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6"/>
  </p:notesMasterIdLst>
  <p:sldIdLst>
    <p:sldId id="463"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F604A38-BB39-657C-82DE-2B4122F266C5}" name="Paul Newby" initials="PN" userId="S::Paul.Newby@primeglobalpeople.com::563035b3-b562-4c3e-b993-123b316c79be" providerId="AD"/>
  <p188:author id="{F286F46B-D11B-7411-908D-9B4A368D0C37}" name="Chris Edge" initials="CE" userId="S::Chris.Edge@primeglobalpeople.com::9878e1fe-fc43-4c11-846c-29f97c46eb4b" providerId="AD"/>
  <p188:author id="{147F2874-1246-3F60-FA90-4223E9C36F93}" name="Bryn Farnsworth von Cederwald" initials="BFvC" userId="S::bfc@lundbeckfonden.com::827f453e-d371-4a1e-8a43-bba9e40cc001" providerId="AD"/>
  <p188:author id="{4EE41886-2B80-BDDB-D5E7-536828E472A2}" name="Medical writer" initials="MP" userId="Medical writer" providerId="None"/>
  <p188:author id="{FDAF85B2-6481-CA17-DF5A-A47FEA2325D6}" name="Matthew Grubb" initials="MG" userId="S::stwb3878@kcl.ac.uk::1bf1c547-2736-448d-b970-773b17266208" providerId="AD"/>
  <p188:author id="{548E33BE-41FD-592C-5C8D-31BD765ADCA9}" name="Cambridge" initials="MW" userId="Cambridge" providerId="None"/>
  <p188:author id="{38ADD4D4-528C-DBE2-D1A1-D325CF9EA8A0}" name="Ref check revisions" initials="CE" userId="Ref check revisions" providerId="None"/>
  <p188:author id="{B137E2DC-5C59-A392-40D5-F11255E68F6F}" name="Craig Armstrong" initials="CA" userId="S::Craig.Armstrong@primeglobalpeople.com::b0eae679-a1c1-4868-b12f-cf6c2b4a35a2" providerId="AD"/>
  <p188:author id="{8E3695DE-FAD3-1F21-5694-4325E99CF0BD}" name="Penny Staton" initials="PS" userId="Penny Staton" providerId="None"/>
  <p188:author id="{9F3ECCEF-44D9-ABBD-DCA8-64ACF5D15534}" name="Chris Edge" initials="CE" userId="Chris Edge" providerId="None"/>
  <p188:author id="{649E72FA-7D47-B7A4-5359-5A5E31673668}" name="Martin Meyer" initials="MM" userId="S::mm@lundbeckfonden.com::840fb98e-b3a6-43a6-9977-947741e459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7599"/>
    <a:srgbClr val="AC4702"/>
    <a:srgbClr val="B59E5F"/>
    <a:srgbClr val="AD4703"/>
    <a:srgbClr val="7B9CBB"/>
    <a:srgbClr val="F67722"/>
    <a:srgbClr val="692B00"/>
    <a:srgbClr val="7494B2"/>
    <a:srgbClr val="466A8B"/>
    <a:srgbClr val="4E75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33" autoAdjust="0"/>
    <p:restoredTop sz="72344" autoAdjust="0"/>
  </p:normalViewPr>
  <p:slideViewPr>
    <p:cSldViewPr snapToGrid="0">
      <p:cViewPr varScale="1">
        <p:scale>
          <a:sx n="80" d="100"/>
          <a:sy n="80" d="100"/>
        </p:scale>
        <p:origin x="1710" y="84"/>
      </p:cViewPr>
      <p:guideLst/>
    </p:cSldViewPr>
  </p:slideViewPr>
  <p:outlineViewPr>
    <p:cViewPr>
      <p:scale>
        <a:sx n="33" d="100"/>
        <a:sy n="33" d="100"/>
      </p:scale>
      <p:origin x="0" y="-12366"/>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67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F54634-F56A-46A8-A485-BE0CB2FA3E8E}" type="datetimeFigureOut">
              <a:rPr lang="en-GB" smtClean="0"/>
              <a:t>07/05/2026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40B56A-EC3F-4364-B921-3ECA07798CAE}" type="slidenum">
              <a:rPr lang="en-GB" smtClean="0"/>
              <a:t>‹#›</a:t>
            </a:fld>
            <a:endParaRPr lang="en-GB"/>
          </a:p>
        </p:txBody>
      </p:sp>
    </p:spTree>
    <p:extLst>
      <p:ext uri="{BB962C8B-B14F-4D97-AF65-F5344CB8AC3E}">
        <p14:creationId xmlns:p14="http://schemas.microsoft.com/office/powerpoint/2010/main" val="2882550005"/>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9144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3716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18288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b="1" noProof="0" dirty="0"/>
              <a:t>Regulation of autonomic functions: </a:t>
            </a:r>
            <a:r>
              <a:rPr lang="en-GB" noProof="0" dirty="0"/>
              <a:t>heart rate, blood pressure, and digestion are regulated by the hypothalamus, via its influence on the sympathetic and parasympathetic branches of the autonomic nervous system.</a:t>
            </a:r>
            <a:r>
              <a:rPr lang="en-GB" baseline="30000" noProof="0" dirty="0"/>
              <a:t>1,3</a:t>
            </a:r>
          </a:p>
          <a:p>
            <a:r>
              <a:rPr lang="en-GB" b="1" noProof="0" dirty="0"/>
              <a:t>Endocrine system control: </a:t>
            </a:r>
            <a:r>
              <a:rPr lang="en-GB" noProof="0" dirty="0"/>
              <a:t>The hypothalamus connects the nervous system to the endocrine system via the pituitary gland.</a:t>
            </a:r>
            <a:r>
              <a:rPr lang="en-GB" baseline="30000" noProof="0" dirty="0"/>
              <a:t>1</a:t>
            </a:r>
            <a:r>
              <a:rPr lang="en-GB" noProof="0" dirty="0"/>
              <a:t> It produces releasing and inhibiting hormones that regulate the secretion of hormones from the pituitary, which in turn controls other endocrine glands (e.g., thyroid, adrenal glands, and reproductive organs).</a:t>
            </a:r>
            <a:r>
              <a:rPr lang="en-GB" baseline="30000" noProof="0" dirty="0"/>
              <a:t>2</a:t>
            </a:r>
            <a:r>
              <a:rPr lang="en-GB" noProof="0" dirty="0"/>
              <a:t> Examples of hypothalamic hormones include oxytocin and vasopressin: synthesised in the hypothalamus and stored in the posterior pituitary, these hormones are involved in childbirth, lactation, and water balance.</a:t>
            </a:r>
            <a:r>
              <a:rPr lang="en-GB" baseline="30000" noProof="0" dirty="0"/>
              <a:t>1,2</a:t>
            </a:r>
          </a:p>
          <a:p>
            <a:r>
              <a:rPr lang="en-GB" b="1" noProof="0" dirty="0"/>
              <a:t>Thermoregulation: </a:t>
            </a:r>
            <a:r>
              <a:rPr lang="en-GB" noProof="0" dirty="0"/>
              <a:t>The hypothalamus monitors and regulates body temperature.</a:t>
            </a:r>
            <a:r>
              <a:rPr lang="en-GB" baseline="30000" noProof="0" dirty="0"/>
              <a:t>2</a:t>
            </a:r>
            <a:r>
              <a:rPr lang="en-GB" noProof="0" dirty="0"/>
              <a:t> It responds to changes in internal and external temperatures by initiating processes like sweating, shivering, and altering blood flow to the skin to maintain an optimal core temperature.</a:t>
            </a:r>
            <a:r>
              <a:rPr lang="en-GB" baseline="30000" noProof="0" dirty="0"/>
              <a:t>3,5</a:t>
            </a:r>
          </a:p>
          <a:p>
            <a:r>
              <a:rPr lang="en-GB" b="1" noProof="0" dirty="0"/>
              <a:t>Hunger and thirst: </a:t>
            </a:r>
            <a:r>
              <a:rPr lang="en-GB" noProof="0" dirty="0"/>
              <a:t>The hypothalamus plays a key role in regulating hunger and thirst through specific nuclei.</a:t>
            </a:r>
            <a:r>
              <a:rPr lang="en-GB" baseline="30000" noProof="0" dirty="0"/>
              <a:t>3</a:t>
            </a:r>
            <a:r>
              <a:rPr lang="en-GB" noProof="0" dirty="0"/>
              <a:t> Activation of t</a:t>
            </a:r>
            <a:r>
              <a:rPr lang="en-GB" dirty="0"/>
              <a:t>he l</a:t>
            </a:r>
            <a:r>
              <a:rPr lang="en-GB" noProof="0" dirty="0" err="1"/>
              <a:t>ateral</a:t>
            </a:r>
            <a:r>
              <a:rPr lang="en-GB" noProof="0" dirty="0"/>
              <a:t> hypothalamus, stimulates hunger and feeding behaviour, while activation the ventromedial hypothalamus signals satiety.</a:t>
            </a:r>
            <a:r>
              <a:rPr lang="en-GB" baseline="30000" noProof="0" dirty="0"/>
              <a:t>1,6</a:t>
            </a:r>
            <a:r>
              <a:rPr lang="en-GB" noProof="0" dirty="0"/>
              <a:t> </a:t>
            </a:r>
          </a:p>
          <a:p>
            <a:r>
              <a:rPr lang="en-GB" b="1" noProof="0" dirty="0"/>
              <a:t>Sleep and circadian rhythms: </a:t>
            </a:r>
            <a:r>
              <a:rPr lang="en-GB" noProof="0" dirty="0"/>
              <a:t>The hypothalamus helps regulate sleep patterns and circadian rhythms through its control of the suprachiasmatic nucleus (SCN), which is the body’s internal clock.</a:t>
            </a:r>
            <a:r>
              <a:rPr lang="en-GB" baseline="30000" noProof="0" dirty="0"/>
              <a:t>1</a:t>
            </a:r>
          </a:p>
          <a:p>
            <a:r>
              <a:rPr lang="en-GB" b="1" noProof="0" dirty="0"/>
              <a:t>Emotional and behavioural responses:</a:t>
            </a:r>
            <a:r>
              <a:rPr lang="en-GB" noProof="0" dirty="0"/>
              <a:t> The hypothalamus plays a role in emotional expression (such as anger and pleasure) and influences sexual </a:t>
            </a:r>
            <a:r>
              <a:rPr lang="en-GB" noProof="0" dirty="0" err="1"/>
              <a:t>behavio</a:t>
            </a:r>
            <a:r>
              <a:rPr lang="en-GB" dirty="0"/>
              <a:t>u</a:t>
            </a:r>
            <a:r>
              <a:rPr lang="en-GB" noProof="0" dirty="0"/>
              <a:t>r, aggression, and stress responses.</a:t>
            </a:r>
            <a:r>
              <a:rPr lang="en-GB" baseline="30000" noProof="0" dirty="0"/>
              <a:t>3</a:t>
            </a:r>
          </a:p>
          <a:p>
            <a:r>
              <a:rPr lang="en-GB" b="1" noProof="0" dirty="0"/>
              <a:t>Control of sexual and reproductive behaviour: </a:t>
            </a:r>
            <a:r>
              <a:rPr lang="en-GB" noProof="0" dirty="0"/>
              <a:t>The hypothalamus regulates reproduction through the release of gonadotropin-releasing hormone (GnRH), which controls the release of hormones from the anterior pituitary that modulate reproductive organ function and development.</a:t>
            </a:r>
            <a:r>
              <a:rPr lang="en-GB" baseline="30000" dirty="0"/>
              <a:t>7</a:t>
            </a:r>
            <a:endParaRPr lang="en-GB" dirty="0"/>
          </a:p>
          <a:p>
            <a:endParaRPr lang="en-GB" noProof="0" dirty="0"/>
          </a:p>
          <a:p>
            <a:r>
              <a:rPr lang="en-GB" noProof="0" dirty="0"/>
              <a:t>References:</a:t>
            </a:r>
          </a:p>
          <a:p>
            <a:pPr marL="228600" indent="-228600">
              <a:buFont typeface="+mj-lt"/>
              <a:buAutoNum type="arabicPeriod"/>
            </a:pPr>
            <a:r>
              <a:rPr lang="en-GB" dirty="0"/>
              <a:t>Mihailoff GA, Haines DE. The diencephalon. In: Haines DE, Mihailoff GA, Willis MA. Fundamental Neuroscience for Basic and Clinical Applications. 6</a:t>
            </a:r>
            <a:r>
              <a:rPr lang="en-GB" baseline="30000" dirty="0"/>
              <a:t>th</a:t>
            </a:r>
            <a:r>
              <a:rPr lang="en-GB" dirty="0"/>
              <a:t> edition, 2025. Philadelphia: Elsevier.</a:t>
            </a:r>
          </a:p>
          <a:p>
            <a:pPr marL="228600" indent="-228600">
              <a:buFont typeface="+mj-lt"/>
              <a:buAutoNum type="arabicPeriod"/>
            </a:pPr>
            <a:r>
              <a:rPr lang="en-GB" dirty="0"/>
              <a:t>Shahid et al. Physiology, hypothalamus. [Updated 2023 May]. In: </a:t>
            </a:r>
            <a:r>
              <a:rPr lang="en-GB" dirty="0" err="1"/>
              <a:t>StatPearls</a:t>
            </a:r>
            <a:r>
              <a:rPr lang="en-GB" dirty="0"/>
              <a:t> [internet]. Treasure Island (FL): </a:t>
            </a:r>
            <a:r>
              <a:rPr lang="en-GB" dirty="0" err="1"/>
              <a:t>StatPearls</a:t>
            </a:r>
            <a:r>
              <a:rPr lang="en-GB" dirty="0"/>
              <a:t> Publishing; 2023. Available at: https://www.ncbi.nlm.nih.gov/books/NBK535380/.</a:t>
            </a:r>
          </a:p>
          <a:p>
            <a:pPr marL="228600" indent="-228600">
              <a:buFont typeface="+mj-lt"/>
              <a:buAutoNum type="arabicPeriod"/>
            </a:pPr>
            <a:r>
              <a:rPr lang="en-GB" dirty="0"/>
              <a:t>The central nervous system. In: Lumen Anatomy. Available at: https://courses.lumenlearning.com/suny-dutchess-anatomy-physiology.</a:t>
            </a:r>
          </a:p>
          <a:p>
            <a:pPr marL="228600" indent="-228600">
              <a:buFont typeface="+mj-lt"/>
              <a:buAutoNum type="arabicPeriod"/>
            </a:pPr>
            <a:r>
              <a:rPr lang="en-GB" dirty="0"/>
              <a:t>Müller HL. Sleep disorders, dysregulation of circadian rhythms, and fatigue after craniopharyngioma – A narrative review. Biomedicines 2025; 13 (10): 2356.</a:t>
            </a:r>
          </a:p>
          <a:p>
            <a:pPr marL="228600" indent="-228600">
              <a:buFont typeface="+mj-lt"/>
              <a:buAutoNum type="arabicPeriod"/>
            </a:pPr>
            <a:r>
              <a:rPr lang="en-GB" noProof="0" dirty="0" err="1"/>
              <a:t>Osilla</a:t>
            </a:r>
            <a:r>
              <a:rPr lang="en-GB" noProof="0" dirty="0"/>
              <a:t> EV, </a:t>
            </a:r>
            <a:r>
              <a:rPr lang="en-GB" noProof="0" dirty="0" err="1"/>
              <a:t>Marsidi</a:t>
            </a:r>
            <a:r>
              <a:rPr lang="en-GB" noProof="0" dirty="0"/>
              <a:t> JL, Shumway KR, Sharma </a:t>
            </a:r>
            <a:r>
              <a:rPr lang="en-GB" dirty="0"/>
              <a:t>S. Physiology, temperature regulation. [Updated 2023 Jul]. In: </a:t>
            </a:r>
            <a:r>
              <a:rPr lang="en-GB" dirty="0" err="1"/>
              <a:t>StatPearls</a:t>
            </a:r>
            <a:r>
              <a:rPr lang="en-GB" dirty="0"/>
              <a:t> [internet]. Treasure Island (FL): </a:t>
            </a:r>
            <a:r>
              <a:rPr lang="en-GB" dirty="0" err="1"/>
              <a:t>StatPearls</a:t>
            </a:r>
            <a:r>
              <a:rPr lang="en-GB" dirty="0"/>
              <a:t> Publishing; 2023. Available at: https://www.ncbi.nlm.nih.gov/books/NBK507838/.</a:t>
            </a:r>
          </a:p>
          <a:p>
            <a:pPr marL="228600" indent="-228600">
              <a:buFont typeface="+mj-lt"/>
              <a:buAutoNum type="arabicPeriod"/>
            </a:pPr>
            <a:r>
              <a:rPr lang="en-GB" noProof="0" dirty="0"/>
              <a:t>Kongstorp M, </a:t>
            </a:r>
            <a:r>
              <a:rPr lang="en-GB" dirty="0"/>
              <a:t>Karnani MM, McCutcheon JE. Does the lateral hypothalamus govern the transition between appetitive and consummatory feeding? Neuropharmacology 2025; 275: 110438.</a:t>
            </a:r>
          </a:p>
          <a:p>
            <a:pPr marL="228600" indent="-228600">
              <a:buFont typeface="+mj-lt"/>
              <a:buAutoNum type="arabicPeriod"/>
            </a:pPr>
            <a:r>
              <a:rPr lang="en-GB" noProof="0" dirty="0"/>
              <a:t>Hormonal control of human reproduction. In: State University of New York. Biology for Majors II. Available at: </a:t>
            </a:r>
            <a:r>
              <a:rPr lang="en-GB" dirty="0"/>
              <a:t>https://courses.lumenlearning.com/suny-wmopen-biology2/chapter/hormonal-control-of-human-reproduction/.</a:t>
            </a:r>
            <a:endParaRPr lang="en-GB" noProof="0" dirty="0"/>
          </a:p>
        </p:txBody>
      </p:sp>
      <p:sp>
        <p:nvSpPr>
          <p:cNvPr id="4" name="Slide Number Placeholder 3"/>
          <p:cNvSpPr>
            <a:spLocks noGrp="1"/>
          </p:cNvSpPr>
          <p:nvPr>
            <p:ph type="sldNum" sz="quarter" idx="5"/>
          </p:nvPr>
        </p:nvSpPr>
        <p:spPr/>
        <p:txBody>
          <a:bodyPr/>
          <a:lstStyle/>
          <a:p>
            <a:pPr lvl="0"/>
            <a:fld id="{037C2873-EBE5-CF42-9E30-7832FC02D1D9}" type="slidenum">
              <a:rPr lang="da-DK" noProof="0" smtClean="0">
                <a:latin typeface="Calibri" panose="020F0502020204030204" pitchFamily="34" charset="0"/>
                <a:ea typeface="Calibri" panose="020F0502020204030204" pitchFamily="34" charset="0"/>
                <a:cs typeface="Calibri" panose="020F0502020204030204" pitchFamily="34" charset="0"/>
              </a:rPr>
              <a:pPr lvl="0"/>
              <a:t>1</a:t>
            </a:fld>
            <a:endParaRPr lang="da-DK" noProof="0" dirty="0">
              <a:latin typeface="Calibri" panose="020F0502020204030204" pitchFamily="34" charset="0"/>
              <a:ea typeface="Calibri" panose="020F0502020204030204" pitchFamily="34" charset="0"/>
              <a:cs typeface="Calibri" panose="020F0502020204030204" pitchFamily="34" charset="0"/>
            </a:endParaRPr>
          </a:p>
        </p:txBody>
      </p:sp>
      <p:sp>
        <p:nvSpPr>
          <p:cNvPr id="7" name="Slide Image Placeholder 6">
            <a:extLst>
              <a:ext uri="{FF2B5EF4-FFF2-40B4-BE49-F238E27FC236}">
                <a16:creationId xmlns:a16="http://schemas.microsoft.com/office/drawing/2014/main" id="{724205F2-BE2D-485C-4158-CCBF7E270685}"/>
              </a:ext>
            </a:extLst>
          </p:cNvPr>
          <p:cNvSpPr>
            <a:spLocks noGrp="1" noRot="1" noChangeAspect="1"/>
          </p:cNvSpPr>
          <p:nvPr>
            <p:ph type="sldImg"/>
          </p:nvPr>
        </p:nvSpPr>
        <p:spPr/>
        <p:txBody>
          <a:bodyPr/>
          <a:lstStyle/>
          <a:p>
            <a:endParaRPr lang="en-GB"/>
          </a:p>
        </p:txBody>
      </p:sp>
    </p:spTree>
    <p:extLst>
      <p:ext uri="{BB962C8B-B14F-4D97-AF65-F5344CB8AC3E}">
        <p14:creationId xmlns:p14="http://schemas.microsoft.com/office/powerpoint/2010/main" val="2377869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49473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8743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93810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858435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79166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04742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60318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62269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71237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75544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14277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08968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11469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78"/>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736800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901580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77865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43246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167944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70457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63589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528105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99069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12379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36041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7983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17822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7494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12802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42765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28194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52908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30160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32880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07664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71693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7877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574816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Graphic 59">
            <a:extLst>
              <a:ext uri="{FF2B5EF4-FFF2-40B4-BE49-F238E27FC236}">
                <a16:creationId xmlns:a16="http://schemas.microsoft.com/office/drawing/2014/main" id="{E6ADDFC8-521F-0A40-A8C7-87A84AE7DCE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256395" y="2629104"/>
            <a:ext cx="3232019" cy="2807869"/>
          </a:xfrm>
          <a:prstGeom prst="rect">
            <a:avLst/>
          </a:prstGeom>
        </p:spPr>
      </p:pic>
      <p:sp>
        <p:nvSpPr>
          <p:cNvPr id="25" name="Text Placeholder 24">
            <a:extLst>
              <a:ext uri="{FF2B5EF4-FFF2-40B4-BE49-F238E27FC236}">
                <a16:creationId xmlns:a16="http://schemas.microsoft.com/office/drawing/2014/main" id="{5E88923E-F454-295D-D92E-C0411B948A79}"/>
              </a:ext>
            </a:extLst>
          </p:cNvPr>
          <p:cNvSpPr>
            <a:spLocks noGrp="1"/>
          </p:cNvSpPr>
          <p:nvPr>
            <p:ph type="body" sz="quarter" idx="17"/>
          </p:nvPr>
        </p:nvSpPr>
        <p:spPr/>
        <p:txBody>
          <a:bodyPr/>
          <a:lstStyle/>
          <a:p>
            <a:r>
              <a:rPr lang="en-GB"/>
              <a:t>Fundamentals of neurobiology – Regional neuroscience</a:t>
            </a:r>
          </a:p>
        </p:txBody>
      </p:sp>
      <p:sp>
        <p:nvSpPr>
          <p:cNvPr id="5" name="Title 4">
            <a:extLst>
              <a:ext uri="{FF2B5EF4-FFF2-40B4-BE49-F238E27FC236}">
                <a16:creationId xmlns:a16="http://schemas.microsoft.com/office/drawing/2014/main" id="{0BC70238-593F-1659-B11A-2893AE136A1F}"/>
              </a:ext>
            </a:extLst>
          </p:cNvPr>
          <p:cNvSpPr>
            <a:spLocks noGrp="1"/>
          </p:cNvSpPr>
          <p:nvPr>
            <p:ph type="title"/>
          </p:nvPr>
        </p:nvSpPr>
        <p:spPr>
          <a:xfrm>
            <a:off x="539749" y="814386"/>
            <a:ext cx="9213851" cy="332399"/>
          </a:xfrm>
        </p:spPr>
        <p:txBody>
          <a:bodyPr/>
          <a:lstStyle/>
          <a:p>
            <a:r>
              <a:rPr lang="en-GB" noProof="0"/>
              <a:t>Hypothalamus</a:t>
            </a:r>
          </a:p>
        </p:txBody>
      </p:sp>
      <p:sp>
        <p:nvSpPr>
          <p:cNvPr id="9" name="Content Placeholder 8">
            <a:extLst>
              <a:ext uri="{FF2B5EF4-FFF2-40B4-BE49-F238E27FC236}">
                <a16:creationId xmlns:a16="http://schemas.microsoft.com/office/drawing/2014/main" id="{AE5222FB-CEC7-0662-A3C2-6D77AE133027}"/>
              </a:ext>
            </a:extLst>
          </p:cNvPr>
          <p:cNvSpPr>
            <a:spLocks noGrp="1"/>
          </p:cNvSpPr>
          <p:nvPr>
            <p:ph idx="20"/>
          </p:nvPr>
        </p:nvSpPr>
        <p:spPr>
          <a:xfrm>
            <a:off x="539750" y="1416785"/>
            <a:ext cx="5124071" cy="4415215"/>
          </a:xfrm>
        </p:spPr>
        <p:txBody>
          <a:bodyPr/>
          <a:lstStyle/>
          <a:p>
            <a:pPr marL="0" lvl="0" indent="0">
              <a:buNone/>
            </a:pPr>
            <a:r>
              <a:rPr lang="en-GB" sz="1400" b="1" noProof="0" dirty="0">
                <a:solidFill>
                  <a:schemeClr val="tx1"/>
                </a:solidFill>
              </a:rPr>
              <a:t>Basic anatomy</a:t>
            </a:r>
            <a:r>
              <a:rPr lang="en-GB" sz="1400" noProof="0" dirty="0">
                <a:solidFill>
                  <a:schemeClr val="tx1"/>
                </a:solidFill>
              </a:rPr>
              <a:t>:</a:t>
            </a:r>
          </a:p>
          <a:p>
            <a:pPr marL="180000" lvl="1"/>
            <a:r>
              <a:rPr lang="en-GB" sz="1200" noProof="0" dirty="0">
                <a:solidFill>
                  <a:schemeClr val="tx1"/>
                </a:solidFill>
              </a:rPr>
              <a:t>The hypothalamus is an integrative centre, and is a key part of the body’s regulatory system</a:t>
            </a:r>
            <a:r>
              <a:rPr lang="en-GB" sz="1200" baseline="30000" noProof="0" dirty="0">
                <a:solidFill>
                  <a:schemeClr val="tx1"/>
                </a:solidFill>
              </a:rPr>
              <a:t>1</a:t>
            </a:r>
          </a:p>
          <a:p>
            <a:pPr marL="180000" lvl="1"/>
            <a:r>
              <a:rPr lang="en-GB" sz="1200" noProof="0" dirty="0">
                <a:solidFill>
                  <a:schemeClr val="tx1"/>
                </a:solidFill>
              </a:rPr>
              <a:t>Almost every major subdivision of the CNS communicates with the hypothalamus and is also subject to its influence. The hypothalamus also communicates with the peripheral organs by converting synaptic information to hormonal signals</a:t>
            </a:r>
            <a:r>
              <a:rPr lang="en-GB" sz="1200" baseline="30000" noProof="0" dirty="0">
                <a:solidFill>
                  <a:schemeClr val="tx1"/>
                </a:solidFill>
              </a:rPr>
              <a:t>2</a:t>
            </a:r>
          </a:p>
          <a:p>
            <a:pPr marL="0" lvl="0" indent="0">
              <a:buNone/>
            </a:pPr>
            <a:r>
              <a:rPr lang="en-GB" sz="1400" b="1" noProof="0" dirty="0">
                <a:solidFill>
                  <a:schemeClr val="tx1"/>
                </a:solidFill>
              </a:rPr>
              <a:t>Function</a:t>
            </a:r>
            <a:r>
              <a:rPr lang="en-GB" sz="1400" noProof="0" dirty="0">
                <a:solidFill>
                  <a:schemeClr val="tx1"/>
                </a:solidFill>
              </a:rPr>
              <a:t>:</a:t>
            </a:r>
          </a:p>
          <a:p>
            <a:pPr marL="180000" lvl="1" indent="0">
              <a:buNone/>
            </a:pPr>
            <a:br>
              <a:rPr lang="en-GB" sz="1200" b="1" noProof="0" dirty="0">
                <a:solidFill>
                  <a:srgbClr val="FF0000"/>
                </a:solidFill>
              </a:rPr>
            </a:br>
            <a:br>
              <a:rPr lang="en-GB" sz="1200" b="1" noProof="0" dirty="0">
                <a:solidFill>
                  <a:srgbClr val="FF0000"/>
                </a:solidFill>
              </a:rPr>
            </a:br>
            <a:br>
              <a:rPr lang="en-GB" sz="1200" b="1" noProof="0" dirty="0">
                <a:solidFill>
                  <a:srgbClr val="FF0000"/>
                </a:solidFill>
              </a:rPr>
            </a:br>
            <a:br>
              <a:rPr lang="en-GB" sz="1200" b="1" noProof="0" dirty="0">
                <a:solidFill>
                  <a:srgbClr val="FF0000"/>
                </a:solidFill>
              </a:rPr>
            </a:br>
            <a:endParaRPr lang="en-GB" sz="1200" b="1" noProof="0" dirty="0">
              <a:solidFill>
                <a:srgbClr val="FF0000"/>
              </a:solidFill>
            </a:endParaRPr>
          </a:p>
          <a:p>
            <a:pPr lvl="1"/>
            <a:endParaRPr lang="en-GB" sz="1200" b="1" noProof="0" dirty="0">
              <a:solidFill>
                <a:srgbClr val="FF0000"/>
              </a:solidFill>
            </a:endParaRPr>
          </a:p>
          <a:p>
            <a:pPr lvl="0"/>
            <a:endParaRPr lang="en-GB" sz="200" b="1" noProof="0" dirty="0">
              <a:solidFill>
                <a:srgbClr val="FF0000"/>
              </a:solidFill>
            </a:endParaRPr>
          </a:p>
          <a:p>
            <a:pPr marL="0" lvl="0" indent="0">
              <a:buNone/>
            </a:pPr>
            <a:r>
              <a:rPr lang="en-GB" sz="1400" b="1" noProof="0" dirty="0">
                <a:solidFill>
                  <a:schemeClr val="tx1"/>
                </a:solidFill>
              </a:rPr>
              <a:t>Clinical relevance</a:t>
            </a:r>
            <a:r>
              <a:rPr lang="en-GB" sz="1400" noProof="0" dirty="0">
                <a:solidFill>
                  <a:schemeClr val="tx1"/>
                </a:solidFill>
              </a:rPr>
              <a:t>: </a:t>
            </a:r>
          </a:p>
          <a:p>
            <a:pPr marL="180000" lvl="1"/>
            <a:r>
              <a:rPr lang="en-GB" sz="1200" noProof="0" dirty="0">
                <a:solidFill>
                  <a:schemeClr val="tx1"/>
                </a:solidFill>
              </a:rPr>
              <a:t>Hypothalamic dysfunction can lead to a variety of disorders, including diabetes insipidus, obesity, sleep disorders, and hormonal imbalances</a:t>
            </a:r>
            <a:r>
              <a:rPr lang="en-GB" sz="1200" baseline="30000" dirty="0">
                <a:solidFill>
                  <a:schemeClr val="tx1"/>
                </a:solidFill>
              </a:rPr>
              <a:t>1</a:t>
            </a:r>
            <a:r>
              <a:rPr lang="en-GB" sz="1200" baseline="30000" noProof="0" dirty="0">
                <a:solidFill>
                  <a:schemeClr val="tx1"/>
                </a:solidFill>
              </a:rPr>
              <a:t>,2,4</a:t>
            </a:r>
          </a:p>
          <a:p>
            <a:endParaRPr lang="en-GB" sz="1200" noProof="0" dirty="0">
              <a:solidFill>
                <a:srgbClr val="FF0000"/>
              </a:solidFill>
            </a:endParaRPr>
          </a:p>
        </p:txBody>
      </p:sp>
      <p:sp>
        <p:nvSpPr>
          <p:cNvPr id="26" name="Text Placeholder 25">
            <a:extLst>
              <a:ext uri="{FF2B5EF4-FFF2-40B4-BE49-F238E27FC236}">
                <a16:creationId xmlns:a16="http://schemas.microsoft.com/office/drawing/2014/main" id="{523ED23E-DE71-01DC-E520-64C3F84041E4}"/>
              </a:ext>
            </a:extLst>
          </p:cNvPr>
          <p:cNvSpPr>
            <a:spLocks noGrp="1"/>
          </p:cNvSpPr>
          <p:nvPr>
            <p:ph type="body" sz="quarter" idx="18"/>
          </p:nvPr>
        </p:nvSpPr>
        <p:spPr>
          <a:xfrm>
            <a:off x="539749" y="6102000"/>
            <a:ext cx="10524491" cy="619200"/>
          </a:xfrm>
        </p:spPr>
        <p:txBody>
          <a:bodyPr/>
          <a:lstStyle/>
          <a:p>
            <a:r>
              <a:rPr lang="en-GB" noProof="0" dirty="0"/>
              <a:t>CNS=central nervous system</a:t>
            </a:r>
          </a:p>
          <a:p>
            <a:endParaRPr lang="en-GB" dirty="0"/>
          </a:p>
          <a:p>
            <a:r>
              <a:rPr lang="en-GB" dirty="0"/>
              <a:t>1. Mihailoff &amp; Haines. The diencephalon. In: Haines et al. Fundamental Neuroscience for Basic and Clinical Applications. 6</a:t>
            </a:r>
            <a:r>
              <a:rPr lang="en-GB" baseline="30000" dirty="0"/>
              <a:t>th</a:t>
            </a:r>
            <a:r>
              <a:rPr lang="en-GB" dirty="0"/>
              <a:t> edition, 2025; </a:t>
            </a:r>
            <a:br>
              <a:rPr lang="en-GB" dirty="0"/>
            </a:br>
            <a:r>
              <a:rPr lang="en-GB" dirty="0"/>
              <a:t>2. Shahid et al. Physiology, hypothalamus. [Updated 2023 May]. In: </a:t>
            </a:r>
            <a:r>
              <a:rPr lang="en-GB" dirty="0" err="1"/>
              <a:t>StatPearls</a:t>
            </a:r>
            <a:r>
              <a:rPr lang="en-GB" dirty="0"/>
              <a:t> [internet]. Treasure Island (FL): </a:t>
            </a:r>
            <a:r>
              <a:rPr lang="en-GB" dirty="0" err="1"/>
              <a:t>StatPearls</a:t>
            </a:r>
            <a:r>
              <a:rPr lang="en-GB" dirty="0"/>
              <a:t> Publishing; 2023. Available at: https://www.ncbi.nlm.nih.gov/books/NBK535380/; </a:t>
            </a:r>
            <a:br>
              <a:rPr lang="en-GB" dirty="0"/>
            </a:br>
            <a:r>
              <a:rPr lang="en-GB" dirty="0"/>
              <a:t>3. The central nervous system. In: Lumen Anatomy. Available at: https://courses.lumenlearning.com/suny-dutchess-anatomy-physiology; 4. Müller. Biomedicines 2025;13(10):2356</a:t>
            </a:r>
          </a:p>
        </p:txBody>
      </p:sp>
      <p:sp>
        <p:nvSpPr>
          <p:cNvPr id="32" name="TextBox 31">
            <a:extLst>
              <a:ext uri="{FF2B5EF4-FFF2-40B4-BE49-F238E27FC236}">
                <a16:creationId xmlns:a16="http://schemas.microsoft.com/office/drawing/2014/main" id="{6ECBC01E-342E-F3E0-AB74-DDA07BE060FF}"/>
              </a:ext>
            </a:extLst>
          </p:cNvPr>
          <p:cNvSpPr txBox="1"/>
          <p:nvPr/>
        </p:nvSpPr>
        <p:spPr>
          <a:xfrm>
            <a:off x="539749" y="3313268"/>
            <a:ext cx="5114086" cy="1439539"/>
          </a:xfrm>
          <a:prstGeom prst="rect">
            <a:avLst/>
          </a:prstGeom>
          <a:noFill/>
        </p:spPr>
        <p:txBody>
          <a:bodyPr wrap="square" lIns="0" rIns="0" numCol="2">
            <a:noAutofit/>
          </a:bodyPr>
          <a:lstStyle/>
          <a:p>
            <a:pPr marL="180000" marR="0" lvl="1"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effectLst/>
                <a:uLnTx/>
                <a:uFillTx/>
                <a:latin typeface="Arial"/>
                <a:ea typeface="+mn-ea"/>
                <a:cs typeface="+mn-cs"/>
              </a:rPr>
              <a:t>Regulation of autonomic functions (e.g., heart rate, blood pressure) via sympathetic and parasympathetic branches of the autonomic nervous system</a:t>
            </a:r>
            <a:r>
              <a:rPr kumimoji="0" lang="en-GB" sz="1200" b="0" i="0" u="none" strike="noStrike" kern="1200" cap="none" spc="0" normalizeH="0" baseline="30000" noProof="0" dirty="0">
                <a:ln>
                  <a:noFill/>
                </a:ln>
                <a:effectLst/>
                <a:uLnTx/>
                <a:uFillTx/>
                <a:latin typeface="Arial"/>
                <a:ea typeface="+mn-ea"/>
                <a:cs typeface="+mn-cs"/>
              </a:rPr>
              <a:t>1</a:t>
            </a:r>
          </a:p>
          <a:p>
            <a:pPr marL="180000" lvl="1" indent="-180000">
              <a:spcBef>
                <a:spcPts val="600"/>
              </a:spcBef>
              <a:buFont typeface="Arial" panose="020B0604020202020204" pitchFamily="34" charset="0"/>
              <a:buChar char="•"/>
              <a:defRPr/>
            </a:pPr>
            <a:r>
              <a:rPr kumimoji="0" lang="en-GB" sz="1200" b="0" i="0" u="none" strike="noStrike" kern="1200" cap="none" spc="0" normalizeH="0" baseline="0" noProof="0" dirty="0">
                <a:ln>
                  <a:noFill/>
                </a:ln>
                <a:effectLst/>
                <a:uLnTx/>
                <a:uFillTx/>
                <a:latin typeface="Arial"/>
                <a:ea typeface="+mn-ea"/>
                <a:cs typeface="+mn-cs"/>
              </a:rPr>
              <a:t>Endocrine system control</a:t>
            </a:r>
            <a:r>
              <a:rPr lang="en-GB" sz="1200" baseline="30000" dirty="0"/>
              <a:t>1,3</a:t>
            </a:r>
            <a:endParaRPr kumimoji="0" lang="en-GB" sz="1200" b="0" i="0" u="none" strike="noStrike" kern="1200" cap="none" spc="0" normalizeH="0" baseline="0" noProof="0" dirty="0">
              <a:ln>
                <a:noFill/>
              </a:ln>
              <a:effectLst/>
              <a:uLnTx/>
              <a:uFillTx/>
              <a:latin typeface="Arial"/>
              <a:ea typeface="+mn-ea"/>
              <a:cs typeface="+mn-cs"/>
            </a:endParaRPr>
          </a:p>
          <a:p>
            <a:pPr marL="180000" lvl="1" indent="-180000">
              <a:spcBef>
                <a:spcPts val="600"/>
              </a:spcBef>
              <a:buFont typeface="Arial" panose="020B0604020202020204" pitchFamily="34" charset="0"/>
              <a:buChar char="•"/>
              <a:defRPr/>
            </a:pPr>
            <a:r>
              <a:rPr kumimoji="0" lang="en-GB" sz="1200" b="0" i="0" u="none" strike="noStrike" kern="1200" cap="none" spc="0" normalizeH="0" baseline="0" noProof="0" dirty="0">
                <a:ln>
                  <a:noFill/>
                </a:ln>
                <a:effectLst/>
                <a:uLnTx/>
                <a:uFillTx/>
                <a:latin typeface="Arial"/>
                <a:ea typeface="+mn-ea"/>
                <a:cs typeface="+mn-cs"/>
              </a:rPr>
              <a:t>Thermoregulation</a:t>
            </a:r>
            <a:r>
              <a:rPr lang="en-GB" sz="1200" baseline="30000" dirty="0"/>
              <a:t>1,3</a:t>
            </a:r>
            <a:endParaRPr kumimoji="0" lang="en-GB" sz="1200" b="0" i="0" u="none" strike="noStrike" kern="1200" cap="none" spc="0" normalizeH="0" baseline="0" noProof="0" dirty="0">
              <a:ln>
                <a:noFill/>
              </a:ln>
              <a:effectLst/>
              <a:uLnTx/>
              <a:uFillTx/>
              <a:latin typeface="Arial"/>
              <a:ea typeface="+mn-ea"/>
              <a:cs typeface="+mn-cs"/>
            </a:endParaRPr>
          </a:p>
          <a:p>
            <a:pPr marL="180000" marR="0" lvl="1"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effectLst/>
                <a:uLnTx/>
                <a:uFillTx/>
                <a:latin typeface="Arial"/>
                <a:ea typeface="+mn-ea"/>
                <a:cs typeface="+mn-cs"/>
              </a:rPr>
              <a:t>Hunger and thirst</a:t>
            </a:r>
            <a:r>
              <a:rPr lang="en-GB" sz="1200" baseline="30000" dirty="0">
                <a:latin typeface="Arial"/>
              </a:rPr>
              <a:t>3</a:t>
            </a:r>
            <a:endParaRPr kumimoji="0" lang="en-GB" sz="1200" b="0" i="0" u="none" strike="noStrike" kern="1200" cap="none" spc="0" normalizeH="0" baseline="30000" noProof="0" dirty="0">
              <a:ln>
                <a:noFill/>
              </a:ln>
              <a:effectLst/>
              <a:uLnTx/>
              <a:uFillTx/>
              <a:latin typeface="Arial"/>
              <a:ea typeface="+mn-ea"/>
              <a:cs typeface="+mn-cs"/>
            </a:endParaRPr>
          </a:p>
          <a:p>
            <a:pPr marL="180000" lvl="1" indent="-180000">
              <a:spcBef>
                <a:spcPts val="600"/>
              </a:spcBef>
              <a:buFont typeface="Arial" panose="020B0604020202020204" pitchFamily="34" charset="0"/>
              <a:buChar char="•"/>
              <a:defRPr/>
            </a:pPr>
            <a:r>
              <a:rPr kumimoji="0" lang="en-GB" sz="1200" b="0" i="0" u="none" strike="noStrike" kern="1200" cap="none" spc="0" normalizeH="0" baseline="0" noProof="0" dirty="0">
                <a:ln>
                  <a:noFill/>
                </a:ln>
                <a:effectLst/>
                <a:uLnTx/>
                <a:uFillTx/>
                <a:latin typeface="Arial"/>
                <a:ea typeface="+mn-ea"/>
                <a:cs typeface="+mn-cs"/>
              </a:rPr>
              <a:t>Sleep and circadian rhythms</a:t>
            </a:r>
            <a:r>
              <a:rPr kumimoji="0" lang="en-GB" sz="1200" b="0" i="0" u="none" strike="noStrike" kern="1200" cap="none" spc="0" normalizeH="0" baseline="30000" noProof="0" dirty="0">
                <a:ln>
                  <a:noFill/>
                </a:ln>
                <a:effectLst/>
                <a:uLnTx/>
                <a:uFillTx/>
                <a:latin typeface="Arial"/>
                <a:ea typeface="+mn-ea"/>
                <a:cs typeface="+mn-cs"/>
              </a:rPr>
              <a:t>3</a:t>
            </a:r>
            <a:endParaRPr kumimoji="0" lang="en-GB" sz="1200" b="0" i="0" u="none" strike="noStrike" kern="1200" cap="none" spc="0" normalizeH="0" baseline="0" noProof="0" dirty="0">
              <a:ln>
                <a:noFill/>
              </a:ln>
              <a:effectLst/>
              <a:uLnTx/>
              <a:uFillTx/>
              <a:latin typeface="Arial"/>
              <a:ea typeface="+mn-ea"/>
              <a:cs typeface="+mn-cs"/>
            </a:endParaRPr>
          </a:p>
          <a:p>
            <a:pPr marL="180000" lvl="1" indent="-180000">
              <a:spcBef>
                <a:spcPts val="600"/>
              </a:spcBef>
              <a:buFont typeface="Arial" panose="020B0604020202020204" pitchFamily="34" charset="0"/>
              <a:buChar char="•"/>
              <a:defRPr/>
            </a:pPr>
            <a:r>
              <a:rPr kumimoji="0" lang="en-GB" sz="1200" b="0" i="0" u="none" strike="noStrike" kern="1200" cap="none" spc="0" normalizeH="0" baseline="0" noProof="0" dirty="0">
                <a:ln>
                  <a:noFill/>
                </a:ln>
                <a:effectLst/>
                <a:uLnTx/>
                <a:uFillTx/>
                <a:latin typeface="Arial"/>
                <a:ea typeface="+mn-ea"/>
                <a:cs typeface="+mn-cs"/>
              </a:rPr>
              <a:t>Emotional and behavioural responses</a:t>
            </a:r>
            <a:r>
              <a:rPr kumimoji="0" lang="en-GB" sz="1200" b="0" i="0" u="none" strike="noStrike" kern="1200" cap="none" spc="0" normalizeH="0" baseline="30000" noProof="0" dirty="0">
                <a:ln>
                  <a:noFill/>
                </a:ln>
                <a:effectLst/>
                <a:uLnTx/>
                <a:uFillTx/>
                <a:latin typeface="Arial"/>
                <a:ea typeface="+mn-ea"/>
                <a:cs typeface="+mn-cs"/>
              </a:rPr>
              <a:t>3</a:t>
            </a:r>
            <a:endParaRPr kumimoji="0" lang="en-GB" sz="1200" b="0" i="0" u="none" strike="noStrike" kern="1200" cap="none" spc="0" normalizeH="0" baseline="0" noProof="0" dirty="0">
              <a:ln>
                <a:noFill/>
              </a:ln>
              <a:effectLst/>
              <a:uLnTx/>
              <a:uFillTx/>
              <a:latin typeface="Arial"/>
              <a:ea typeface="+mn-ea"/>
              <a:cs typeface="+mn-cs"/>
            </a:endParaRPr>
          </a:p>
          <a:p>
            <a:pPr marL="180000" lvl="1" indent="-180000">
              <a:spcBef>
                <a:spcPts val="600"/>
              </a:spcBef>
              <a:buFont typeface="Arial" panose="020B0604020202020204" pitchFamily="34" charset="0"/>
              <a:buChar char="•"/>
              <a:defRPr/>
            </a:pPr>
            <a:r>
              <a:rPr kumimoji="0" lang="en-GB" sz="1200" b="0" i="0" u="none" strike="noStrike" kern="1200" cap="none" spc="0" normalizeH="0" baseline="0" noProof="0" dirty="0">
                <a:ln>
                  <a:noFill/>
                </a:ln>
                <a:effectLst/>
                <a:uLnTx/>
                <a:uFillTx/>
                <a:latin typeface="Arial"/>
                <a:ea typeface="+mn-ea"/>
                <a:cs typeface="+mn-cs"/>
              </a:rPr>
              <a:t>Control of sexual and reproductive behaviour</a:t>
            </a:r>
            <a:r>
              <a:rPr kumimoji="0" lang="en-GB" sz="1200" b="0" i="0" u="none" strike="noStrike" kern="1200" cap="none" spc="0" normalizeH="0" baseline="30000" noProof="0" dirty="0">
                <a:ln>
                  <a:noFill/>
                </a:ln>
                <a:effectLst/>
                <a:uLnTx/>
                <a:uFillTx/>
                <a:latin typeface="Arial"/>
                <a:ea typeface="+mn-ea"/>
                <a:cs typeface="+mn-cs"/>
              </a:rPr>
              <a:t>2</a:t>
            </a:r>
            <a:endParaRPr kumimoji="0" lang="en-GB" sz="1200" b="0" i="0" u="none" strike="noStrike" kern="1200" cap="none" spc="0" normalizeH="0" baseline="0" noProof="0" dirty="0">
              <a:ln>
                <a:noFill/>
              </a:ln>
              <a:effectLst/>
              <a:uLnTx/>
              <a:uFillTx/>
              <a:latin typeface="Arial"/>
              <a:ea typeface="+mn-ea"/>
              <a:cs typeface="+mn-cs"/>
            </a:endParaRPr>
          </a:p>
        </p:txBody>
      </p:sp>
      <p:sp>
        <p:nvSpPr>
          <p:cNvPr id="8" name="TextBox 7">
            <a:extLst>
              <a:ext uri="{FF2B5EF4-FFF2-40B4-BE49-F238E27FC236}">
                <a16:creationId xmlns:a16="http://schemas.microsoft.com/office/drawing/2014/main" id="{12433ACD-5287-DF28-078A-197F569F8F0A}"/>
              </a:ext>
            </a:extLst>
          </p:cNvPr>
          <p:cNvSpPr txBox="1"/>
          <p:nvPr/>
        </p:nvSpPr>
        <p:spPr>
          <a:xfrm>
            <a:off x="6144814" y="1594315"/>
            <a:ext cx="5226259" cy="307777"/>
          </a:xfrm>
          <a:prstGeom prst="rect">
            <a:avLst/>
          </a:prstGeom>
          <a:noFill/>
        </p:spPr>
        <p:txBody>
          <a:bodyPr wrap="none" lIns="90000" rtlCol="0" anchor="ctr" anchorCtr="0">
            <a:spAutoFit/>
          </a:bodyPr>
          <a:lstStyle/>
          <a:p>
            <a:pPr algn="ctr"/>
            <a:r>
              <a:rPr lang="en-GB" sz="1400" b="1">
                <a:solidFill>
                  <a:schemeClr val="accent2">
                    <a:lumMod val="50000"/>
                  </a:schemeClr>
                </a:solidFill>
              </a:rPr>
              <a:t>Mid-sagittal section of the brain showing the hypothalamus</a:t>
            </a:r>
            <a:endParaRPr lang="en-GB" sz="1400" b="1" baseline="30000">
              <a:solidFill>
                <a:schemeClr val="accent2">
                  <a:lumMod val="50000"/>
                </a:schemeClr>
              </a:solidFill>
            </a:endParaRPr>
          </a:p>
        </p:txBody>
      </p:sp>
      <p:grpSp>
        <p:nvGrpSpPr>
          <p:cNvPr id="42" name="Group 41">
            <a:extLst>
              <a:ext uri="{FF2B5EF4-FFF2-40B4-BE49-F238E27FC236}">
                <a16:creationId xmlns:a16="http://schemas.microsoft.com/office/drawing/2014/main" id="{D699C1DF-87E7-3D23-987D-E67B8924A905}"/>
              </a:ext>
            </a:extLst>
          </p:cNvPr>
          <p:cNvGrpSpPr/>
          <p:nvPr/>
        </p:nvGrpSpPr>
        <p:grpSpPr>
          <a:xfrm>
            <a:off x="8023017" y="2150473"/>
            <a:ext cx="1106542" cy="826613"/>
            <a:chOff x="8141187" y="2187847"/>
            <a:chExt cx="1106542" cy="826613"/>
          </a:xfrm>
        </p:grpSpPr>
        <p:cxnSp>
          <p:nvCxnSpPr>
            <p:cNvPr id="43" name="Straight Connector 42">
              <a:extLst>
                <a:ext uri="{FF2B5EF4-FFF2-40B4-BE49-F238E27FC236}">
                  <a16:creationId xmlns:a16="http://schemas.microsoft.com/office/drawing/2014/main" id="{094C266D-1D5A-0802-65F1-A2BC51F982C0}"/>
                </a:ext>
              </a:extLst>
            </p:cNvPr>
            <p:cNvCxnSpPr>
              <a:cxnSpLocks/>
            </p:cNvCxnSpPr>
            <p:nvPr/>
          </p:nvCxnSpPr>
          <p:spPr>
            <a:xfrm>
              <a:off x="8694458" y="2413759"/>
              <a:ext cx="0" cy="600701"/>
            </a:xfrm>
            <a:prstGeom prst="line">
              <a:avLst/>
            </a:prstGeom>
            <a:ln w="6350">
              <a:tailEnd type="oval" w="sm" len="sm"/>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E234DD60-1BB5-AF27-5DA9-1DD84FAA29D2}"/>
                </a:ext>
              </a:extLst>
            </p:cNvPr>
            <p:cNvSpPr txBox="1"/>
            <p:nvPr/>
          </p:nvSpPr>
          <p:spPr>
            <a:xfrm>
              <a:off x="8141187" y="2187847"/>
              <a:ext cx="1106542" cy="253916"/>
            </a:xfrm>
            <a:prstGeom prst="rect">
              <a:avLst/>
            </a:prstGeom>
            <a:noFill/>
          </p:spPr>
          <p:txBody>
            <a:bodyPr wrap="none" lIns="90000" rtlCol="0" anchor="b" anchorCtr="0">
              <a:spAutoFit/>
            </a:bodyPr>
            <a:lstStyle/>
            <a:p>
              <a:pPr algn="ctr"/>
              <a:r>
                <a:rPr lang="en-US" sz="1050"/>
                <a:t>Cerebral cortex</a:t>
              </a:r>
            </a:p>
          </p:txBody>
        </p:sp>
      </p:grpSp>
      <p:grpSp>
        <p:nvGrpSpPr>
          <p:cNvPr id="45" name="Group 44">
            <a:extLst>
              <a:ext uri="{FF2B5EF4-FFF2-40B4-BE49-F238E27FC236}">
                <a16:creationId xmlns:a16="http://schemas.microsoft.com/office/drawing/2014/main" id="{EC08E279-1295-12B4-23F0-AE3848C53623}"/>
              </a:ext>
            </a:extLst>
          </p:cNvPr>
          <p:cNvGrpSpPr/>
          <p:nvPr/>
        </p:nvGrpSpPr>
        <p:grpSpPr>
          <a:xfrm>
            <a:off x="9031439" y="2572819"/>
            <a:ext cx="1737211" cy="1158750"/>
            <a:chOff x="9149609" y="2610193"/>
            <a:chExt cx="1737211" cy="1158750"/>
          </a:xfrm>
        </p:grpSpPr>
        <p:cxnSp>
          <p:nvCxnSpPr>
            <p:cNvPr id="46" name="Straight Connector 45">
              <a:extLst>
                <a:ext uri="{FF2B5EF4-FFF2-40B4-BE49-F238E27FC236}">
                  <a16:creationId xmlns:a16="http://schemas.microsoft.com/office/drawing/2014/main" id="{657B23B3-F66C-A72F-66F4-A21C56EF274B}"/>
                </a:ext>
              </a:extLst>
            </p:cNvPr>
            <p:cNvCxnSpPr>
              <a:cxnSpLocks/>
            </p:cNvCxnSpPr>
            <p:nvPr/>
          </p:nvCxnSpPr>
          <p:spPr>
            <a:xfrm flipH="1">
              <a:off x="9149609" y="2765230"/>
              <a:ext cx="994900" cy="1003713"/>
            </a:xfrm>
            <a:prstGeom prst="line">
              <a:avLst/>
            </a:prstGeom>
            <a:ln w="6350">
              <a:tailEnd type="oval" w="sm" len="sm"/>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4BC86FA3-E256-8EBB-7896-E5E40FB041A1}"/>
                </a:ext>
              </a:extLst>
            </p:cNvPr>
            <p:cNvSpPr txBox="1"/>
            <p:nvPr/>
          </p:nvSpPr>
          <p:spPr>
            <a:xfrm>
              <a:off x="10110496" y="2610193"/>
              <a:ext cx="776324" cy="253916"/>
            </a:xfrm>
            <a:prstGeom prst="rect">
              <a:avLst/>
            </a:prstGeom>
            <a:noFill/>
          </p:spPr>
          <p:txBody>
            <a:bodyPr wrap="none" lIns="90000" rtlCol="0" anchor="b" anchorCtr="0">
              <a:spAutoFit/>
            </a:bodyPr>
            <a:lstStyle/>
            <a:p>
              <a:r>
                <a:rPr lang="en-US" sz="1050"/>
                <a:t>Thalamus</a:t>
              </a:r>
            </a:p>
          </p:txBody>
        </p:sp>
      </p:grpSp>
      <p:grpSp>
        <p:nvGrpSpPr>
          <p:cNvPr id="48" name="Group 47">
            <a:extLst>
              <a:ext uri="{FF2B5EF4-FFF2-40B4-BE49-F238E27FC236}">
                <a16:creationId xmlns:a16="http://schemas.microsoft.com/office/drawing/2014/main" id="{A02847D2-F6A5-47B1-C566-17E351093EA2}"/>
              </a:ext>
            </a:extLst>
          </p:cNvPr>
          <p:cNvGrpSpPr/>
          <p:nvPr/>
        </p:nvGrpSpPr>
        <p:grpSpPr>
          <a:xfrm>
            <a:off x="9071425" y="3987472"/>
            <a:ext cx="2246754" cy="253916"/>
            <a:chOff x="9189595" y="4024846"/>
            <a:chExt cx="2246754" cy="253916"/>
          </a:xfrm>
        </p:grpSpPr>
        <p:cxnSp>
          <p:nvCxnSpPr>
            <p:cNvPr id="49" name="Straight Connector 48">
              <a:extLst>
                <a:ext uri="{FF2B5EF4-FFF2-40B4-BE49-F238E27FC236}">
                  <a16:creationId xmlns:a16="http://schemas.microsoft.com/office/drawing/2014/main" id="{0F232DB7-11CD-9D93-F3BF-D2F7A0C0EE8C}"/>
                </a:ext>
              </a:extLst>
            </p:cNvPr>
            <p:cNvCxnSpPr>
              <a:cxnSpLocks/>
              <a:stCxn id="50" idx="1"/>
            </p:cNvCxnSpPr>
            <p:nvPr/>
          </p:nvCxnSpPr>
          <p:spPr>
            <a:xfrm flipH="1">
              <a:off x="9189595" y="4151804"/>
              <a:ext cx="1544169" cy="1"/>
            </a:xfrm>
            <a:prstGeom prst="line">
              <a:avLst/>
            </a:prstGeom>
            <a:ln w="6350">
              <a:tailEnd type="oval" w="sm" len="sm"/>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6320FFA1-65C2-7FE3-0919-4A17069E4BFD}"/>
                </a:ext>
              </a:extLst>
            </p:cNvPr>
            <p:cNvSpPr txBox="1"/>
            <p:nvPr/>
          </p:nvSpPr>
          <p:spPr>
            <a:xfrm>
              <a:off x="10733764" y="4024846"/>
              <a:ext cx="702585" cy="253916"/>
            </a:xfrm>
            <a:prstGeom prst="rect">
              <a:avLst/>
            </a:prstGeom>
            <a:noFill/>
          </p:spPr>
          <p:txBody>
            <a:bodyPr wrap="none" lIns="90000" rtlCol="0" anchor="b" anchorCtr="0">
              <a:spAutoFit/>
            </a:bodyPr>
            <a:lstStyle/>
            <a:p>
              <a:r>
                <a:rPr lang="en-US" sz="1050"/>
                <a:t>Midbrain</a:t>
              </a:r>
            </a:p>
          </p:txBody>
        </p:sp>
      </p:grpSp>
      <p:grpSp>
        <p:nvGrpSpPr>
          <p:cNvPr id="51" name="Group 50">
            <a:extLst>
              <a:ext uri="{FF2B5EF4-FFF2-40B4-BE49-F238E27FC236}">
                <a16:creationId xmlns:a16="http://schemas.microsoft.com/office/drawing/2014/main" id="{0A138DB9-46DC-4C11-618B-3D7BE197223F}"/>
              </a:ext>
            </a:extLst>
          </p:cNvPr>
          <p:cNvGrpSpPr/>
          <p:nvPr/>
        </p:nvGrpSpPr>
        <p:grpSpPr>
          <a:xfrm>
            <a:off x="9768502" y="4262202"/>
            <a:ext cx="1722801" cy="253916"/>
            <a:chOff x="9886672" y="4299576"/>
            <a:chExt cx="1722801" cy="253916"/>
          </a:xfrm>
        </p:grpSpPr>
        <p:cxnSp>
          <p:nvCxnSpPr>
            <p:cNvPr id="52" name="Straight Connector 51">
              <a:extLst>
                <a:ext uri="{FF2B5EF4-FFF2-40B4-BE49-F238E27FC236}">
                  <a16:creationId xmlns:a16="http://schemas.microsoft.com/office/drawing/2014/main" id="{DC8B5FCB-8776-E55E-C0B8-281EE573993B}"/>
                </a:ext>
              </a:extLst>
            </p:cNvPr>
            <p:cNvCxnSpPr>
              <a:cxnSpLocks/>
              <a:stCxn id="53" idx="1"/>
            </p:cNvCxnSpPr>
            <p:nvPr/>
          </p:nvCxnSpPr>
          <p:spPr>
            <a:xfrm flipH="1">
              <a:off x="9886672" y="4426534"/>
              <a:ext cx="847092" cy="1"/>
            </a:xfrm>
            <a:prstGeom prst="line">
              <a:avLst/>
            </a:prstGeom>
            <a:ln w="6350">
              <a:tailEnd type="oval" w="sm" len="sm"/>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29C00AB2-77A2-EB27-E39D-02FA44060BD0}"/>
                </a:ext>
              </a:extLst>
            </p:cNvPr>
            <p:cNvSpPr txBox="1"/>
            <p:nvPr/>
          </p:nvSpPr>
          <p:spPr>
            <a:xfrm>
              <a:off x="10733764" y="4299576"/>
              <a:ext cx="875709" cy="253916"/>
            </a:xfrm>
            <a:prstGeom prst="rect">
              <a:avLst/>
            </a:prstGeom>
            <a:noFill/>
          </p:spPr>
          <p:txBody>
            <a:bodyPr wrap="none" lIns="90000" rtlCol="0" anchor="b" anchorCtr="0">
              <a:spAutoFit/>
            </a:bodyPr>
            <a:lstStyle/>
            <a:p>
              <a:r>
                <a:rPr lang="en-US" sz="1050"/>
                <a:t>Cerebellum</a:t>
              </a:r>
            </a:p>
          </p:txBody>
        </p:sp>
      </p:grpSp>
      <p:cxnSp>
        <p:nvCxnSpPr>
          <p:cNvPr id="55" name="Straight Connector 54">
            <a:extLst>
              <a:ext uri="{FF2B5EF4-FFF2-40B4-BE49-F238E27FC236}">
                <a16:creationId xmlns:a16="http://schemas.microsoft.com/office/drawing/2014/main" id="{BB7DA4EC-15DF-2132-F60B-71B4DE04B1CF}"/>
              </a:ext>
            </a:extLst>
          </p:cNvPr>
          <p:cNvCxnSpPr>
            <a:cxnSpLocks/>
          </p:cNvCxnSpPr>
          <p:nvPr/>
        </p:nvCxnSpPr>
        <p:spPr>
          <a:xfrm>
            <a:off x="7071813" y="4085727"/>
            <a:ext cx="1544169" cy="1"/>
          </a:xfrm>
          <a:prstGeom prst="line">
            <a:avLst/>
          </a:prstGeom>
          <a:ln w="6350">
            <a:tailEnd type="oval" w="sm" len="sm"/>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6D2F50A2-5702-1E1B-86E0-E7384B1043B2}"/>
              </a:ext>
            </a:extLst>
          </p:cNvPr>
          <p:cNvSpPr txBox="1"/>
          <p:nvPr/>
        </p:nvSpPr>
        <p:spPr>
          <a:xfrm flipH="1">
            <a:off x="5956601" y="3925929"/>
            <a:ext cx="1232709" cy="307777"/>
          </a:xfrm>
          <a:prstGeom prst="rect">
            <a:avLst/>
          </a:prstGeom>
          <a:solidFill>
            <a:schemeClr val="bg1"/>
          </a:solidFill>
        </p:spPr>
        <p:txBody>
          <a:bodyPr wrap="none" lIns="0" rIns="0" rtlCol="0" anchor="ctr" anchorCtr="0">
            <a:spAutoFit/>
          </a:bodyPr>
          <a:lstStyle/>
          <a:p>
            <a:pPr algn="r"/>
            <a:r>
              <a:rPr lang="en-US" sz="1400" b="1"/>
              <a:t>Hypothalamus</a:t>
            </a:r>
          </a:p>
        </p:txBody>
      </p:sp>
    </p:spTree>
    <p:extLst>
      <p:ext uri="{BB962C8B-B14F-4D97-AF65-F5344CB8AC3E}">
        <p14:creationId xmlns:p14="http://schemas.microsoft.com/office/powerpoint/2010/main" val="3581922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bIns="46800" rtlCol="0" anchor="ctr" anchorCtr="0">
        <a:spAutoFit/>
      </a:bodyPr>
      <a:lstStyle>
        <a:defPPr algn="r">
          <a:defRPr sz="1050" dirty="0" smtClean="0">
            <a:solidFill>
              <a:schemeClr val="tx2"/>
            </a:solidFill>
          </a:defRPr>
        </a:defPPr>
      </a:lstStyle>
    </a:tx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6" ma:contentTypeDescription="Create a new document." ma:contentTypeScope="" ma:versionID="bfa9dee208713f4acd38d3de9be1a624">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70da40867d7a24da5e68d79bb244007e"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6EE6AE47-5C49-415C-B2E3-30B942F361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4164057-14E9-4371-BF0C-9FCA68D38CD4}">
  <ds:schemaRefs>
    <ds:schemaRef ds:uri="http://schemas.microsoft.com/sharepoint/v3/contenttype/forms"/>
  </ds:schemaRefs>
</ds:datastoreItem>
</file>

<file path=customXml/itemProps3.xml><?xml version="1.0" encoding="utf-8"?>
<ds:datastoreItem xmlns:ds="http://schemas.openxmlformats.org/officeDocument/2006/customXml" ds:itemID="{9D5BAB63-775C-495A-8043-BDEB42126B6B}">
  <ds:schemaRefs>
    <ds:schemaRef ds:uri="28627d7c-4416-4bc1-86cf-ca6c3a42a8f2"/>
    <ds:schemaRef ds:uri="http://purl.org/dc/elements/1.1/"/>
    <ds:schemaRef ds:uri="http://schemas.microsoft.com/office/2006/metadata/properties"/>
    <ds:schemaRef ds:uri="http://schemas.microsoft.com/office/2006/documentManagement/types"/>
    <ds:schemaRef ds:uri="http://purl.org/dc/dcmitype/"/>
    <ds:schemaRef ds:uri="http://purl.org/dc/terms/"/>
    <ds:schemaRef ds:uri="http://schemas.openxmlformats.org/package/2006/metadata/core-properties"/>
    <ds:schemaRef ds:uri="http://schemas.microsoft.com/office/infopath/2007/PartnerControls"/>
    <ds:schemaRef ds:uri="08562aa6-c0ad-4fb9-8a82-15409d3a28b4"/>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7797</TotalTime>
  <Words>846</Words>
  <Application>Microsoft Office PowerPoint</Application>
  <PresentationFormat>Widescreen</PresentationFormat>
  <Paragraphs>44</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Neurotorium - PowerPoint-Skabelon - 2022-01-28</vt:lpstr>
      <vt:lpstr>Hypothalamus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Bryn Farnsworth von Cederwald</dc:creator>
  <cp:lastModifiedBy>Terese Vibe Boye</cp:lastModifiedBy>
  <cp:revision>54</cp:revision>
  <dcterms:created xsi:type="dcterms:W3CDTF">2024-10-28T13:51:27Z</dcterms:created>
  <dcterms:modified xsi:type="dcterms:W3CDTF">2026-05-07T01:38:06Z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