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6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Mihailoff GA, Haines DE. The diencephalon.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Hardeland R. Neurobiology, pathophysiology, and treatment of melatonin deficiency and dysfunction. Sci World J 2012; 2012: 640389.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Cajochen</a:t>
            </a:r>
            <a:r>
              <a:rPr lang="en-GB" dirty="0"/>
              <a:t> C, </a:t>
            </a:r>
            <a:r>
              <a:rPr lang="en-GB" dirty="0" err="1"/>
              <a:t>Kräuchi</a:t>
            </a:r>
            <a:r>
              <a:rPr lang="en-GB" dirty="0"/>
              <a:t> K, Wirz-Justice A. Role of melatonin in the regulation of human circadian rhythms and sleep. J </a:t>
            </a:r>
            <a:r>
              <a:rPr lang="en-GB" dirty="0" err="1"/>
              <a:t>Neuroendocrinol</a:t>
            </a:r>
            <a:r>
              <a:rPr lang="en-GB" dirty="0"/>
              <a:t> 2003; 15 (4): 432–437.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Cagnacci</a:t>
            </a:r>
            <a:r>
              <a:rPr lang="en-GB" dirty="0"/>
              <a:t> A, Elliott JA, Yen SSC. Melatonin: A major regulator of the circadian rhythm of core temperature in humans. J Clin Endocrinol </a:t>
            </a:r>
            <a:r>
              <a:rPr lang="en-GB" dirty="0" err="1"/>
              <a:t>Metab</a:t>
            </a:r>
            <a:r>
              <a:rPr lang="en-GB" dirty="0"/>
              <a:t> 1992; 75 (2): 447–452.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Adamsson M, Laike T, Morita T. Annual variation in daily light exposure and circadian change or melatonin and cortisol concentrations at a northern latitude with large seasonal differences in photoperiod length. J </a:t>
            </a:r>
            <a:r>
              <a:rPr lang="en-GB" dirty="0" err="1"/>
              <a:t>Physiol</a:t>
            </a:r>
            <a:r>
              <a:rPr lang="en-GB" dirty="0"/>
              <a:t> </a:t>
            </a:r>
            <a:r>
              <a:rPr lang="en-GB" dirty="0" err="1"/>
              <a:t>Anthropol</a:t>
            </a:r>
            <a:r>
              <a:rPr lang="en-GB" dirty="0"/>
              <a:t> 2017; 36 (6): 1–15.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Hu H, Cui Y, Yang Y. Circuits and functions of the lateral habenula in health and in disease. Nat Rev </a:t>
            </a:r>
            <a:r>
              <a:rPr lang="en-GB" dirty="0" err="1"/>
              <a:t>Neurosci</a:t>
            </a:r>
            <a:r>
              <a:rPr lang="en-GB" dirty="0"/>
              <a:t> 2020; 21 (5): 277–295.</a:t>
            </a: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38BAAB2D-F45B-3CB1-7ABA-10BCC5708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54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phic 53">
            <a:extLst>
              <a:ext uri="{FF2B5EF4-FFF2-40B4-BE49-F238E27FC236}">
                <a16:creationId xmlns:a16="http://schemas.microsoft.com/office/drawing/2014/main" id="{F081666A-D1A8-FEA1-FB19-F4AB58070C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395" y="2629104"/>
            <a:ext cx="3232019" cy="280786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663451-C321-B386-9C07-ED45A5C45F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Epithalamus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C4945C-D670-42C3-FB84-71F44F39879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154468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Located at the posterior aspect of the thalamus, near the midline of the brain.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  <a:r>
              <a:rPr lang="en-GB" noProof="0" dirty="0">
                <a:solidFill>
                  <a:schemeClr val="tx1"/>
                </a:solidFill>
              </a:rPr>
              <a:t> The epithalamus includes key structures, such as the pineal gland and the habenular nuclei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Functions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Regulation of circadian rhythm (largely due to the actions of melatonin secreted from the pineal gland),</a:t>
            </a:r>
            <a:r>
              <a:rPr lang="en-GB" baseline="30000" noProof="0" dirty="0">
                <a:solidFill>
                  <a:schemeClr val="tx1"/>
                </a:solidFill>
              </a:rPr>
              <a:t>2</a:t>
            </a:r>
            <a:r>
              <a:rPr lang="en-GB" noProof="0" dirty="0">
                <a:solidFill>
                  <a:schemeClr val="tx1"/>
                </a:solidFill>
              </a:rPr>
              <a:t> which has been linked to many biological processes, including sleep onset,</a:t>
            </a:r>
            <a:r>
              <a:rPr lang="en-GB" baseline="30000" noProof="0" dirty="0">
                <a:solidFill>
                  <a:schemeClr val="tx1"/>
                </a:solidFill>
              </a:rPr>
              <a:t>3</a:t>
            </a:r>
            <a:r>
              <a:rPr lang="en-GB" noProof="0" dirty="0">
                <a:solidFill>
                  <a:schemeClr val="tx1"/>
                </a:solidFill>
              </a:rPr>
              <a:t> core body temperature regulation,</a:t>
            </a:r>
            <a:r>
              <a:rPr lang="en-GB" baseline="30000" dirty="0">
                <a:solidFill>
                  <a:schemeClr val="tx1"/>
                </a:solidFill>
              </a:rPr>
              <a:t>4 </a:t>
            </a:r>
            <a:r>
              <a:rPr lang="en-GB" dirty="0">
                <a:solidFill>
                  <a:schemeClr val="tx1"/>
                </a:solidFill>
              </a:rPr>
              <a:t>and seasonal rhythms</a:t>
            </a:r>
            <a:r>
              <a:rPr lang="en-GB" baseline="30000" dirty="0">
                <a:solidFill>
                  <a:schemeClr val="tx1"/>
                </a:solidFill>
              </a:rPr>
              <a:t>5</a:t>
            </a:r>
            <a:endParaRPr lang="en-GB" baseline="30000" noProof="0" dirty="0">
              <a:solidFill>
                <a:schemeClr val="tx1"/>
              </a:solidFill>
            </a:endParaRP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Influence on the limbic system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Sleep disorders – given the role of the pineal </a:t>
            </a:r>
            <a:r>
              <a:rPr lang="en-GB" noProof="0" dirty="0" err="1">
                <a:solidFill>
                  <a:schemeClr val="tx1"/>
                </a:solidFill>
              </a:rPr>
              <a:t>glan</a:t>
            </a:r>
            <a:r>
              <a:rPr lang="en-GB" dirty="0">
                <a:solidFill>
                  <a:schemeClr val="tx1"/>
                </a:solidFill>
              </a:rPr>
              <a:t>d in synthesising melatonin</a:t>
            </a:r>
            <a:r>
              <a:rPr lang="en-GB" noProof="0" dirty="0">
                <a:solidFill>
                  <a:schemeClr val="tx1"/>
                </a:solidFill>
              </a:rPr>
              <a:t>, the epithalamus, particularly the pineal gland, is central to sleep regulation.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  <a:r>
              <a:rPr lang="en-GB" noProof="0" dirty="0">
                <a:solidFill>
                  <a:schemeClr val="tx1"/>
                </a:solidFill>
              </a:rPr>
              <a:t> Dysfunction in melatonin production can lead to insomnia or other sleep-related issues</a:t>
            </a:r>
            <a:r>
              <a:rPr lang="en-GB" baseline="30000" noProof="0" dirty="0">
                <a:solidFill>
                  <a:schemeClr val="tx1"/>
                </a:solidFill>
              </a:rPr>
              <a:t>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Mood and depression – dysfunction in the habenula, especially the lateral habenula, has been implicated in mood disorders such as MDD</a:t>
            </a:r>
            <a:r>
              <a:rPr lang="en-GB" baseline="30000" dirty="0">
                <a:solidFill>
                  <a:schemeClr val="tx1"/>
                </a:solidFill>
              </a:rPr>
              <a:t>6</a:t>
            </a:r>
            <a:endParaRPr lang="en-GB" baseline="30000" noProof="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94D85-31EA-8261-BEA4-DCC229F098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MDD=major depressive disorder</a:t>
            </a:r>
          </a:p>
          <a:p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1. Mihailoff &amp; Haines. The diencephalon. 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2025;</a:t>
            </a:r>
            <a:br>
              <a:rPr lang="en-GB" dirty="0"/>
            </a:br>
            <a:r>
              <a:rPr lang="en-GB" dirty="0"/>
              <a:t>2. Hardeland. Sci World J 2012;2012:640389; 3. </a:t>
            </a:r>
            <a:r>
              <a:rPr lang="en-GB" dirty="0" err="1"/>
              <a:t>Cajochen</a:t>
            </a:r>
            <a:r>
              <a:rPr lang="en-GB" dirty="0"/>
              <a:t> et al. J </a:t>
            </a:r>
            <a:r>
              <a:rPr lang="en-GB" dirty="0" err="1"/>
              <a:t>Neuroendocrinol</a:t>
            </a:r>
            <a:r>
              <a:rPr lang="en-GB" dirty="0"/>
              <a:t> 2003;15(4):432–437; 4. </a:t>
            </a:r>
            <a:r>
              <a:rPr lang="en-GB" dirty="0" err="1"/>
              <a:t>Cagnacci</a:t>
            </a:r>
            <a:r>
              <a:rPr lang="en-GB" dirty="0"/>
              <a:t> et al. J Clin Endocrinol </a:t>
            </a:r>
            <a:r>
              <a:rPr lang="en-GB" dirty="0" err="1"/>
              <a:t>Metab</a:t>
            </a:r>
            <a:r>
              <a:rPr lang="en-GB" dirty="0"/>
              <a:t> 1992;75(2):447–452; </a:t>
            </a:r>
            <a:br>
              <a:rPr lang="en-GB" dirty="0"/>
            </a:br>
            <a:r>
              <a:rPr lang="en-GB" dirty="0"/>
              <a:t>5. Adamsson et al. J </a:t>
            </a:r>
            <a:r>
              <a:rPr lang="en-GB" dirty="0" err="1"/>
              <a:t>Physiol</a:t>
            </a:r>
            <a:r>
              <a:rPr lang="en-GB" dirty="0"/>
              <a:t> </a:t>
            </a:r>
            <a:r>
              <a:rPr lang="en-GB" dirty="0" err="1"/>
              <a:t>Anthropol</a:t>
            </a:r>
            <a:r>
              <a:rPr lang="en-GB" dirty="0"/>
              <a:t> 2017;36(6):1–15; 6.  Hu et al. Nat Rev </a:t>
            </a:r>
            <a:r>
              <a:rPr lang="en-GB" dirty="0" err="1"/>
              <a:t>Neurosci</a:t>
            </a:r>
            <a:r>
              <a:rPr lang="en-GB" dirty="0"/>
              <a:t> 2020;21(5):277–295</a:t>
            </a:r>
            <a:endParaRPr lang="en-GB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5E5CA9-D21B-ACD3-6B49-E0A4D0B46D27}"/>
              </a:ext>
            </a:extLst>
          </p:cNvPr>
          <p:cNvSpPr txBox="1"/>
          <p:nvPr/>
        </p:nvSpPr>
        <p:spPr>
          <a:xfrm>
            <a:off x="6144814" y="1594315"/>
            <a:ext cx="5226259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Mid-sagittal section of the brain showing the epithalamus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18B5DE-EECB-A329-43FE-12D8B70A7FA6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BE4C249-13DF-9532-D3C6-95E5B589B02A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1A6A025-0B6B-C872-D0F8-F9812A8A6BD2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11558CA-D211-B551-C9AF-3EED736583E6}"/>
              </a:ext>
            </a:extLst>
          </p:cNvPr>
          <p:cNvGrpSpPr/>
          <p:nvPr/>
        </p:nvGrpSpPr>
        <p:grpSpPr>
          <a:xfrm>
            <a:off x="9031439" y="2572819"/>
            <a:ext cx="1737211" cy="1158750"/>
            <a:chOff x="9149609" y="2610193"/>
            <a:chExt cx="1737211" cy="115875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1C849F-2A2F-EA09-DBB0-18F2BFF730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9609" y="2765230"/>
              <a:ext cx="994900" cy="1003713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8936E1-2784-8719-B2EA-729FCDD60A22}"/>
                </a:ext>
              </a:extLst>
            </p:cNvPr>
            <p:cNvSpPr txBox="1"/>
            <p:nvPr/>
          </p:nvSpPr>
          <p:spPr>
            <a:xfrm>
              <a:off x="10110496" y="2610193"/>
              <a:ext cx="77632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Thalamus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3C53630-A8BE-0FF7-8DB0-E7A3F04796FB}"/>
              </a:ext>
            </a:extLst>
          </p:cNvPr>
          <p:cNvGrpSpPr/>
          <p:nvPr/>
        </p:nvGrpSpPr>
        <p:grpSpPr>
          <a:xfrm>
            <a:off x="9071425" y="3987472"/>
            <a:ext cx="2246754" cy="253916"/>
            <a:chOff x="9189595" y="4024846"/>
            <a:chExt cx="2246754" cy="2539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E9AA0EE-7D3C-C908-82C2-A86B36B5A453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 flipH="1">
              <a:off x="9189595" y="4151804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9F158D-94BB-2A23-9490-8B44B72AF1B6}"/>
                </a:ext>
              </a:extLst>
            </p:cNvPr>
            <p:cNvSpPr txBox="1"/>
            <p:nvPr/>
          </p:nvSpPr>
          <p:spPr>
            <a:xfrm>
              <a:off x="10733764" y="4024846"/>
              <a:ext cx="702585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Midbrain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07E9C7-289B-65F1-46C1-7D94F529606F}"/>
              </a:ext>
            </a:extLst>
          </p:cNvPr>
          <p:cNvGrpSpPr/>
          <p:nvPr/>
        </p:nvGrpSpPr>
        <p:grpSpPr>
          <a:xfrm>
            <a:off x="9768502" y="4262202"/>
            <a:ext cx="1722801" cy="253916"/>
            <a:chOff x="9886672" y="4299576"/>
            <a:chExt cx="1722801" cy="25391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8F70DA2-FB08-D859-B61A-B6F414A5E9CA}"/>
                </a:ext>
              </a:extLst>
            </p:cNvPr>
            <p:cNvCxnSpPr>
              <a:cxnSpLocks/>
              <a:stCxn id="44" idx="1"/>
            </p:cNvCxnSpPr>
            <p:nvPr/>
          </p:nvCxnSpPr>
          <p:spPr>
            <a:xfrm flipH="1">
              <a:off x="9886672" y="4426534"/>
              <a:ext cx="847092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D792AB-5C86-8038-DCEB-D7E7D0EFD655}"/>
                </a:ext>
              </a:extLst>
            </p:cNvPr>
            <p:cNvSpPr txBox="1"/>
            <p:nvPr/>
          </p:nvSpPr>
          <p:spPr>
            <a:xfrm>
              <a:off x="10733764" y="4299576"/>
              <a:ext cx="875709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Cerebellum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4600F9-604A-23E7-0D83-919B40EF95D1}"/>
              </a:ext>
            </a:extLst>
          </p:cNvPr>
          <p:cNvGrpSpPr/>
          <p:nvPr/>
        </p:nvGrpSpPr>
        <p:grpSpPr>
          <a:xfrm flipH="1">
            <a:off x="6024583" y="3958769"/>
            <a:ext cx="2591399" cy="253916"/>
            <a:chOff x="7073763" y="4134030"/>
            <a:chExt cx="2591399" cy="25391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FF4DC31-2F27-D0CC-9E34-4BFD96C646A5}"/>
                </a:ext>
              </a:extLst>
            </p:cNvPr>
            <p:cNvCxnSpPr>
              <a:cxnSpLocks/>
              <a:stCxn id="47" idx="1"/>
            </p:cNvCxnSpPr>
            <p:nvPr/>
          </p:nvCxnSpPr>
          <p:spPr>
            <a:xfrm flipH="1">
              <a:off x="7073763" y="4260988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A8F11AF-BD2A-36BF-8669-D0081C415C71}"/>
                </a:ext>
              </a:extLst>
            </p:cNvPr>
            <p:cNvSpPr txBox="1"/>
            <p:nvPr/>
          </p:nvSpPr>
          <p:spPr>
            <a:xfrm>
              <a:off x="8617932" y="4134030"/>
              <a:ext cx="1047230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Hypothalamus</a:t>
              </a:r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BF9D6CD-0FA8-782D-0B4D-1CED9A086F55}"/>
              </a:ext>
            </a:extLst>
          </p:cNvPr>
          <p:cNvCxnSpPr>
            <a:cxnSpLocks/>
            <a:stCxn id="50" idx="1"/>
          </p:cNvCxnSpPr>
          <p:nvPr/>
        </p:nvCxnSpPr>
        <p:spPr>
          <a:xfrm flipH="1">
            <a:off x="9152965" y="3069089"/>
            <a:ext cx="1206828" cy="767805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7DA1A6C-A3AC-C5E7-9490-689FBCB612FB}"/>
              </a:ext>
            </a:extLst>
          </p:cNvPr>
          <p:cNvSpPr txBox="1"/>
          <p:nvPr/>
        </p:nvSpPr>
        <p:spPr>
          <a:xfrm>
            <a:off x="10359793" y="2915200"/>
            <a:ext cx="1247606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400" b="1"/>
              <a:t>Epithalamus</a:t>
            </a:r>
          </a:p>
        </p:txBody>
      </p:sp>
    </p:spTree>
    <p:extLst>
      <p:ext uri="{BB962C8B-B14F-4D97-AF65-F5344CB8AC3E}">
        <p14:creationId xmlns:p14="http://schemas.microsoft.com/office/powerpoint/2010/main" val="7541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7802</TotalTime>
  <Words>481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Epithalamus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55</cp:revision>
  <dcterms:created xsi:type="dcterms:W3CDTF">2024-10-28T13:51:27Z</dcterms:created>
  <dcterms:modified xsi:type="dcterms:W3CDTF">2026-05-07T01:42:22Z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