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6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Image Placeholder 5">
            <a:extLst>
              <a:ext uri="{FF2B5EF4-FFF2-40B4-BE49-F238E27FC236}">
                <a16:creationId xmlns:a16="http://schemas.microsoft.com/office/drawing/2014/main" id="{F8615BC1-F991-B191-EA4F-DF14F4A2693C}"/>
              </a:ext>
            </a:extLst>
          </p:cNvPr>
          <p:cNvSpPr>
            <a:spLocks noGrp="1" noRot="1" noChangeAspect="1"/>
          </p:cNvSpPr>
          <p:nvPr>
            <p:ph type="sldImg"/>
          </p:nvPr>
        </p:nvSpPr>
        <p:spPr/>
        <p:txBody>
          <a:bodyPr/>
          <a:lstStyle/>
          <a:p>
            <a:endParaRPr lang="en-GB"/>
          </a:p>
        </p:txBody>
      </p:sp>
      <p:sp>
        <p:nvSpPr>
          <p:cNvPr id="7" name="Notes Placeholder 6">
            <a:extLst>
              <a:ext uri="{FF2B5EF4-FFF2-40B4-BE49-F238E27FC236}">
                <a16:creationId xmlns:a16="http://schemas.microsoft.com/office/drawing/2014/main" id="{C406F97A-1E7B-6283-B4B9-15DC4534D06C}"/>
              </a:ext>
            </a:extLst>
          </p:cNvPr>
          <p:cNvSpPr>
            <a:spLocks noGrp="1"/>
          </p:cNvSpPr>
          <p:nvPr>
            <p:ph type="body" idx="1"/>
          </p:nvPr>
        </p:nvSpPr>
        <p:spPr/>
        <p:txBody>
          <a:bodyPr/>
          <a:lstStyle/>
          <a:p>
            <a:r>
              <a:rPr lang="en-US" dirty="0"/>
              <a:t>References:</a:t>
            </a:r>
          </a:p>
          <a:p>
            <a:pPr marL="228600" indent="-228600">
              <a:buFont typeface="+mj-lt"/>
              <a:buAutoNum type="arabicPeriod"/>
            </a:pPr>
            <a:r>
              <a:rPr lang="en-GB" dirty="0"/>
              <a:t>Haines DE, Mihailoff GA. An overview of the brainstem. In: Haines DE, Mihailoff GA, Willis MA. Fundamental Neuroscience for Basic and Clinical Applications. 6</a:t>
            </a:r>
            <a:r>
              <a:rPr lang="en-GB" baseline="30000" dirty="0"/>
              <a:t>th</a:t>
            </a:r>
            <a:r>
              <a:rPr lang="en-GB" dirty="0"/>
              <a:t> edition, 2025. Philadelphia: Elsevier.</a:t>
            </a:r>
          </a:p>
          <a:p>
            <a:pPr marL="228600" indent="-228600">
              <a:buFont typeface="+mj-lt"/>
              <a:buAutoNum type="arabicPeriod"/>
            </a:pPr>
            <a:r>
              <a:rPr lang="en-GB" dirty="0"/>
              <a:t>Basinger H, Hogg JP. Neuroanatomy, brainstem. [Updated 2023 Jul]. In: </a:t>
            </a:r>
            <a:r>
              <a:rPr lang="en-GB" dirty="0" err="1"/>
              <a:t>StatPearls</a:t>
            </a:r>
            <a:r>
              <a:rPr lang="en-GB" dirty="0"/>
              <a:t> [internet]. Treasure Island (FL): </a:t>
            </a:r>
            <a:r>
              <a:rPr lang="en-GB" dirty="0" err="1"/>
              <a:t>StatPearls</a:t>
            </a:r>
            <a:r>
              <a:rPr lang="en-GB" dirty="0"/>
              <a:t> Publishing; 2023. Available at: https://www.ncbi.nlm.nih.gov/books/NBK544297/.</a:t>
            </a:r>
          </a:p>
          <a:p>
            <a:endParaRPr lang="en-GB" dirty="0"/>
          </a:p>
        </p:txBody>
      </p:sp>
    </p:spTree>
    <p:extLst>
      <p:ext uri="{BB962C8B-B14F-4D97-AF65-F5344CB8AC3E}">
        <p14:creationId xmlns:p14="http://schemas.microsoft.com/office/powerpoint/2010/main" val="4070545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Graphic 59">
            <a:extLst>
              <a:ext uri="{FF2B5EF4-FFF2-40B4-BE49-F238E27FC236}">
                <a16:creationId xmlns:a16="http://schemas.microsoft.com/office/drawing/2014/main" id="{10690E8E-A958-6F29-1430-3A45E3E7B8B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56395" y="2629104"/>
            <a:ext cx="3232019" cy="2807869"/>
          </a:xfrm>
          <a:prstGeom prst="rect">
            <a:avLst/>
          </a:prstGeom>
        </p:spPr>
      </p:pic>
      <p:sp>
        <p:nvSpPr>
          <p:cNvPr id="2" name="Text Placeholder 1">
            <a:extLst>
              <a:ext uri="{FF2B5EF4-FFF2-40B4-BE49-F238E27FC236}">
                <a16:creationId xmlns:a16="http://schemas.microsoft.com/office/drawing/2014/main" id="{4869C17B-AC66-CBD4-6FA7-F90A81237945}"/>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0BC70238-593F-1659-B11A-2893AE136A1F}"/>
              </a:ext>
            </a:extLst>
          </p:cNvPr>
          <p:cNvSpPr>
            <a:spLocks noGrp="1"/>
          </p:cNvSpPr>
          <p:nvPr>
            <p:ph type="title"/>
          </p:nvPr>
        </p:nvSpPr>
        <p:spPr/>
        <p:txBody>
          <a:bodyPr/>
          <a:lstStyle/>
          <a:p>
            <a:r>
              <a:rPr lang="en-GB" noProof="0"/>
              <a:t>Brainstem</a:t>
            </a:r>
          </a:p>
        </p:txBody>
      </p:sp>
      <p:sp>
        <p:nvSpPr>
          <p:cNvPr id="9" name="Content Placeholder 8">
            <a:extLst>
              <a:ext uri="{FF2B5EF4-FFF2-40B4-BE49-F238E27FC236}">
                <a16:creationId xmlns:a16="http://schemas.microsoft.com/office/drawing/2014/main" id="{33505701-3F25-51B2-989F-FAF03964FE3A}"/>
              </a:ext>
            </a:extLst>
          </p:cNvPr>
          <p:cNvSpPr>
            <a:spLocks noGrp="1"/>
          </p:cNvSpPr>
          <p:nvPr>
            <p:ph idx="20"/>
          </p:nvPr>
        </p:nvSpPr>
        <p:spPr>
          <a:xfrm>
            <a:off x="539751" y="1416785"/>
            <a:ext cx="4991619" cy="4415215"/>
          </a:xfrm>
        </p:spPr>
        <p:txBody>
          <a:bodyPr/>
          <a:lstStyle/>
          <a:p>
            <a:pPr marL="0" lvl="0" indent="0">
              <a:spcBef>
                <a:spcPts val="0"/>
              </a:spcBef>
              <a:spcAft>
                <a:spcPts val="600"/>
              </a:spcAft>
              <a:buNone/>
            </a:pPr>
            <a:r>
              <a:rPr lang="en-GB" sz="1400" b="1" noProof="0" dirty="0">
                <a:solidFill>
                  <a:schemeClr val="tx1"/>
                </a:solidFill>
              </a:rPr>
              <a:t>Basic anatomy</a:t>
            </a:r>
            <a:r>
              <a:rPr lang="en-GB" sz="1400" noProof="0" dirty="0">
                <a:solidFill>
                  <a:schemeClr val="tx1"/>
                </a:solidFill>
              </a:rPr>
              <a:t>:</a:t>
            </a:r>
          </a:p>
          <a:p>
            <a:pPr marL="180000" lvl="1">
              <a:spcBef>
                <a:spcPts val="0"/>
              </a:spcBef>
              <a:spcAft>
                <a:spcPts val="600"/>
              </a:spcAft>
            </a:pPr>
            <a:r>
              <a:rPr lang="en-GB" sz="1200" noProof="0" dirty="0">
                <a:solidFill>
                  <a:schemeClr val="tx1"/>
                </a:solidFill>
              </a:rPr>
              <a:t>The term brainstem can be used in 2 ways – it can either mean the part of the brain that includes the medulla oblongata, pons and midbrain, or the part of the brain that includes these structures plus the diencephalon</a:t>
            </a:r>
            <a:r>
              <a:rPr lang="en-GB" sz="1200" baseline="30000" noProof="0" dirty="0">
                <a:solidFill>
                  <a:schemeClr val="tx1"/>
                </a:solidFill>
              </a:rPr>
              <a:t>1</a:t>
            </a:r>
          </a:p>
          <a:p>
            <a:pPr marL="180000" lvl="1">
              <a:spcBef>
                <a:spcPts val="0"/>
              </a:spcBef>
              <a:spcAft>
                <a:spcPts val="600"/>
              </a:spcAft>
            </a:pPr>
            <a:r>
              <a:rPr lang="en-GB" sz="1200" noProof="0" dirty="0">
                <a:solidFill>
                  <a:schemeClr val="tx1"/>
                </a:solidFill>
              </a:rPr>
              <a:t>Here the former convention is used - therefore the brainstem consists of the rhombencephalon (pons and medulla oblongata but excluding the cerebellum) and the mesencephalon (midbrain)</a:t>
            </a:r>
            <a:r>
              <a:rPr lang="en-GB" sz="1200" baseline="30000" noProof="0" dirty="0">
                <a:solidFill>
                  <a:schemeClr val="tx1"/>
                </a:solidFill>
              </a:rPr>
              <a:t>1</a:t>
            </a:r>
          </a:p>
          <a:p>
            <a:pPr marL="0" lvl="0" indent="0">
              <a:spcBef>
                <a:spcPts val="0"/>
              </a:spcBef>
              <a:spcAft>
                <a:spcPts val="600"/>
              </a:spcAft>
              <a:buNone/>
            </a:pPr>
            <a:r>
              <a:rPr lang="en-GB" sz="1400" b="1" noProof="0" dirty="0">
                <a:solidFill>
                  <a:schemeClr val="tx1"/>
                </a:solidFill>
              </a:rPr>
              <a:t>Functions</a:t>
            </a:r>
            <a:r>
              <a:rPr lang="en-GB" sz="1400" noProof="0" dirty="0">
                <a:solidFill>
                  <a:schemeClr val="tx1"/>
                </a:solidFill>
              </a:rPr>
              <a:t>:</a:t>
            </a:r>
          </a:p>
          <a:p>
            <a:pPr marL="180000" lvl="1">
              <a:spcBef>
                <a:spcPts val="0"/>
              </a:spcBef>
              <a:spcAft>
                <a:spcPts val="600"/>
              </a:spcAft>
            </a:pPr>
            <a:r>
              <a:rPr lang="en-GB" sz="1200" noProof="0" dirty="0">
                <a:solidFill>
                  <a:schemeClr val="tx1"/>
                </a:solidFill>
              </a:rPr>
              <a:t>Regulates essential life-sustaining functions, including breathing, heart rate, and blood pressure, and serves as the main pathway for sensory and motor information between the brain and spinal cord. It also plays a critical role in maintaining alertness and coordinating basic reflexes and movements</a:t>
            </a:r>
            <a:r>
              <a:rPr lang="en-GB" sz="1200" baseline="30000" noProof="0" dirty="0">
                <a:solidFill>
                  <a:schemeClr val="tx1"/>
                </a:solidFill>
              </a:rPr>
              <a:t>1,2</a:t>
            </a:r>
          </a:p>
          <a:p>
            <a:pPr marL="0" indent="0">
              <a:spcBef>
                <a:spcPts val="0"/>
              </a:spcBef>
              <a:spcAft>
                <a:spcPts val="600"/>
              </a:spcAft>
              <a:buNone/>
            </a:pPr>
            <a:r>
              <a:rPr lang="en-GB" sz="1400" b="1" noProof="0" dirty="0">
                <a:solidFill>
                  <a:schemeClr val="tx1"/>
                </a:solidFill>
              </a:rPr>
              <a:t>Clinical relevance</a:t>
            </a:r>
            <a:r>
              <a:rPr lang="en-GB" sz="1400" noProof="0" dirty="0">
                <a:solidFill>
                  <a:schemeClr val="tx1"/>
                </a:solidFill>
              </a:rPr>
              <a:t>:</a:t>
            </a:r>
          </a:p>
          <a:p>
            <a:pPr marL="180000" lvl="1">
              <a:spcBef>
                <a:spcPts val="0"/>
              </a:spcBef>
              <a:spcAft>
                <a:spcPts val="600"/>
              </a:spcAft>
            </a:pPr>
            <a:r>
              <a:rPr lang="en-GB" sz="1200" noProof="0" dirty="0">
                <a:solidFill>
                  <a:schemeClr val="tx1"/>
                </a:solidFill>
              </a:rPr>
              <a:t>Damage to the brainstem can lead to severe and life-threatening consequences, including impaired consciousness, respiratory failure, and loss of autonomic control, as it houses vital centres for these functions. Brainstem lesions may also affect cranial nerve function, leading to deficits in sensation, movement, and reflexes, often resulting in significant disability</a:t>
            </a:r>
            <a:r>
              <a:rPr lang="en-GB" sz="1200" baseline="30000" noProof="0" dirty="0">
                <a:solidFill>
                  <a:schemeClr val="tx1"/>
                </a:solidFill>
              </a:rPr>
              <a:t>1,2</a:t>
            </a:r>
          </a:p>
        </p:txBody>
      </p:sp>
      <p:sp>
        <p:nvSpPr>
          <p:cNvPr id="3" name="Text Placeholder 2">
            <a:extLst>
              <a:ext uri="{FF2B5EF4-FFF2-40B4-BE49-F238E27FC236}">
                <a16:creationId xmlns:a16="http://schemas.microsoft.com/office/drawing/2014/main" id="{F21F30EB-794C-21D8-79A5-19E320C6214B}"/>
              </a:ext>
            </a:extLst>
          </p:cNvPr>
          <p:cNvSpPr>
            <a:spLocks noGrp="1"/>
          </p:cNvSpPr>
          <p:nvPr>
            <p:ph type="body" sz="quarter" idx="18"/>
          </p:nvPr>
        </p:nvSpPr>
        <p:spPr>
          <a:xfrm>
            <a:off x="539749" y="6102000"/>
            <a:ext cx="10165422" cy="619200"/>
          </a:xfrm>
        </p:spPr>
        <p:txBody>
          <a:bodyPr/>
          <a:lstStyle/>
          <a:p>
            <a:r>
              <a:rPr lang="en-GB" dirty="0"/>
              <a:t>1. Haines &amp; Mihailoff. An overview of the brainstem. In: Haines et al. Fundamental Neuroscience for Basic and Clinical Applications. 6</a:t>
            </a:r>
            <a:r>
              <a:rPr lang="en-GB" baseline="30000" dirty="0"/>
              <a:t>th</a:t>
            </a:r>
            <a:r>
              <a:rPr lang="en-GB" dirty="0"/>
              <a:t> edition, 2025;</a:t>
            </a:r>
            <a:br>
              <a:rPr lang="en-GB" dirty="0"/>
            </a:br>
            <a:r>
              <a:rPr lang="en-GB" dirty="0"/>
              <a:t>2. Basinger &amp; Hogg. Neuroanatomy, brainstem. [Updated 2023 Jul]. In: </a:t>
            </a:r>
            <a:r>
              <a:rPr lang="en-GB" dirty="0" err="1"/>
              <a:t>StatPearls</a:t>
            </a:r>
            <a:r>
              <a:rPr lang="en-GB" dirty="0"/>
              <a:t> [internet]. Treasure Island (FL): </a:t>
            </a:r>
            <a:r>
              <a:rPr lang="en-GB" dirty="0" err="1"/>
              <a:t>StatPearls</a:t>
            </a:r>
            <a:r>
              <a:rPr lang="en-GB" dirty="0"/>
              <a:t> Publishing; 2023. Available at: https://www.ncbi.nlm.nih.gov/books/NBK544297/</a:t>
            </a:r>
          </a:p>
        </p:txBody>
      </p:sp>
      <p:sp>
        <p:nvSpPr>
          <p:cNvPr id="6" name="TextBox 5">
            <a:extLst>
              <a:ext uri="{FF2B5EF4-FFF2-40B4-BE49-F238E27FC236}">
                <a16:creationId xmlns:a16="http://schemas.microsoft.com/office/drawing/2014/main" id="{27D84D61-2515-2EDA-7B99-A9EF82191C84}"/>
              </a:ext>
            </a:extLst>
          </p:cNvPr>
          <p:cNvSpPr txBox="1"/>
          <p:nvPr/>
        </p:nvSpPr>
        <p:spPr>
          <a:xfrm>
            <a:off x="6322747" y="1594315"/>
            <a:ext cx="4870392" cy="307777"/>
          </a:xfrm>
          <a:prstGeom prst="rect">
            <a:avLst/>
          </a:prstGeom>
          <a:noFill/>
        </p:spPr>
        <p:txBody>
          <a:bodyPr wrap="none" lIns="90000" rtlCol="0" anchor="ctr" anchorCtr="0">
            <a:spAutoFit/>
          </a:bodyPr>
          <a:lstStyle/>
          <a:p>
            <a:pPr algn="ctr"/>
            <a:r>
              <a:rPr lang="en-GB" sz="1400" b="1">
                <a:solidFill>
                  <a:schemeClr val="accent2">
                    <a:lumMod val="50000"/>
                  </a:schemeClr>
                </a:solidFill>
              </a:rPr>
              <a:t>Mid-sagittal section of the brain showing the brainstem</a:t>
            </a:r>
            <a:endParaRPr lang="en-GB" sz="1400" b="1" baseline="30000">
              <a:solidFill>
                <a:schemeClr val="accent2">
                  <a:lumMod val="50000"/>
                </a:schemeClr>
              </a:solidFill>
            </a:endParaRPr>
          </a:p>
        </p:txBody>
      </p:sp>
      <p:grpSp>
        <p:nvGrpSpPr>
          <p:cNvPr id="33" name="Group 32">
            <a:extLst>
              <a:ext uri="{FF2B5EF4-FFF2-40B4-BE49-F238E27FC236}">
                <a16:creationId xmlns:a16="http://schemas.microsoft.com/office/drawing/2014/main" id="{AFDD92CB-4353-E171-58B7-579B620DF016}"/>
              </a:ext>
            </a:extLst>
          </p:cNvPr>
          <p:cNvGrpSpPr/>
          <p:nvPr/>
        </p:nvGrpSpPr>
        <p:grpSpPr>
          <a:xfrm>
            <a:off x="8023017" y="2150473"/>
            <a:ext cx="1106542" cy="826613"/>
            <a:chOff x="8141187" y="2187847"/>
            <a:chExt cx="1106542" cy="826613"/>
          </a:xfrm>
        </p:grpSpPr>
        <p:cxnSp>
          <p:nvCxnSpPr>
            <p:cNvPr id="34" name="Straight Connector 33">
              <a:extLst>
                <a:ext uri="{FF2B5EF4-FFF2-40B4-BE49-F238E27FC236}">
                  <a16:creationId xmlns:a16="http://schemas.microsoft.com/office/drawing/2014/main" id="{918DBA44-D5FA-04FB-E754-93DC567D44FF}"/>
                </a:ext>
              </a:extLst>
            </p:cNvPr>
            <p:cNvCxnSpPr>
              <a:cxnSpLocks/>
            </p:cNvCxnSpPr>
            <p:nvPr/>
          </p:nvCxnSpPr>
          <p:spPr>
            <a:xfrm>
              <a:off x="8694458" y="2413759"/>
              <a:ext cx="0" cy="60070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539B6E7-83FF-F2E9-EE58-961E231E5206}"/>
                </a:ext>
              </a:extLst>
            </p:cNvPr>
            <p:cNvSpPr txBox="1"/>
            <p:nvPr/>
          </p:nvSpPr>
          <p:spPr>
            <a:xfrm>
              <a:off x="8141187" y="2187847"/>
              <a:ext cx="1106542" cy="253916"/>
            </a:xfrm>
            <a:prstGeom prst="rect">
              <a:avLst/>
            </a:prstGeom>
            <a:noFill/>
          </p:spPr>
          <p:txBody>
            <a:bodyPr wrap="none" lIns="90000" rtlCol="0" anchor="b" anchorCtr="0">
              <a:spAutoFit/>
            </a:bodyPr>
            <a:lstStyle/>
            <a:p>
              <a:pPr algn="ctr"/>
              <a:r>
                <a:rPr lang="en-US" sz="1050"/>
                <a:t>Cerebral cortex</a:t>
              </a:r>
            </a:p>
          </p:txBody>
        </p:sp>
      </p:grpSp>
      <p:grpSp>
        <p:nvGrpSpPr>
          <p:cNvPr id="36" name="Group 35">
            <a:extLst>
              <a:ext uri="{FF2B5EF4-FFF2-40B4-BE49-F238E27FC236}">
                <a16:creationId xmlns:a16="http://schemas.microsoft.com/office/drawing/2014/main" id="{9EFF783A-B150-1EEC-4EFE-11D72B0F462E}"/>
              </a:ext>
            </a:extLst>
          </p:cNvPr>
          <p:cNvGrpSpPr/>
          <p:nvPr/>
        </p:nvGrpSpPr>
        <p:grpSpPr>
          <a:xfrm>
            <a:off x="9031439" y="2572819"/>
            <a:ext cx="1737211" cy="1158750"/>
            <a:chOff x="9149609" y="2610193"/>
            <a:chExt cx="1737211" cy="1158750"/>
          </a:xfrm>
        </p:grpSpPr>
        <p:cxnSp>
          <p:nvCxnSpPr>
            <p:cNvPr id="37" name="Straight Connector 36">
              <a:extLst>
                <a:ext uri="{FF2B5EF4-FFF2-40B4-BE49-F238E27FC236}">
                  <a16:creationId xmlns:a16="http://schemas.microsoft.com/office/drawing/2014/main" id="{E4E2740E-3BDF-4EC6-EAC1-EC869D721789}"/>
                </a:ext>
              </a:extLst>
            </p:cNvPr>
            <p:cNvCxnSpPr>
              <a:cxnSpLocks/>
            </p:cNvCxnSpPr>
            <p:nvPr/>
          </p:nvCxnSpPr>
          <p:spPr>
            <a:xfrm flipH="1">
              <a:off x="9149609" y="2765230"/>
              <a:ext cx="994900" cy="1003713"/>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BFB74FB-59D8-9CDA-4679-EA9EE7AF97D4}"/>
                </a:ext>
              </a:extLst>
            </p:cNvPr>
            <p:cNvSpPr txBox="1"/>
            <p:nvPr/>
          </p:nvSpPr>
          <p:spPr>
            <a:xfrm>
              <a:off x="10110496" y="2610193"/>
              <a:ext cx="776324" cy="253916"/>
            </a:xfrm>
            <a:prstGeom prst="rect">
              <a:avLst/>
            </a:prstGeom>
            <a:noFill/>
          </p:spPr>
          <p:txBody>
            <a:bodyPr wrap="none" lIns="90000" rtlCol="0" anchor="b" anchorCtr="0">
              <a:spAutoFit/>
            </a:bodyPr>
            <a:lstStyle/>
            <a:p>
              <a:r>
                <a:rPr lang="en-US" sz="1050" dirty="0"/>
                <a:t>Thalamus</a:t>
              </a:r>
            </a:p>
          </p:txBody>
        </p:sp>
      </p:grpSp>
      <p:cxnSp>
        <p:nvCxnSpPr>
          <p:cNvPr id="40" name="Straight Connector 39">
            <a:extLst>
              <a:ext uri="{FF2B5EF4-FFF2-40B4-BE49-F238E27FC236}">
                <a16:creationId xmlns:a16="http://schemas.microsoft.com/office/drawing/2014/main" id="{3B0FB367-E980-6381-96FF-E03FD28D79E2}"/>
              </a:ext>
            </a:extLst>
          </p:cNvPr>
          <p:cNvCxnSpPr>
            <a:cxnSpLocks/>
          </p:cNvCxnSpPr>
          <p:nvPr/>
        </p:nvCxnSpPr>
        <p:spPr>
          <a:xfrm flipH="1">
            <a:off x="9071425" y="4086088"/>
            <a:ext cx="1625150" cy="28343"/>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73F46AB-7890-8ED1-67C5-088956A75218}"/>
              </a:ext>
            </a:extLst>
          </p:cNvPr>
          <p:cNvSpPr txBox="1"/>
          <p:nvPr/>
        </p:nvSpPr>
        <p:spPr>
          <a:xfrm>
            <a:off x="10682269" y="3933611"/>
            <a:ext cx="928609" cy="307777"/>
          </a:xfrm>
          <a:prstGeom prst="rect">
            <a:avLst/>
          </a:prstGeom>
          <a:noFill/>
        </p:spPr>
        <p:txBody>
          <a:bodyPr wrap="none" lIns="90000" rtlCol="0" anchor="b" anchorCtr="0">
            <a:spAutoFit/>
          </a:bodyPr>
          <a:lstStyle/>
          <a:p>
            <a:r>
              <a:rPr lang="en-US" sz="1400" b="1" dirty="0"/>
              <a:t>Midbrain</a:t>
            </a:r>
          </a:p>
        </p:txBody>
      </p:sp>
      <p:cxnSp>
        <p:nvCxnSpPr>
          <p:cNvPr id="43" name="Straight Connector 42">
            <a:extLst>
              <a:ext uri="{FF2B5EF4-FFF2-40B4-BE49-F238E27FC236}">
                <a16:creationId xmlns:a16="http://schemas.microsoft.com/office/drawing/2014/main" id="{48BC8DF2-1904-A0AC-C3E8-6F2AE9B11CDB}"/>
              </a:ext>
            </a:extLst>
          </p:cNvPr>
          <p:cNvCxnSpPr>
            <a:cxnSpLocks/>
          </p:cNvCxnSpPr>
          <p:nvPr/>
        </p:nvCxnSpPr>
        <p:spPr>
          <a:xfrm flipH="1">
            <a:off x="9169836" y="4655954"/>
            <a:ext cx="1526739" cy="28440"/>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523141A-ABEF-BAD8-8ACA-4BCFB7799FC4}"/>
              </a:ext>
            </a:extLst>
          </p:cNvPr>
          <p:cNvSpPr txBox="1"/>
          <p:nvPr/>
        </p:nvSpPr>
        <p:spPr>
          <a:xfrm>
            <a:off x="10682269" y="4503574"/>
            <a:ext cx="620832" cy="307777"/>
          </a:xfrm>
          <a:prstGeom prst="rect">
            <a:avLst/>
          </a:prstGeom>
          <a:noFill/>
        </p:spPr>
        <p:txBody>
          <a:bodyPr wrap="none" lIns="90000" rtlCol="0" anchor="b" anchorCtr="0">
            <a:spAutoFit/>
          </a:bodyPr>
          <a:lstStyle/>
          <a:p>
            <a:r>
              <a:rPr lang="en-US" sz="1400" b="1" dirty="0"/>
              <a:t>Pons</a:t>
            </a:r>
          </a:p>
        </p:txBody>
      </p:sp>
      <p:grpSp>
        <p:nvGrpSpPr>
          <p:cNvPr id="45" name="Group 44">
            <a:extLst>
              <a:ext uri="{FF2B5EF4-FFF2-40B4-BE49-F238E27FC236}">
                <a16:creationId xmlns:a16="http://schemas.microsoft.com/office/drawing/2014/main" id="{4175D6DE-7457-74D5-AAF1-8E1EFC762846}"/>
              </a:ext>
            </a:extLst>
          </p:cNvPr>
          <p:cNvGrpSpPr/>
          <p:nvPr/>
        </p:nvGrpSpPr>
        <p:grpSpPr>
          <a:xfrm flipH="1">
            <a:off x="6024583" y="3958769"/>
            <a:ext cx="2591399" cy="253916"/>
            <a:chOff x="7073763" y="4134030"/>
            <a:chExt cx="2591399" cy="253916"/>
          </a:xfrm>
        </p:grpSpPr>
        <p:cxnSp>
          <p:nvCxnSpPr>
            <p:cNvPr id="46" name="Straight Connector 45">
              <a:extLst>
                <a:ext uri="{FF2B5EF4-FFF2-40B4-BE49-F238E27FC236}">
                  <a16:creationId xmlns:a16="http://schemas.microsoft.com/office/drawing/2014/main" id="{DDFBC633-2F7B-DC37-93A4-6694A3C75D97}"/>
                </a:ext>
              </a:extLst>
            </p:cNvPr>
            <p:cNvCxnSpPr>
              <a:cxnSpLocks/>
              <a:stCxn id="47" idx="1"/>
            </p:cNvCxnSpPr>
            <p:nvPr/>
          </p:nvCxnSpPr>
          <p:spPr>
            <a:xfrm flipH="1">
              <a:off x="7073763" y="4260988"/>
              <a:ext cx="1544169"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61B86DC-1C61-537F-1F30-2B10D18CAD9D}"/>
                </a:ext>
              </a:extLst>
            </p:cNvPr>
            <p:cNvSpPr txBox="1"/>
            <p:nvPr/>
          </p:nvSpPr>
          <p:spPr>
            <a:xfrm>
              <a:off x="8617932" y="4134030"/>
              <a:ext cx="1047230" cy="253916"/>
            </a:xfrm>
            <a:prstGeom prst="rect">
              <a:avLst/>
            </a:prstGeom>
            <a:noFill/>
          </p:spPr>
          <p:txBody>
            <a:bodyPr wrap="none" lIns="90000" rtlCol="0" anchor="b" anchorCtr="0">
              <a:spAutoFit/>
            </a:bodyPr>
            <a:lstStyle/>
            <a:p>
              <a:pPr algn="r"/>
              <a:r>
                <a:rPr lang="en-US" sz="1050" dirty="0"/>
                <a:t>Hypothalamus</a:t>
              </a:r>
            </a:p>
          </p:txBody>
        </p:sp>
      </p:grpSp>
      <p:cxnSp>
        <p:nvCxnSpPr>
          <p:cNvPr id="49" name="Straight Connector 48">
            <a:extLst>
              <a:ext uri="{FF2B5EF4-FFF2-40B4-BE49-F238E27FC236}">
                <a16:creationId xmlns:a16="http://schemas.microsoft.com/office/drawing/2014/main" id="{64128F90-7118-4AA1-3199-AE5F02D020BD}"/>
              </a:ext>
            </a:extLst>
          </p:cNvPr>
          <p:cNvCxnSpPr>
            <a:cxnSpLocks/>
          </p:cNvCxnSpPr>
          <p:nvPr/>
        </p:nvCxnSpPr>
        <p:spPr>
          <a:xfrm flipH="1">
            <a:off x="9611796" y="5120858"/>
            <a:ext cx="1084779" cy="0"/>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5F2CC3A7-2A81-6369-6210-B3F1575F944C}"/>
              </a:ext>
            </a:extLst>
          </p:cNvPr>
          <p:cNvSpPr txBox="1"/>
          <p:nvPr/>
        </p:nvSpPr>
        <p:spPr>
          <a:xfrm>
            <a:off x="10682269" y="4859247"/>
            <a:ext cx="1036009" cy="523220"/>
          </a:xfrm>
          <a:prstGeom prst="rect">
            <a:avLst/>
          </a:prstGeom>
          <a:noFill/>
        </p:spPr>
        <p:txBody>
          <a:bodyPr wrap="none" lIns="90000" rtlCol="0" anchor="ctr" anchorCtr="0">
            <a:spAutoFit/>
          </a:bodyPr>
          <a:lstStyle/>
          <a:p>
            <a:r>
              <a:rPr lang="en-US" sz="1400" b="1" dirty="0"/>
              <a:t>Medulla</a:t>
            </a:r>
            <a:br>
              <a:rPr lang="en-US" sz="1400" b="1" dirty="0"/>
            </a:br>
            <a:r>
              <a:rPr lang="en-US" sz="1400" b="1" dirty="0"/>
              <a:t>oblongata</a:t>
            </a:r>
          </a:p>
        </p:txBody>
      </p:sp>
      <p:sp>
        <p:nvSpPr>
          <p:cNvPr id="21" name="TextBox 20">
            <a:extLst>
              <a:ext uri="{FF2B5EF4-FFF2-40B4-BE49-F238E27FC236}">
                <a16:creationId xmlns:a16="http://schemas.microsoft.com/office/drawing/2014/main" id="{9C2F42E5-9884-5F39-CB62-5003C2A5F4E7}"/>
              </a:ext>
            </a:extLst>
          </p:cNvPr>
          <p:cNvSpPr txBox="1"/>
          <p:nvPr/>
        </p:nvSpPr>
        <p:spPr>
          <a:xfrm>
            <a:off x="10696575" y="3424154"/>
            <a:ext cx="989523" cy="307777"/>
          </a:xfrm>
          <a:prstGeom prst="rect">
            <a:avLst/>
          </a:prstGeom>
          <a:noFill/>
        </p:spPr>
        <p:txBody>
          <a:bodyPr wrap="none" lIns="90000" rtlCol="0" anchor="b" anchorCtr="0">
            <a:spAutoFit/>
          </a:bodyPr>
          <a:lstStyle/>
          <a:p>
            <a:r>
              <a:rPr lang="en-US" sz="1400" dirty="0"/>
              <a:t>Brainstem</a:t>
            </a:r>
          </a:p>
        </p:txBody>
      </p:sp>
      <p:sp>
        <p:nvSpPr>
          <p:cNvPr id="22" name="Left Bracket 21">
            <a:extLst>
              <a:ext uri="{FF2B5EF4-FFF2-40B4-BE49-F238E27FC236}">
                <a16:creationId xmlns:a16="http://schemas.microsoft.com/office/drawing/2014/main" id="{39D04F05-9DAD-F3DD-920E-870EF1D85C23}"/>
              </a:ext>
            </a:extLst>
          </p:cNvPr>
          <p:cNvSpPr/>
          <p:nvPr/>
        </p:nvSpPr>
        <p:spPr>
          <a:xfrm rot="5400000">
            <a:off x="11161029" y="3315273"/>
            <a:ext cx="60615" cy="856614"/>
          </a:xfrm>
          <a:prstGeom prst="leftBracket">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44414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7806</TotalTime>
  <Words>388</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Brainstem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56</cp:revision>
  <dcterms:created xsi:type="dcterms:W3CDTF">2024-10-28T13:51:27Z</dcterms:created>
  <dcterms:modified xsi:type="dcterms:W3CDTF">2026-05-07T01:46:15Z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