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
  </p:notesMasterIdLst>
  <p:sldIdLst>
    <p:sldId id="466"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604A38-BB39-657C-82DE-2B4122F266C5}" name="Paul Newby" initials="PN" userId="S::Paul.Newby@primeglobalpeople.com::563035b3-b562-4c3e-b993-123b316c79be"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38ADD4D4-528C-DBE2-D1A1-D325CF9EA8A0}" name="Ref check revisions" initials="CE" userId="Ref check revisions" providerId="None"/>
  <p188:author id="{B137E2DC-5C59-A392-40D5-F11255E68F6F}" name="Craig Armstrong" initials="CA" userId="S::Craig.Armstrong@primeglobalpeople.com::b0eae679-a1c1-4868-b12f-cf6c2b4a35a2" providerId="AD"/>
  <p188:author id="{8E3695DE-FAD3-1F21-5694-4325E99CF0BD}" name="Penny Staton" initials="PS"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AC4702"/>
    <a:srgbClr val="B59E5F"/>
    <a:srgbClr val="AD4703"/>
    <a:srgbClr val="7B9CBB"/>
    <a:srgbClr val="F67722"/>
    <a:srgbClr val="692B00"/>
    <a:srgbClr val="7494B2"/>
    <a:srgbClr val="466A8B"/>
    <a:srgbClr val="4E7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3" autoAdjust="0"/>
    <p:restoredTop sz="72344" autoAdjust="0"/>
  </p:normalViewPr>
  <p:slideViewPr>
    <p:cSldViewPr snapToGrid="0">
      <p:cViewPr varScale="1">
        <p:scale>
          <a:sx n="80" d="100"/>
          <a:sy n="80" d="100"/>
        </p:scale>
        <p:origin x="1710" y="84"/>
      </p:cViewPr>
      <p:guideLst/>
    </p:cSldViewPr>
  </p:slideViewPr>
  <p:outlineViewPr>
    <p:cViewPr>
      <p:scale>
        <a:sx n="33" d="100"/>
        <a:sy n="33" d="100"/>
      </p:scale>
      <p:origin x="0" y="-1236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6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4634-F56A-46A8-A485-BE0CB2FA3E8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noProof="0" dirty="0"/>
              <a:t>Structure continued:</a:t>
            </a:r>
          </a:p>
          <a:p>
            <a:pPr marL="171450" indent="-171450">
              <a:buFont typeface="Arial" panose="020B0604020202020204" pitchFamily="34" charset="0"/>
              <a:buChar char="•"/>
            </a:pPr>
            <a:r>
              <a:rPr lang="en-GB" noProof="0" dirty="0"/>
              <a:t>The superior colliculus is located on the roof of the midbrain, above the inferior colliculus (which is involved in auditory processing)</a:t>
            </a:r>
            <a:r>
              <a:rPr lang="en-GB" baseline="30000" noProof="0" dirty="0"/>
              <a:t>1,3</a:t>
            </a:r>
          </a:p>
          <a:p>
            <a:pPr marL="171450" indent="-171450">
              <a:buFont typeface="Arial" panose="020B0604020202020204" pitchFamily="34" charset="0"/>
              <a:buChar char="•"/>
            </a:pPr>
            <a:r>
              <a:rPr lang="en-GB" noProof="0" dirty="0"/>
              <a:t>It is a layered structure with the superficial layers mainly processing visual input from the retina and visual cortex.</a:t>
            </a:r>
            <a:r>
              <a:rPr lang="en-GB" baseline="30000" noProof="0" dirty="0"/>
              <a:t>1,2</a:t>
            </a:r>
            <a:r>
              <a:rPr lang="en-GB" noProof="0" dirty="0"/>
              <a:t> Deeper layers respond to auditory signals and have movement related activity</a:t>
            </a:r>
            <a:r>
              <a:rPr lang="en-GB" baseline="30000" noProof="0" dirty="0"/>
              <a:t>1,2</a:t>
            </a:r>
            <a:r>
              <a:rPr lang="en-GB" noProof="0" dirty="0"/>
              <a:t> </a:t>
            </a:r>
          </a:p>
          <a:p>
            <a:endParaRPr lang="en-GB" noProof="0" dirty="0"/>
          </a:p>
          <a:p>
            <a:r>
              <a:rPr lang="en-GB" noProof="0" dirty="0"/>
              <a:t>Pathways and connections:</a:t>
            </a:r>
          </a:p>
          <a:p>
            <a:pPr marL="171450" indent="-171450">
              <a:buFont typeface="Arial" panose="020B0604020202020204" pitchFamily="34" charset="0"/>
              <a:buChar char="•"/>
            </a:pPr>
            <a:r>
              <a:rPr lang="en-GB" noProof="0" dirty="0"/>
              <a:t>The superior colliculus receives visual inputs from the retina and top down from visual cortex</a:t>
            </a:r>
            <a:r>
              <a:rPr lang="en-GB" baseline="30000" noProof="0" dirty="0"/>
              <a:t>1,2</a:t>
            </a:r>
          </a:p>
          <a:p>
            <a:pPr marL="171450" indent="-171450">
              <a:buFont typeface="Arial" panose="020B0604020202020204" pitchFamily="34" charset="0"/>
              <a:buChar char="•"/>
            </a:pPr>
            <a:r>
              <a:rPr lang="en-GB" noProof="0" dirty="0"/>
              <a:t>It sends outputs from deeper, movement-related layers to various brain regions, including the thalamus and brainstem</a:t>
            </a:r>
            <a:r>
              <a:rPr lang="en-GB" baseline="30000" noProof="0" dirty="0"/>
              <a:t>1,2</a:t>
            </a:r>
          </a:p>
          <a:p>
            <a:pPr marL="171450" indent="-171450">
              <a:buFont typeface="Arial" panose="020B0604020202020204" pitchFamily="34" charset="0"/>
              <a:buChar char="•"/>
            </a:pPr>
            <a:r>
              <a:rPr lang="en-GB" noProof="0" dirty="0"/>
              <a:t>Control of motor commands for eye movement generated by the brainstem by the superior colliculus make it possible to bring eye movement under the control of higher order processes such as attention, perception and cognition</a:t>
            </a:r>
            <a:r>
              <a:rPr lang="en-GB" baseline="30000" noProof="0" dirty="0"/>
              <a:t>1,</a:t>
            </a:r>
            <a:r>
              <a:rPr lang="en-GB" baseline="30000" dirty="0"/>
              <a:t>2</a:t>
            </a:r>
            <a:endParaRPr lang="en-GB" baseline="30000" noProof="0" dirty="0"/>
          </a:p>
          <a:p>
            <a:pPr marL="171450" indent="-171450">
              <a:buFont typeface="Arial" panose="020B0604020202020204" pitchFamily="34" charset="0"/>
              <a:buChar char="•"/>
            </a:pPr>
            <a:endParaRPr lang="en-GB" dirty="0"/>
          </a:p>
          <a:p>
            <a:r>
              <a:rPr lang="en-GB" noProof="0" dirty="0"/>
              <a:t>References:</a:t>
            </a:r>
          </a:p>
          <a:p>
            <a:pPr marL="228600" indent="-228600">
              <a:buFont typeface="+mj-lt"/>
              <a:buAutoNum type="arabicPeriod"/>
            </a:pPr>
            <a:r>
              <a:rPr lang="en-GB" dirty="0"/>
              <a:t>Zubricky RD, Das JM. Neuroanatomy, superior colliculus. [Updated 2024 Jan]. In: </a:t>
            </a:r>
            <a:r>
              <a:rPr lang="en-GB" dirty="0" err="1"/>
              <a:t>StatPearls</a:t>
            </a:r>
            <a:r>
              <a:rPr lang="en-GB" dirty="0"/>
              <a:t> [internet]. Treasure Island (FL): </a:t>
            </a:r>
            <a:r>
              <a:rPr lang="en-GB" dirty="0" err="1"/>
              <a:t>StatPearls</a:t>
            </a:r>
            <a:r>
              <a:rPr lang="en-GB" dirty="0"/>
              <a:t> Publishing; 2024. Available at: https://www.ncbi.nlm.nih.gov/books/NBK544224/.</a:t>
            </a:r>
          </a:p>
          <a:p>
            <a:pPr marL="228600" indent="-228600">
              <a:buFont typeface="+mj-lt"/>
              <a:buAutoNum type="arabicPeriod"/>
            </a:pPr>
            <a:r>
              <a:rPr lang="en-GB" dirty="0"/>
              <a:t>Benarroch E. What are the functions of the superior colliculus and its involvement in neurologic disorders? Neurology 2023; 100 (16): 784–790.</a:t>
            </a:r>
          </a:p>
          <a:p>
            <a:pPr marL="228600" indent="-228600">
              <a:buFont typeface="+mj-lt"/>
              <a:buAutoNum type="arabicPeriod"/>
            </a:pPr>
            <a:r>
              <a:rPr lang="en-GB" dirty="0"/>
              <a:t>King AJ. The superior colliculus. Curr </a:t>
            </a:r>
            <a:r>
              <a:rPr lang="en-GB" dirty="0" err="1"/>
              <a:t>Biol</a:t>
            </a:r>
            <a:r>
              <a:rPr lang="en-GB" dirty="0"/>
              <a:t> 2004; 14 (9): R335–R338.</a:t>
            </a:r>
          </a:p>
        </p:txBody>
      </p:sp>
      <p:sp>
        <p:nvSpPr>
          <p:cNvPr id="4" name="Slide Number Placeholder 3"/>
          <p:cNvSpPr>
            <a:spLocks noGrp="1"/>
          </p:cNvSpPr>
          <p:nvPr>
            <p:ph type="sldNum" sz="quarter" idx="5"/>
          </p:nvPr>
        </p:nvSpPr>
        <p:spPr/>
        <p:txBody>
          <a:bodyPr/>
          <a:lstStyle/>
          <a:p>
            <a:pPr lvl="0"/>
            <a:fld id="{037C2873-EBE5-CF42-9E30-7832FC02D1D9}" type="slidenum">
              <a:rPr lang="da-DK" noProof="0" smtClean="0">
                <a:latin typeface="Calibri" panose="020F0502020204030204" pitchFamily="34" charset="0"/>
                <a:ea typeface="Calibri" panose="020F0502020204030204" pitchFamily="34" charset="0"/>
                <a:cs typeface="Calibri" panose="020F0502020204030204" pitchFamily="34" charset="0"/>
              </a:rPr>
              <a:pPr lvl="0"/>
              <a:t>1</a:t>
            </a:fld>
            <a:endParaRPr lang="da-DK" noProof="0" dirty="0">
              <a:latin typeface="Calibri" panose="020F0502020204030204" pitchFamily="34" charset="0"/>
              <a:ea typeface="Calibri" panose="020F0502020204030204" pitchFamily="34" charset="0"/>
              <a:cs typeface="Calibri" panose="020F0502020204030204" pitchFamily="34" charset="0"/>
            </a:endParaRPr>
          </a:p>
        </p:txBody>
      </p:sp>
      <p:sp>
        <p:nvSpPr>
          <p:cNvPr id="7" name="Slide Image Placeholder 6">
            <a:extLst>
              <a:ext uri="{FF2B5EF4-FFF2-40B4-BE49-F238E27FC236}">
                <a16:creationId xmlns:a16="http://schemas.microsoft.com/office/drawing/2014/main" id="{6265DE20-2B75-CB93-BC39-B3BEEEC9A856}"/>
              </a:ext>
            </a:extLst>
          </p:cNvPr>
          <p:cNvSpPr>
            <a:spLocks noGrp="1" noRot="1" noChangeAspect="1"/>
          </p:cNvSpPr>
          <p:nvPr>
            <p:ph type="sldImg"/>
          </p:nvPr>
        </p:nvSpPr>
        <p:spPr/>
        <p:txBody>
          <a:bodyPr/>
          <a:lstStyle/>
          <a:p>
            <a:endParaRPr lang="en-GB"/>
          </a:p>
        </p:txBody>
      </p:sp>
    </p:spTree>
    <p:extLst>
      <p:ext uri="{BB962C8B-B14F-4D97-AF65-F5344CB8AC3E}">
        <p14:creationId xmlns:p14="http://schemas.microsoft.com/office/powerpoint/2010/main" val="925596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Graphic 74">
            <a:extLst>
              <a:ext uri="{FF2B5EF4-FFF2-40B4-BE49-F238E27FC236}">
                <a16:creationId xmlns:a16="http://schemas.microsoft.com/office/drawing/2014/main" id="{B3121205-A48F-6672-10C4-2FD366EA0D8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256395" y="2629104"/>
            <a:ext cx="3232019" cy="2807869"/>
          </a:xfrm>
          <a:prstGeom prst="rect">
            <a:avLst/>
          </a:prstGeom>
        </p:spPr>
      </p:pic>
      <p:sp>
        <p:nvSpPr>
          <p:cNvPr id="2" name="Text Placeholder 1">
            <a:extLst>
              <a:ext uri="{FF2B5EF4-FFF2-40B4-BE49-F238E27FC236}">
                <a16:creationId xmlns:a16="http://schemas.microsoft.com/office/drawing/2014/main" id="{610C9C6C-98D5-1F60-B8DF-F490C2DF9520}"/>
              </a:ext>
            </a:extLst>
          </p:cNvPr>
          <p:cNvSpPr>
            <a:spLocks noGrp="1"/>
          </p:cNvSpPr>
          <p:nvPr>
            <p:ph type="body" sz="quarter" idx="17"/>
          </p:nvPr>
        </p:nvSpPr>
        <p:spPr/>
        <p:txBody>
          <a:bodyPr/>
          <a:lstStyle/>
          <a:p>
            <a:r>
              <a:rPr lang="en-GB"/>
              <a:t>Fundamentals of neurobiology – Regional neuroscience</a:t>
            </a:r>
          </a:p>
        </p:txBody>
      </p:sp>
      <p:sp>
        <p:nvSpPr>
          <p:cNvPr id="5" name="Title 4">
            <a:extLst>
              <a:ext uri="{FF2B5EF4-FFF2-40B4-BE49-F238E27FC236}">
                <a16:creationId xmlns:a16="http://schemas.microsoft.com/office/drawing/2014/main" id="{0BC70238-593F-1659-B11A-2893AE136A1F}"/>
              </a:ext>
            </a:extLst>
          </p:cNvPr>
          <p:cNvSpPr>
            <a:spLocks noGrp="1"/>
          </p:cNvSpPr>
          <p:nvPr>
            <p:ph type="title"/>
          </p:nvPr>
        </p:nvSpPr>
        <p:spPr/>
        <p:txBody>
          <a:bodyPr/>
          <a:lstStyle/>
          <a:p>
            <a:r>
              <a:rPr lang="en-GB" noProof="0" dirty="0"/>
              <a:t>Superior colliculus</a:t>
            </a:r>
          </a:p>
        </p:txBody>
      </p:sp>
      <p:sp>
        <p:nvSpPr>
          <p:cNvPr id="9" name="Content Placeholder 8">
            <a:extLst>
              <a:ext uri="{FF2B5EF4-FFF2-40B4-BE49-F238E27FC236}">
                <a16:creationId xmlns:a16="http://schemas.microsoft.com/office/drawing/2014/main" id="{E372347D-5BC1-9130-6337-0D7CD21007AE}"/>
              </a:ext>
            </a:extLst>
          </p:cNvPr>
          <p:cNvSpPr>
            <a:spLocks noGrp="1"/>
          </p:cNvSpPr>
          <p:nvPr>
            <p:ph idx="20"/>
          </p:nvPr>
        </p:nvSpPr>
        <p:spPr>
          <a:xfrm>
            <a:off x="539751" y="1416785"/>
            <a:ext cx="5180158" cy="4415215"/>
          </a:xfrm>
        </p:spPr>
        <p:txBody>
          <a:bodyPr/>
          <a:lstStyle/>
          <a:p>
            <a:pPr marL="0" lvl="0" indent="0">
              <a:spcBef>
                <a:spcPts val="0"/>
              </a:spcBef>
              <a:spcAft>
                <a:spcPts val="400"/>
              </a:spcAft>
              <a:buNone/>
            </a:pPr>
            <a:r>
              <a:rPr lang="en-GB" sz="1400" b="1" noProof="0" dirty="0">
                <a:solidFill>
                  <a:schemeClr val="tx1"/>
                </a:solidFill>
              </a:rPr>
              <a:t>Basic anatomy</a:t>
            </a:r>
            <a:r>
              <a:rPr lang="en-GB" sz="1400" noProof="0" dirty="0">
                <a:solidFill>
                  <a:schemeClr val="tx1"/>
                </a:solidFill>
              </a:rPr>
              <a:t>:</a:t>
            </a:r>
          </a:p>
          <a:p>
            <a:pPr marL="180000" lvl="1">
              <a:spcBef>
                <a:spcPts val="0"/>
              </a:spcBef>
              <a:spcAft>
                <a:spcPts val="400"/>
              </a:spcAft>
            </a:pPr>
            <a:r>
              <a:rPr lang="en-GB" noProof="0" dirty="0">
                <a:solidFill>
                  <a:schemeClr val="tx1"/>
                </a:solidFill>
              </a:rPr>
              <a:t>The superior colliculus is a paired structure located in the midbrain, playing a crucial role in integrating sensory information and coordinating eye movements</a:t>
            </a:r>
            <a:r>
              <a:rPr lang="en-GB" baseline="30000" noProof="0" dirty="0">
                <a:solidFill>
                  <a:schemeClr val="tx1"/>
                </a:solidFill>
              </a:rPr>
              <a:t>1</a:t>
            </a:r>
          </a:p>
          <a:p>
            <a:pPr marL="0" lvl="0" indent="0">
              <a:spcBef>
                <a:spcPts val="0"/>
              </a:spcBef>
              <a:spcAft>
                <a:spcPts val="400"/>
              </a:spcAft>
              <a:buNone/>
            </a:pPr>
            <a:r>
              <a:rPr lang="en-GB" sz="1400" b="1" noProof="0" dirty="0">
                <a:solidFill>
                  <a:schemeClr val="tx1"/>
                </a:solidFill>
              </a:rPr>
              <a:t>Functions</a:t>
            </a:r>
            <a:r>
              <a:rPr lang="en-GB" sz="1400" noProof="0" dirty="0">
                <a:solidFill>
                  <a:schemeClr val="tx1"/>
                </a:solidFill>
              </a:rPr>
              <a:t>:</a:t>
            </a:r>
          </a:p>
          <a:p>
            <a:pPr marL="180000" lvl="1">
              <a:spcBef>
                <a:spcPts val="0"/>
              </a:spcBef>
              <a:spcAft>
                <a:spcPts val="400"/>
              </a:spcAft>
            </a:pPr>
            <a:r>
              <a:rPr lang="en-GB" noProof="0" dirty="0">
                <a:solidFill>
                  <a:schemeClr val="tx1"/>
                </a:solidFill>
              </a:rPr>
              <a:t>Visual functions:</a:t>
            </a:r>
          </a:p>
          <a:p>
            <a:pPr marL="360000" lvl="2">
              <a:spcBef>
                <a:spcPts val="0"/>
              </a:spcBef>
              <a:spcAft>
                <a:spcPts val="400"/>
              </a:spcAft>
            </a:pPr>
            <a:r>
              <a:rPr lang="en-GB" noProof="0" dirty="0">
                <a:solidFill>
                  <a:schemeClr val="tx1"/>
                </a:solidFill>
              </a:rPr>
              <a:t>A primary function is to direct saccadic eye movements that shift the focus of gaze</a:t>
            </a:r>
            <a:r>
              <a:rPr lang="en-GB" baseline="30000" dirty="0">
                <a:solidFill>
                  <a:schemeClr val="tx1"/>
                </a:solidFill>
              </a:rPr>
              <a:t>1</a:t>
            </a:r>
            <a:endParaRPr lang="en-GB" noProof="0" dirty="0">
              <a:solidFill>
                <a:schemeClr val="tx1"/>
              </a:solidFill>
            </a:endParaRPr>
          </a:p>
          <a:p>
            <a:pPr marL="360000" lvl="2">
              <a:spcBef>
                <a:spcPts val="0"/>
              </a:spcBef>
              <a:spcAft>
                <a:spcPts val="400"/>
              </a:spcAft>
            </a:pPr>
            <a:r>
              <a:rPr lang="en-GB" noProof="0" dirty="0">
                <a:solidFill>
                  <a:schemeClr val="tx1"/>
                </a:solidFill>
              </a:rPr>
              <a:t>It is responsible for orienting the eyes and head toward objects in the visual field</a:t>
            </a:r>
            <a:r>
              <a:rPr lang="en-GB" baseline="30000" noProof="0" dirty="0">
                <a:solidFill>
                  <a:schemeClr val="tx1"/>
                </a:solidFill>
              </a:rPr>
              <a:t>1</a:t>
            </a:r>
          </a:p>
          <a:p>
            <a:pPr marL="180000" lvl="1">
              <a:spcBef>
                <a:spcPts val="0"/>
              </a:spcBef>
              <a:spcAft>
                <a:spcPts val="400"/>
              </a:spcAft>
            </a:pPr>
            <a:r>
              <a:rPr lang="en-GB" dirty="0">
                <a:solidFill>
                  <a:schemeClr val="tx1"/>
                </a:solidFill>
              </a:rPr>
              <a:t>Multisensory integration:</a:t>
            </a:r>
          </a:p>
          <a:p>
            <a:pPr marL="360000" lvl="2">
              <a:spcBef>
                <a:spcPts val="0"/>
              </a:spcBef>
              <a:spcAft>
                <a:spcPts val="400"/>
              </a:spcAft>
            </a:pPr>
            <a:r>
              <a:rPr lang="en-GB" noProof="0" dirty="0">
                <a:solidFill>
                  <a:schemeClr val="tx1"/>
                </a:solidFill>
              </a:rPr>
              <a:t>The superior colliculus receives inputs from multiple sensory systems (e.g., visual and auditory systems). The superior colliculus ensures that visual and auditory maps of the surroundings are aligned</a:t>
            </a:r>
            <a:r>
              <a:rPr lang="en-GB" baseline="30000" noProof="0" dirty="0">
                <a:solidFill>
                  <a:schemeClr val="tx1"/>
                </a:solidFill>
              </a:rPr>
              <a:t>1</a:t>
            </a:r>
          </a:p>
          <a:p>
            <a:pPr marL="0" lvl="0" indent="0">
              <a:spcBef>
                <a:spcPts val="0"/>
              </a:spcBef>
              <a:spcAft>
                <a:spcPts val="400"/>
              </a:spcAft>
              <a:buNone/>
            </a:pPr>
            <a:r>
              <a:rPr lang="en-GB" sz="1400" noProof="0" dirty="0">
                <a:solidFill>
                  <a:schemeClr val="tx1"/>
                </a:solidFill>
              </a:rPr>
              <a:t> </a:t>
            </a:r>
            <a:r>
              <a:rPr lang="en-GB" sz="1400" b="1" noProof="0" dirty="0">
                <a:solidFill>
                  <a:schemeClr val="tx1"/>
                </a:solidFill>
              </a:rPr>
              <a:t>Clinical relevance</a:t>
            </a:r>
            <a:r>
              <a:rPr lang="en-GB" sz="1400" noProof="0" dirty="0">
                <a:solidFill>
                  <a:schemeClr val="tx1"/>
                </a:solidFill>
              </a:rPr>
              <a:t>:</a:t>
            </a:r>
          </a:p>
          <a:p>
            <a:pPr marL="180000" lvl="1">
              <a:spcBef>
                <a:spcPts val="0"/>
              </a:spcBef>
              <a:spcAft>
                <a:spcPts val="400"/>
              </a:spcAft>
            </a:pPr>
            <a:r>
              <a:rPr lang="en-GB" noProof="0" dirty="0">
                <a:solidFill>
                  <a:schemeClr val="tx1"/>
                </a:solidFill>
              </a:rPr>
              <a:t>Damage to the superior colliculus can lead to deficits in eye movement control, problems with orienting to visual stimuli, and disruptions in reflexive behaviour</a:t>
            </a:r>
            <a:r>
              <a:rPr lang="en-GB" baseline="30000" dirty="0">
                <a:solidFill>
                  <a:schemeClr val="tx1"/>
                </a:solidFill>
              </a:rPr>
              <a:t>2</a:t>
            </a:r>
            <a:endParaRPr lang="en-GB" baseline="30000" noProof="0" dirty="0">
              <a:solidFill>
                <a:schemeClr val="tx1"/>
              </a:solidFill>
            </a:endParaRPr>
          </a:p>
        </p:txBody>
      </p:sp>
      <p:sp>
        <p:nvSpPr>
          <p:cNvPr id="3" name="Text Placeholder 2">
            <a:extLst>
              <a:ext uri="{FF2B5EF4-FFF2-40B4-BE49-F238E27FC236}">
                <a16:creationId xmlns:a16="http://schemas.microsoft.com/office/drawing/2014/main" id="{B9428BBD-6713-6748-8BBD-9AA1A0D5C238}"/>
              </a:ext>
            </a:extLst>
          </p:cNvPr>
          <p:cNvSpPr>
            <a:spLocks noGrp="1"/>
          </p:cNvSpPr>
          <p:nvPr>
            <p:ph type="body" sz="quarter" idx="18"/>
          </p:nvPr>
        </p:nvSpPr>
        <p:spPr/>
        <p:txBody>
          <a:bodyPr/>
          <a:lstStyle/>
          <a:p>
            <a:r>
              <a:rPr lang="en-GB" noProof="0" dirty="0"/>
              <a:t>1. Zubricky &amp; Das. Neuroanatomy, superior colliculus. [Updated 2024 Jan]. </a:t>
            </a:r>
            <a:r>
              <a:rPr lang="en-GB" dirty="0"/>
              <a:t>In: </a:t>
            </a:r>
            <a:r>
              <a:rPr lang="en-GB" dirty="0" err="1"/>
              <a:t>StatPearls</a:t>
            </a:r>
            <a:r>
              <a:rPr lang="en-GB" dirty="0"/>
              <a:t> [internet]. Treasure Island (FL): </a:t>
            </a:r>
            <a:r>
              <a:rPr lang="en-GB" dirty="0" err="1"/>
              <a:t>StatPearls</a:t>
            </a:r>
            <a:r>
              <a:rPr lang="en-GB" dirty="0"/>
              <a:t> Publishing; 2024. </a:t>
            </a:r>
            <a:br>
              <a:rPr lang="en-GB" dirty="0"/>
            </a:br>
            <a:r>
              <a:rPr lang="en-GB" dirty="0"/>
              <a:t>Available at: https://www.ncbi.nlm.nih.gov/books/NBK544224/; 2. Benarroch. Neurology 2023;100(16):784–790</a:t>
            </a:r>
            <a:endParaRPr lang="en-GB" noProof="0" dirty="0"/>
          </a:p>
        </p:txBody>
      </p:sp>
      <p:sp>
        <p:nvSpPr>
          <p:cNvPr id="8" name="TextBox 7">
            <a:extLst>
              <a:ext uri="{FF2B5EF4-FFF2-40B4-BE49-F238E27FC236}">
                <a16:creationId xmlns:a16="http://schemas.microsoft.com/office/drawing/2014/main" id="{AF1E7AFF-2949-DB04-50A3-36760BC4329F}"/>
              </a:ext>
            </a:extLst>
          </p:cNvPr>
          <p:cNvSpPr txBox="1"/>
          <p:nvPr/>
        </p:nvSpPr>
        <p:spPr>
          <a:xfrm>
            <a:off x="5955659" y="1594315"/>
            <a:ext cx="5604568" cy="307777"/>
          </a:xfrm>
          <a:prstGeom prst="rect">
            <a:avLst/>
          </a:prstGeom>
          <a:noFill/>
        </p:spPr>
        <p:txBody>
          <a:bodyPr wrap="none" lIns="90000" rtlCol="0" anchor="ctr" anchorCtr="0">
            <a:spAutoFit/>
          </a:bodyPr>
          <a:lstStyle/>
          <a:p>
            <a:pPr algn="ctr"/>
            <a:r>
              <a:rPr lang="en-GB" sz="1400" b="1" dirty="0">
                <a:solidFill>
                  <a:schemeClr val="accent2">
                    <a:lumMod val="50000"/>
                  </a:schemeClr>
                </a:solidFill>
              </a:rPr>
              <a:t>Mid-sagittal section of the brain showing the superior colliculus</a:t>
            </a:r>
            <a:endParaRPr lang="en-GB" sz="1400" b="1" baseline="30000" dirty="0">
              <a:solidFill>
                <a:schemeClr val="accent2">
                  <a:lumMod val="50000"/>
                </a:schemeClr>
              </a:solidFill>
            </a:endParaRPr>
          </a:p>
        </p:txBody>
      </p:sp>
      <p:grpSp>
        <p:nvGrpSpPr>
          <p:cNvPr id="36" name="Group 35">
            <a:extLst>
              <a:ext uri="{FF2B5EF4-FFF2-40B4-BE49-F238E27FC236}">
                <a16:creationId xmlns:a16="http://schemas.microsoft.com/office/drawing/2014/main" id="{E872AFA8-28FD-14ED-BC23-B0009CAC2405}"/>
              </a:ext>
            </a:extLst>
          </p:cNvPr>
          <p:cNvGrpSpPr/>
          <p:nvPr/>
        </p:nvGrpSpPr>
        <p:grpSpPr>
          <a:xfrm>
            <a:off x="8023017" y="2150473"/>
            <a:ext cx="1106542" cy="826613"/>
            <a:chOff x="8141187" y="2187847"/>
            <a:chExt cx="1106542" cy="826613"/>
          </a:xfrm>
        </p:grpSpPr>
        <p:cxnSp>
          <p:nvCxnSpPr>
            <p:cNvPr id="37" name="Straight Connector 36">
              <a:extLst>
                <a:ext uri="{FF2B5EF4-FFF2-40B4-BE49-F238E27FC236}">
                  <a16:creationId xmlns:a16="http://schemas.microsoft.com/office/drawing/2014/main" id="{D2647C51-97A3-83E1-857F-9A73863874EC}"/>
                </a:ext>
              </a:extLst>
            </p:cNvPr>
            <p:cNvCxnSpPr>
              <a:cxnSpLocks/>
            </p:cNvCxnSpPr>
            <p:nvPr/>
          </p:nvCxnSpPr>
          <p:spPr>
            <a:xfrm>
              <a:off x="8694458" y="2413759"/>
              <a:ext cx="0" cy="60070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6CE0198-4737-E5B2-2FE8-2EAEED8A6CA3}"/>
                </a:ext>
              </a:extLst>
            </p:cNvPr>
            <p:cNvSpPr txBox="1"/>
            <p:nvPr/>
          </p:nvSpPr>
          <p:spPr>
            <a:xfrm>
              <a:off x="8141187" y="2187847"/>
              <a:ext cx="1106542" cy="253916"/>
            </a:xfrm>
            <a:prstGeom prst="rect">
              <a:avLst/>
            </a:prstGeom>
            <a:noFill/>
          </p:spPr>
          <p:txBody>
            <a:bodyPr wrap="none" lIns="90000" rtlCol="0" anchor="b" anchorCtr="0">
              <a:spAutoFit/>
            </a:bodyPr>
            <a:lstStyle/>
            <a:p>
              <a:pPr algn="ctr"/>
              <a:r>
                <a:rPr lang="en-US" sz="1050"/>
                <a:t>Cerebral cortex</a:t>
              </a:r>
            </a:p>
          </p:txBody>
        </p:sp>
      </p:grpSp>
      <p:grpSp>
        <p:nvGrpSpPr>
          <p:cNvPr id="39" name="Group 38">
            <a:extLst>
              <a:ext uri="{FF2B5EF4-FFF2-40B4-BE49-F238E27FC236}">
                <a16:creationId xmlns:a16="http://schemas.microsoft.com/office/drawing/2014/main" id="{FAF1442B-0A2E-76AC-9A9F-B93CA073A61C}"/>
              </a:ext>
            </a:extLst>
          </p:cNvPr>
          <p:cNvGrpSpPr/>
          <p:nvPr/>
        </p:nvGrpSpPr>
        <p:grpSpPr>
          <a:xfrm flipH="1">
            <a:off x="6024583" y="3958769"/>
            <a:ext cx="2591399" cy="253916"/>
            <a:chOff x="7073763" y="4134030"/>
            <a:chExt cx="2591399" cy="253916"/>
          </a:xfrm>
        </p:grpSpPr>
        <p:cxnSp>
          <p:nvCxnSpPr>
            <p:cNvPr id="40" name="Straight Connector 39">
              <a:extLst>
                <a:ext uri="{FF2B5EF4-FFF2-40B4-BE49-F238E27FC236}">
                  <a16:creationId xmlns:a16="http://schemas.microsoft.com/office/drawing/2014/main" id="{2AEDA8EF-94A1-93BA-7740-D3A77090B55A}"/>
                </a:ext>
              </a:extLst>
            </p:cNvPr>
            <p:cNvCxnSpPr>
              <a:cxnSpLocks/>
              <a:stCxn id="41" idx="1"/>
            </p:cNvCxnSpPr>
            <p:nvPr/>
          </p:nvCxnSpPr>
          <p:spPr>
            <a:xfrm flipH="1">
              <a:off x="7073763" y="4260988"/>
              <a:ext cx="1544169" cy="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B6467919-3C77-11C5-58EF-E2C612860AA9}"/>
                </a:ext>
              </a:extLst>
            </p:cNvPr>
            <p:cNvSpPr txBox="1"/>
            <p:nvPr/>
          </p:nvSpPr>
          <p:spPr>
            <a:xfrm>
              <a:off x="8617932" y="4134030"/>
              <a:ext cx="1047230" cy="253916"/>
            </a:xfrm>
            <a:prstGeom prst="rect">
              <a:avLst/>
            </a:prstGeom>
            <a:noFill/>
          </p:spPr>
          <p:txBody>
            <a:bodyPr wrap="none" lIns="90000" rtlCol="0" anchor="b" anchorCtr="0">
              <a:spAutoFit/>
            </a:bodyPr>
            <a:lstStyle/>
            <a:p>
              <a:pPr algn="r"/>
              <a:r>
                <a:rPr lang="en-US" sz="1050"/>
                <a:t>Hypothalamus</a:t>
              </a:r>
            </a:p>
          </p:txBody>
        </p:sp>
      </p:grpSp>
      <p:grpSp>
        <p:nvGrpSpPr>
          <p:cNvPr id="42" name="Group 41">
            <a:extLst>
              <a:ext uri="{FF2B5EF4-FFF2-40B4-BE49-F238E27FC236}">
                <a16:creationId xmlns:a16="http://schemas.microsoft.com/office/drawing/2014/main" id="{E78B7BCA-592C-BC1E-2F57-75E5F24FC8B7}"/>
              </a:ext>
            </a:extLst>
          </p:cNvPr>
          <p:cNvGrpSpPr/>
          <p:nvPr/>
        </p:nvGrpSpPr>
        <p:grpSpPr>
          <a:xfrm>
            <a:off x="9031439" y="2572819"/>
            <a:ext cx="1737211" cy="1158750"/>
            <a:chOff x="9149609" y="2610193"/>
            <a:chExt cx="1737211" cy="1158750"/>
          </a:xfrm>
        </p:grpSpPr>
        <p:cxnSp>
          <p:nvCxnSpPr>
            <p:cNvPr id="43" name="Straight Connector 42">
              <a:extLst>
                <a:ext uri="{FF2B5EF4-FFF2-40B4-BE49-F238E27FC236}">
                  <a16:creationId xmlns:a16="http://schemas.microsoft.com/office/drawing/2014/main" id="{B1B78D94-E714-730E-35F7-E68AB10D4F7A}"/>
                </a:ext>
              </a:extLst>
            </p:cNvPr>
            <p:cNvCxnSpPr>
              <a:cxnSpLocks/>
            </p:cNvCxnSpPr>
            <p:nvPr/>
          </p:nvCxnSpPr>
          <p:spPr>
            <a:xfrm flipH="1">
              <a:off x="9149609" y="2765230"/>
              <a:ext cx="994900" cy="1003713"/>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F511EC5A-B9A7-E7B3-7194-6A4366C188B9}"/>
                </a:ext>
              </a:extLst>
            </p:cNvPr>
            <p:cNvSpPr txBox="1"/>
            <p:nvPr/>
          </p:nvSpPr>
          <p:spPr>
            <a:xfrm>
              <a:off x="10110496" y="2610193"/>
              <a:ext cx="776324" cy="253916"/>
            </a:xfrm>
            <a:prstGeom prst="rect">
              <a:avLst/>
            </a:prstGeom>
            <a:noFill/>
          </p:spPr>
          <p:txBody>
            <a:bodyPr wrap="none" lIns="90000" rtlCol="0" anchor="b" anchorCtr="0">
              <a:spAutoFit/>
            </a:bodyPr>
            <a:lstStyle/>
            <a:p>
              <a:r>
                <a:rPr lang="en-US" sz="1050"/>
                <a:t>Thalamus</a:t>
              </a:r>
            </a:p>
          </p:txBody>
        </p:sp>
      </p:grpSp>
      <p:grpSp>
        <p:nvGrpSpPr>
          <p:cNvPr id="45" name="Group 44">
            <a:extLst>
              <a:ext uri="{FF2B5EF4-FFF2-40B4-BE49-F238E27FC236}">
                <a16:creationId xmlns:a16="http://schemas.microsoft.com/office/drawing/2014/main" id="{7756E226-07BA-ED60-8613-8C5490509901}"/>
              </a:ext>
            </a:extLst>
          </p:cNvPr>
          <p:cNvGrpSpPr/>
          <p:nvPr/>
        </p:nvGrpSpPr>
        <p:grpSpPr>
          <a:xfrm>
            <a:off x="9169836" y="4557435"/>
            <a:ext cx="1936746" cy="253916"/>
            <a:chOff x="9288006" y="4594809"/>
            <a:chExt cx="1936746" cy="253916"/>
          </a:xfrm>
        </p:grpSpPr>
        <p:cxnSp>
          <p:nvCxnSpPr>
            <p:cNvPr id="46" name="Straight Connector 45">
              <a:extLst>
                <a:ext uri="{FF2B5EF4-FFF2-40B4-BE49-F238E27FC236}">
                  <a16:creationId xmlns:a16="http://schemas.microsoft.com/office/drawing/2014/main" id="{FF73A927-40EF-915C-FA63-7B57DD4BD414}"/>
                </a:ext>
              </a:extLst>
            </p:cNvPr>
            <p:cNvCxnSpPr>
              <a:cxnSpLocks/>
              <a:stCxn id="47" idx="1"/>
            </p:cNvCxnSpPr>
            <p:nvPr/>
          </p:nvCxnSpPr>
          <p:spPr>
            <a:xfrm flipH="1">
              <a:off x="9288006" y="4721767"/>
              <a:ext cx="1445758" cy="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AC3C60EA-F5C4-9327-DCCF-80242487BA2D}"/>
                </a:ext>
              </a:extLst>
            </p:cNvPr>
            <p:cNvSpPr txBox="1"/>
            <p:nvPr/>
          </p:nvSpPr>
          <p:spPr>
            <a:xfrm>
              <a:off x="10733764" y="4594809"/>
              <a:ext cx="490988" cy="253916"/>
            </a:xfrm>
            <a:prstGeom prst="rect">
              <a:avLst/>
            </a:prstGeom>
            <a:noFill/>
          </p:spPr>
          <p:txBody>
            <a:bodyPr wrap="none" lIns="90000" rtlCol="0" anchor="b" anchorCtr="0">
              <a:spAutoFit/>
            </a:bodyPr>
            <a:lstStyle/>
            <a:p>
              <a:r>
                <a:rPr lang="en-US" sz="1050"/>
                <a:t>Pons</a:t>
              </a:r>
            </a:p>
          </p:txBody>
        </p:sp>
      </p:grpSp>
      <p:cxnSp>
        <p:nvCxnSpPr>
          <p:cNvPr id="57" name="Straight Connector 56">
            <a:extLst>
              <a:ext uri="{FF2B5EF4-FFF2-40B4-BE49-F238E27FC236}">
                <a16:creationId xmlns:a16="http://schemas.microsoft.com/office/drawing/2014/main" id="{12C7D935-77ED-C374-D4E8-8F87DBE0C08A}"/>
              </a:ext>
            </a:extLst>
          </p:cNvPr>
          <p:cNvCxnSpPr>
            <a:cxnSpLocks/>
          </p:cNvCxnSpPr>
          <p:nvPr/>
        </p:nvCxnSpPr>
        <p:spPr>
          <a:xfrm flipH="1">
            <a:off x="9129559" y="3915820"/>
            <a:ext cx="1500341" cy="0"/>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BB26620F-79D8-C877-DC23-7E7389039769}"/>
              </a:ext>
            </a:extLst>
          </p:cNvPr>
          <p:cNvSpPr txBox="1"/>
          <p:nvPr/>
        </p:nvSpPr>
        <p:spPr>
          <a:xfrm>
            <a:off x="10603529" y="3640577"/>
            <a:ext cx="1031576" cy="523220"/>
          </a:xfrm>
          <a:prstGeom prst="rect">
            <a:avLst/>
          </a:prstGeom>
          <a:noFill/>
        </p:spPr>
        <p:txBody>
          <a:bodyPr wrap="square" lIns="90000" rtlCol="0" anchor="b" anchorCtr="0">
            <a:spAutoFit/>
          </a:bodyPr>
          <a:lstStyle/>
          <a:p>
            <a:r>
              <a:rPr lang="en-US" sz="1400" b="1"/>
              <a:t>Superior colliculus</a:t>
            </a:r>
          </a:p>
        </p:txBody>
      </p:sp>
      <p:grpSp>
        <p:nvGrpSpPr>
          <p:cNvPr id="74" name="Group 73">
            <a:extLst>
              <a:ext uri="{FF2B5EF4-FFF2-40B4-BE49-F238E27FC236}">
                <a16:creationId xmlns:a16="http://schemas.microsoft.com/office/drawing/2014/main" id="{D06C5AF8-2F77-563A-39A4-45A2D266F1C7}"/>
              </a:ext>
            </a:extLst>
          </p:cNvPr>
          <p:cNvGrpSpPr/>
          <p:nvPr/>
        </p:nvGrpSpPr>
        <p:grpSpPr>
          <a:xfrm>
            <a:off x="9264580" y="4085727"/>
            <a:ext cx="2077871" cy="417298"/>
            <a:chOff x="9264580" y="4085727"/>
            <a:chExt cx="2077871" cy="417298"/>
          </a:xfrm>
        </p:grpSpPr>
        <p:cxnSp>
          <p:nvCxnSpPr>
            <p:cNvPr id="49" name="Straight Connector 48">
              <a:extLst>
                <a:ext uri="{FF2B5EF4-FFF2-40B4-BE49-F238E27FC236}">
                  <a16:creationId xmlns:a16="http://schemas.microsoft.com/office/drawing/2014/main" id="{B86054D1-4FCC-C91F-7AFE-0E8FEE5473C3}"/>
                </a:ext>
              </a:extLst>
            </p:cNvPr>
            <p:cNvCxnSpPr>
              <a:cxnSpLocks/>
            </p:cNvCxnSpPr>
            <p:nvPr/>
          </p:nvCxnSpPr>
          <p:spPr>
            <a:xfrm flipH="1" flipV="1">
              <a:off x="9264580" y="4085727"/>
              <a:ext cx="1366889" cy="163829"/>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339F6B9-FD56-7E1E-6AFC-B666EC0F35A3}"/>
                </a:ext>
              </a:extLst>
            </p:cNvPr>
            <p:cNvSpPr txBox="1"/>
            <p:nvPr/>
          </p:nvSpPr>
          <p:spPr>
            <a:xfrm>
              <a:off x="10615594" y="4087527"/>
              <a:ext cx="726857" cy="415498"/>
            </a:xfrm>
            <a:prstGeom prst="rect">
              <a:avLst/>
            </a:prstGeom>
            <a:noFill/>
          </p:spPr>
          <p:txBody>
            <a:bodyPr wrap="square" lIns="90000" rtlCol="0" anchor="t" anchorCtr="0">
              <a:spAutoFit/>
            </a:bodyPr>
            <a:lstStyle/>
            <a:p>
              <a:r>
                <a:rPr lang="en-US" sz="1050"/>
                <a:t>Inferior colliculus</a:t>
              </a:r>
            </a:p>
          </p:txBody>
        </p:sp>
      </p:grpSp>
    </p:spTree>
    <p:extLst>
      <p:ext uri="{BB962C8B-B14F-4D97-AF65-F5344CB8AC3E}">
        <p14:creationId xmlns:p14="http://schemas.microsoft.com/office/powerpoint/2010/main" val="4140157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bIns="46800" rtlCol="0" anchor="ctr" anchorCtr="0">
        <a:spAutoFit/>
      </a:bodyPr>
      <a:lstStyle>
        <a:defPPr algn="r">
          <a:defRPr sz="1050" dirty="0" smtClean="0">
            <a:solidFill>
              <a:schemeClr val="tx2"/>
            </a:solidFil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164057-14E9-4371-BF0C-9FCA68D38CD4}">
  <ds:schemaRefs>
    <ds:schemaRef ds:uri="http://schemas.microsoft.com/sharepoint/v3/contenttype/forms"/>
  </ds:schemaRefs>
</ds:datastoreItem>
</file>

<file path=customXml/itemProps2.xml><?xml version="1.0" encoding="utf-8"?>
<ds:datastoreItem xmlns:ds="http://schemas.openxmlformats.org/officeDocument/2006/customXml" ds:itemID="{9D5BAB63-775C-495A-8043-BDEB42126B6B}">
  <ds:schemaRefs>
    <ds:schemaRef ds:uri="28627d7c-4416-4bc1-86cf-ca6c3a42a8f2"/>
    <ds:schemaRef ds:uri="http://purl.org/dc/elements/1.1/"/>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schemas.microsoft.com/office/infopath/2007/PartnerControls"/>
    <ds:schemaRef ds:uri="08562aa6-c0ad-4fb9-8a82-15409d3a28b4"/>
    <ds:schemaRef ds:uri="http://www.w3.org/XML/1998/namespace"/>
  </ds:schemaRefs>
</ds:datastoreItem>
</file>

<file path=customXml/itemProps3.xml><?xml version="1.0" encoding="utf-8"?>
<ds:datastoreItem xmlns:ds="http://schemas.openxmlformats.org/officeDocument/2006/customXml" ds:itemID="{6EE6AE47-5C49-415C-B2E3-30B942F36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7810</TotalTime>
  <Words>447</Words>
  <Application>Microsoft Office PowerPoint</Application>
  <PresentationFormat>Widescreen</PresentationFormat>
  <Paragraphs>34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Superior colliculus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57</cp:revision>
  <dcterms:created xsi:type="dcterms:W3CDTF">2024-10-28T13:51:27Z</dcterms:created>
  <dcterms:modified xsi:type="dcterms:W3CDTF">2026-05-07T01:49:59Z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