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6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/>
              <a:t>The IC is divided into:</a:t>
            </a:r>
            <a:r>
              <a:rPr lang="en-GB" baseline="30000" dirty="0"/>
              <a:t>1</a:t>
            </a:r>
            <a:r>
              <a:rPr lang="en-GB" dirty="0"/>
              <a:t> 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dirty="0"/>
              <a:t>Central nucleus, which is the largest portion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dirty="0"/>
              <a:t>External cortex     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dirty="0"/>
              <a:t>Dorsal cortex</a:t>
            </a:r>
          </a:p>
          <a:p>
            <a:pPr lvl="0"/>
            <a:r>
              <a:rPr lang="en-GB" dirty="0"/>
              <a:t>The IC is involved in processing sound information before it is relayed to higher brain centres, particularly the auditory thalamus (medial geniculate body) and eventually the auditory cortex.</a:t>
            </a:r>
            <a:r>
              <a:rPr lang="en-GB" baseline="30000" dirty="0"/>
              <a:t>1</a:t>
            </a:r>
            <a:r>
              <a:rPr lang="en-GB" dirty="0"/>
              <a:t> The IC integrates auditory signals that help in sound localization, which is essential for determining the direction and distance of a sound source.</a:t>
            </a:r>
            <a:r>
              <a:rPr lang="en-GB" baseline="30000" dirty="0"/>
              <a:t>1</a:t>
            </a:r>
            <a:r>
              <a:rPr lang="en-GB" dirty="0"/>
              <a:t> This is partly achieved through inputs from the superior olivary complex, which processes binaural (both ears) auditory cues.</a:t>
            </a:r>
            <a:r>
              <a:rPr lang="en-GB" baseline="30000" dirty="0"/>
              <a:t>2</a:t>
            </a:r>
            <a:r>
              <a:rPr lang="en-GB" dirty="0"/>
              <a:t> Besides its primary role in hearing, the IC is involved in some non-auditory functions, such as the coordination of eye movements and orienting responses to stimuli (especially in conjunction with the superior colliculus).</a:t>
            </a:r>
            <a:r>
              <a:rPr lang="en-GB" baseline="30000" dirty="0"/>
              <a:t>1</a:t>
            </a:r>
          </a:p>
          <a:p>
            <a:endParaRPr lang="da-DK" dirty="0"/>
          </a:p>
          <a:p>
            <a:r>
              <a:rPr lang="da-DK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Driscoll ME, Tadi P. Neuroanatomy, inferior colliculus. [Updated 2023 Aug].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https://www.ncbi.nlm.nih.gov/books/NBK554468/.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Paul MS, Das JM. Neuroanatomy, superior and inferior olivary nucleus (superior and inferior olivary complex).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https://www.ncbi.nlm.nih.gov/books/NBK542242/.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284DCB47-946A-D4E7-60CB-EB7D84009F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373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852FAA-92F9-536F-1747-3894A0F78F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C70238-593F-1659-B11A-2893AE13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59325"/>
            <a:ext cx="9213851" cy="332399"/>
          </a:xfrm>
        </p:spPr>
        <p:txBody>
          <a:bodyPr/>
          <a:lstStyle/>
          <a:p>
            <a:r>
              <a:rPr lang="en-GB" noProof="0"/>
              <a:t>Inferior colliculus (IC)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1A1898-8FDB-ACE4-EDBA-218C5219CE6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4953831" cy="4415215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Basic anatomy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The IC is a principal midbrain structure that plays a crucial role in the auditory pathway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Function</a:t>
            </a:r>
            <a:r>
              <a:rPr lang="en-GB" sz="1400" noProof="0" dirty="0">
                <a:solidFill>
                  <a:schemeClr val="tx1"/>
                </a:solidFill>
              </a:rPr>
              <a:t>: 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The IC acts as a major integration hub for auditory information. It processes various aspects of sound, such as pitch, volume, spatial localization, and temporal patterns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It receives and integrates input from several auditory brainstem nuclei, such as the cochlear nucleus and the superior olivary complex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The IC also projects to the thalamus (medial geniculate nucleus) for further relay to the auditory cortex, where conscious sound perception occurs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Clinical relevance</a:t>
            </a:r>
            <a:r>
              <a:rPr lang="en-GB" sz="1400" noProof="0" dirty="0">
                <a:solidFill>
                  <a:schemeClr val="tx1"/>
                </a:solidFill>
              </a:rPr>
              <a:t>:</a:t>
            </a:r>
          </a:p>
          <a:p>
            <a:pPr marL="180000" lvl="1">
              <a:spcBef>
                <a:spcPts val="0"/>
              </a:spcBef>
              <a:spcAft>
                <a:spcPts val="600"/>
              </a:spcAft>
            </a:pPr>
            <a:r>
              <a:rPr lang="en-GB" noProof="0" dirty="0">
                <a:solidFill>
                  <a:schemeClr val="tx1"/>
                </a:solidFill>
              </a:rPr>
              <a:t>Damage to the IC can result in auditory processing disorders, such as difficulty localizing sounds.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  <a:r>
              <a:rPr lang="en-GB" noProof="0" dirty="0">
                <a:solidFill>
                  <a:schemeClr val="tx1"/>
                </a:solidFill>
              </a:rPr>
              <a:t> Additionally, associations between the IC and tinnitus have been reported</a:t>
            </a:r>
            <a:r>
              <a:rPr lang="en-GB" baseline="30000" noProof="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84C5F-60CC-1D4E-EA31-59BD252443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 dirty="0"/>
              <a:t>1. Driscoll &amp; Tadi. Neuroanatomy, inferior colliculus. [Updated 2023 Aug].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</a:t>
            </a:r>
            <a:br>
              <a:rPr lang="en-GB" dirty="0"/>
            </a:br>
            <a:r>
              <a:rPr lang="en-GB" dirty="0"/>
              <a:t>Available at: https://www.ncbi.nlm.nih.gov/books/NBK554468/</a:t>
            </a:r>
            <a:endParaRPr lang="en-GB" noProof="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BA101C1-7A56-A6D8-D50E-E07DEAFE63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56395" y="2629104"/>
            <a:ext cx="3232019" cy="28078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900795-7043-7031-9D9C-ACA739700023}"/>
              </a:ext>
            </a:extLst>
          </p:cNvPr>
          <p:cNvSpPr txBox="1"/>
          <p:nvPr/>
        </p:nvSpPr>
        <p:spPr>
          <a:xfrm>
            <a:off x="5955659" y="1594315"/>
            <a:ext cx="5604568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Mid-sagittal section of the brain showing the inferior colliculus</a:t>
            </a:r>
            <a:endParaRPr lang="en-GB" sz="14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A0301D-03DF-1E25-21C8-6C7AB9CCC351}"/>
              </a:ext>
            </a:extLst>
          </p:cNvPr>
          <p:cNvGrpSpPr/>
          <p:nvPr/>
        </p:nvGrpSpPr>
        <p:grpSpPr>
          <a:xfrm>
            <a:off x="8023017" y="2150473"/>
            <a:ext cx="1106542" cy="826613"/>
            <a:chOff x="8141187" y="2187847"/>
            <a:chExt cx="1106542" cy="82661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8C9CD41-A6D6-3C60-CDFF-87B61B9B5FF1}"/>
                </a:ext>
              </a:extLst>
            </p:cNvPr>
            <p:cNvCxnSpPr>
              <a:cxnSpLocks/>
            </p:cNvCxnSpPr>
            <p:nvPr/>
          </p:nvCxnSpPr>
          <p:spPr>
            <a:xfrm>
              <a:off x="8694458" y="2413759"/>
              <a:ext cx="0" cy="60070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8A4BF2-AB4A-AD1B-34D1-9F3F2F0A40F1}"/>
                </a:ext>
              </a:extLst>
            </p:cNvPr>
            <p:cNvSpPr txBox="1"/>
            <p:nvPr/>
          </p:nvSpPr>
          <p:spPr>
            <a:xfrm>
              <a:off x="8141187" y="2187847"/>
              <a:ext cx="1106542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ctr"/>
              <a:r>
                <a:rPr lang="en-US" sz="1050"/>
                <a:t>Cerebral cortex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F1E6AE-A413-E85C-9696-F3441C3A75F8}"/>
              </a:ext>
            </a:extLst>
          </p:cNvPr>
          <p:cNvGrpSpPr/>
          <p:nvPr/>
        </p:nvGrpSpPr>
        <p:grpSpPr>
          <a:xfrm flipH="1">
            <a:off x="6024583" y="3958769"/>
            <a:ext cx="2591399" cy="253916"/>
            <a:chOff x="7073763" y="4134030"/>
            <a:chExt cx="2591399" cy="25391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3E22A49-A4D4-C98B-A2B0-57DCF4D0FE3C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flipH="1">
              <a:off x="7073763" y="4260988"/>
              <a:ext cx="1544169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0A6192C-8475-58DD-4C30-3B505DADEC60}"/>
                </a:ext>
              </a:extLst>
            </p:cNvPr>
            <p:cNvSpPr txBox="1"/>
            <p:nvPr/>
          </p:nvSpPr>
          <p:spPr>
            <a:xfrm>
              <a:off x="8617932" y="4134030"/>
              <a:ext cx="1047230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r"/>
              <a:r>
                <a:rPr lang="en-US" sz="1050"/>
                <a:t>Hypothalamus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42C4E45-BB30-16B3-5313-2BA4CC70CF87}"/>
              </a:ext>
            </a:extLst>
          </p:cNvPr>
          <p:cNvGrpSpPr/>
          <p:nvPr/>
        </p:nvGrpSpPr>
        <p:grpSpPr>
          <a:xfrm>
            <a:off x="9031439" y="2572819"/>
            <a:ext cx="1737211" cy="1158750"/>
            <a:chOff x="9149609" y="2610193"/>
            <a:chExt cx="1737211" cy="115875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F7E5195-5705-8822-8696-3D45A30AF5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49609" y="2765230"/>
              <a:ext cx="994900" cy="1003713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38785C-6E2D-B378-4509-9DC80AEF35A6}"/>
                </a:ext>
              </a:extLst>
            </p:cNvPr>
            <p:cNvSpPr txBox="1"/>
            <p:nvPr/>
          </p:nvSpPr>
          <p:spPr>
            <a:xfrm>
              <a:off x="10110496" y="2610193"/>
              <a:ext cx="776324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Thalamus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207B01F-DF66-86A2-1565-296CE14D8137}"/>
              </a:ext>
            </a:extLst>
          </p:cNvPr>
          <p:cNvGrpSpPr/>
          <p:nvPr/>
        </p:nvGrpSpPr>
        <p:grpSpPr>
          <a:xfrm>
            <a:off x="9169836" y="4557435"/>
            <a:ext cx="1936746" cy="253916"/>
            <a:chOff x="9288006" y="4594809"/>
            <a:chExt cx="1936746" cy="253916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9143FE9-464A-2030-D6EB-390C8AEAE815}"/>
                </a:ext>
              </a:extLst>
            </p:cNvPr>
            <p:cNvCxnSpPr>
              <a:cxnSpLocks/>
              <a:stCxn id="23" idx="1"/>
            </p:cNvCxnSpPr>
            <p:nvPr/>
          </p:nvCxnSpPr>
          <p:spPr>
            <a:xfrm flipH="1">
              <a:off x="9288006" y="4721767"/>
              <a:ext cx="1445758" cy="1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374017A-E52F-C29B-DE5E-C514E5D8B296}"/>
                </a:ext>
              </a:extLst>
            </p:cNvPr>
            <p:cNvSpPr txBox="1"/>
            <p:nvPr/>
          </p:nvSpPr>
          <p:spPr>
            <a:xfrm>
              <a:off x="10733764" y="4594809"/>
              <a:ext cx="490988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Pons</a:t>
              </a:r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3DEFCEB-8095-4A8A-962E-362F77E8CA9E}"/>
              </a:ext>
            </a:extLst>
          </p:cNvPr>
          <p:cNvCxnSpPr>
            <a:cxnSpLocks/>
          </p:cNvCxnSpPr>
          <p:nvPr/>
        </p:nvCxnSpPr>
        <p:spPr>
          <a:xfrm flipH="1">
            <a:off x="9129559" y="3915820"/>
            <a:ext cx="1500341" cy="0"/>
          </a:xfrm>
          <a:prstGeom prst="line">
            <a:avLst/>
          </a:prstGeom>
          <a:ln w="6350"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31F2920-A976-BB04-390E-61D3C8BAA4A2}"/>
              </a:ext>
            </a:extLst>
          </p:cNvPr>
          <p:cNvSpPr txBox="1"/>
          <p:nvPr/>
        </p:nvSpPr>
        <p:spPr>
          <a:xfrm>
            <a:off x="10603529" y="3732910"/>
            <a:ext cx="1031576" cy="430887"/>
          </a:xfrm>
          <a:prstGeom prst="rect">
            <a:avLst/>
          </a:prstGeom>
          <a:noFill/>
        </p:spPr>
        <p:txBody>
          <a:bodyPr wrap="square" lIns="90000" rtlCol="0" anchor="b" anchorCtr="0">
            <a:spAutoFit/>
          </a:bodyPr>
          <a:lstStyle/>
          <a:p>
            <a:r>
              <a:rPr lang="en-US" sz="1050"/>
              <a:t>Superior colliculus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EAC58F4-3F51-E314-C904-850CBF2C1A4F}"/>
              </a:ext>
            </a:extLst>
          </p:cNvPr>
          <p:cNvGrpSpPr/>
          <p:nvPr/>
        </p:nvGrpSpPr>
        <p:grpSpPr>
          <a:xfrm>
            <a:off x="9264580" y="4085727"/>
            <a:ext cx="2382590" cy="525020"/>
            <a:chOff x="9264580" y="4085727"/>
            <a:chExt cx="2382590" cy="52502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A5F0232-EA8A-DD5D-E53D-123D2DEA6D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64580" y="4085727"/>
              <a:ext cx="1366889" cy="163829"/>
            </a:xfrm>
            <a:prstGeom prst="line">
              <a:avLst/>
            </a:prstGeom>
            <a:ln w="6350"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035AAC5-2687-3634-0F12-F1F6D0182299}"/>
                </a:ext>
              </a:extLst>
            </p:cNvPr>
            <p:cNvSpPr txBox="1"/>
            <p:nvPr/>
          </p:nvSpPr>
          <p:spPr>
            <a:xfrm>
              <a:off x="10615594" y="4087527"/>
              <a:ext cx="1031576" cy="523220"/>
            </a:xfrm>
            <a:prstGeom prst="rect">
              <a:avLst/>
            </a:prstGeom>
            <a:noFill/>
          </p:spPr>
          <p:txBody>
            <a:bodyPr wrap="square" lIns="90000" rtlCol="0" anchor="t" anchorCtr="0">
              <a:spAutoFit/>
            </a:bodyPr>
            <a:lstStyle/>
            <a:p>
              <a:r>
                <a:rPr lang="en-US" sz="1400" b="1" dirty="0"/>
                <a:t>Inferior colliculus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572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7814</TotalTime>
  <Words>464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Inferior colliculus (IC)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58</cp:revision>
  <dcterms:created xsi:type="dcterms:W3CDTF">2024-10-28T13:51:27Z</dcterms:created>
  <dcterms:modified xsi:type="dcterms:W3CDTF">2026-05-07T01:53:58Z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