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7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714750"/>
          </a:xfrm>
        </p:spPr>
        <p:txBody>
          <a:bodyPr/>
          <a:lstStyle/>
          <a:p>
            <a:r>
              <a:rPr lang="en-GB" noProof="0" dirty="0"/>
              <a:t>Several cranial nerves originate in the pons, including:</a:t>
            </a:r>
            <a:r>
              <a:rPr lang="en-GB" baseline="30000" noProof="0" dirty="0"/>
              <a:t>2,6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trigeminal nerve (V) – responsible for sensation in the face and motor functions like biting and chewing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abducens nerve (VI) </a:t>
            </a:r>
            <a:r>
              <a:rPr lang="en-GB" dirty="0"/>
              <a:t>– </a:t>
            </a:r>
            <a:r>
              <a:rPr lang="en-GB" noProof="0" dirty="0"/>
              <a:t>controls the lateral rectus responsible for lateral eye movement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facial nerve (VII)</a:t>
            </a:r>
            <a:r>
              <a:rPr lang="en-GB" dirty="0"/>
              <a:t> – </a:t>
            </a:r>
            <a:r>
              <a:rPr lang="en-GB" noProof="0" dirty="0"/>
              <a:t>controls facial muscles, taste and secretion by salivary and lacrimal glands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vestibulocochlear nerve (VIII) </a:t>
            </a:r>
            <a:r>
              <a:rPr lang="en-GB" dirty="0"/>
              <a:t>–</a:t>
            </a:r>
            <a:r>
              <a:rPr lang="en-GB" noProof="0" dirty="0"/>
              <a:t> associated with hearing and balance</a:t>
            </a:r>
          </a:p>
          <a:p>
            <a:endParaRPr lang="en-GB" dirty="0"/>
          </a:p>
          <a:p>
            <a:r>
              <a:rPr lang="en-GB" noProof="0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Rahman M, Tadi P. Neuroanatomy, pons. [Updated 2023 Jan].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https://www.ncbi.nlm.nih.gov/books/NBK560589/.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Milhailoff</a:t>
            </a:r>
            <a:r>
              <a:rPr lang="en-GB" dirty="0"/>
              <a:t> GA, Haines DE. The pons and cerebellum. In: Haines DE, Mihailoff GA, Willis MA.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2025. Philadelphia: Elsevier.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Pons. In: Anatomy and Physiology. </a:t>
            </a:r>
            <a:r>
              <a:rPr lang="en-GB" dirty="0" err="1"/>
              <a:t>LibreText</a:t>
            </a:r>
            <a:r>
              <a:rPr lang="en-GB" dirty="0"/>
              <a:t> Health. Available at: https://med.libretexts.org/Bookshelves/Anatomy_and_Physiology/Anatomy_and_Physiology_(Boundless). Accessed December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Das JM, Anosike K, Asuncion RMD. Locked-in syndrome.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https://www.ncbi.nlm.nih.gov/books/NBK559026/.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Cleveland Clinic. Pontine stroke. Available at: https://my.clevelandclinic.org/health/diseases/pontine-stroke. Accessed December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Libreros-Jiménez HM, Manzo J, Rojas-Durán F, et al. On the cranial nerves. </a:t>
            </a:r>
            <a:r>
              <a:rPr lang="en-GB" dirty="0" err="1"/>
              <a:t>NeuroSci</a:t>
            </a:r>
            <a:r>
              <a:rPr lang="en-GB" dirty="0"/>
              <a:t> 2024; 5: 8–38.</a:t>
            </a:r>
          </a:p>
          <a:p>
            <a:pPr marL="228600" indent="-2286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en-GB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en-GB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ACA46AF2-4778-95DF-59F5-3093F8A2C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609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phic 50">
            <a:extLst>
              <a:ext uri="{FF2B5EF4-FFF2-40B4-BE49-F238E27FC236}">
                <a16:creationId xmlns:a16="http://schemas.microsoft.com/office/drawing/2014/main" id="{B5781BF6-915C-9C9B-3FBD-0591874C18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56395" y="2629104"/>
            <a:ext cx="3232019" cy="280786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206FF1-5312-96C2-153B-09D1A75814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D55CA3-B6D4-CF17-48F8-C7A29BBE3E47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5586440" cy="4415215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The pons is situated in the brainstem, directly above the medulla oblongata and below the midbrain</a:t>
            </a:r>
            <a:r>
              <a:rPr lang="en-GB" sz="1200" baseline="30000" noProof="0" dirty="0">
                <a:solidFill>
                  <a:schemeClr val="tx1"/>
                </a:solidFill>
              </a:rPr>
              <a:t>1,2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The pons contains both grey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noProof="0" dirty="0">
                <a:solidFill>
                  <a:schemeClr val="tx1"/>
                </a:solidFill>
              </a:rPr>
              <a:t>and white matter, the latter of which includes ascending and descending nerve tracts</a:t>
            </a:r>
            <a:r>
              <a:rPr lang="en-GB" sz="1200" baseline="30000" noProof="0" dirty="0">
                <a:solidFill>
                  <a:schemeClr val="tx1"/>
                </a:solidFill>
              </a:rPr>
              <a:t>1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Cranial nerves: several cranial nerves originate in the pons</a:t>
            </a:r>
            <a:r>
              <a:rPr lang="en-GB" sz="1200" baseline="30000" noProof="0" dirty="0">
                <a:solidFill>
                  <a:schemeClr val="tx1"/>
                </a:solidFill>
              </a:rPr>
              <a:t>1,2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Functions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One of the primary functions of the pons is to serve as a relay station for messages between various parts of the brain, particularly between the cerebrum and cerebellum</a:t>
            </a:r>
            <a:r>
              <a:rPr lang="en-GB" sz="1200" baseline="30000" noProof="0" dirty="0">
                <a:solidFill>
                  <a:schemeClr val="tx1"/>
                </a:solidFill>
              </a:rPr>
              <a:t>1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Motor and sensory functions</a:t>
            </a:r>
            <a:r>
              <a:rPr lang="en-GB" sz="1200" baseline="30000" dirty="0">
                <a:solidFill>
                  <a:schemeClr val="tx1"/>
                </a:solidFill>
              </a:rPr>
              <a:t>1</a:t>
            </a:r>
            <a:endParaRPr lang="en-GB" sz="1200" noProof="0" dirty="0">
              <a:solidFill>
                <a:schemeClr val="tx1"/>
              </a:solidFill>
            </a:endParaRP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Respiratory control</a:t>
            </a:r>
            <a:r>
              <a:rPr lang="en-GB" sz="1200" baseline="30000" noProof="0" dirty="0">
                <a:solidFill>
                  <a:schemeClr val="tx1"/>
                </a:solidFill>
              </a:rPr>
              <a:t>3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Sleep regulation</a:t>
            </a:r>
            <a:r>
              <a:rPr lang="en-GB" sz="1200" baseline="30000" noProof="0" dirty="0">
                <a:solidFill>
                  <a:schemeClr val="tx1"/>
                </a:solidFill>
              </a:rPr>
              <a:t>3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sz="1200" noProof="0" dirty="0">
                <a:solidFill>
                  <a:schemeClr val="tx1"/>
                </a:solidFill>
              </a:rPr>
              <a:t>Damage to the pons can result in significant motor and sensory deficits, including locked-in syndrome.</a:t>
            </a:r>
            <a:r>
              <a:rPr lang="en-GB" sz="1200" baseline="30000" noProof="0" dirty="0">
                <a:solidFill>
                  <a:schemeClr val="tx1"/>
                </a:solidFill>
              </a:rPr>
              <a:t>3</a:t>
            </a:r>
            <a:r>
              <a:rPr lang="en-GB" sz="1200" noProof="0" dirty="0">
                <a:solidFill>
                  <a:schemeClr val="tx1"/>
                </a:solidFill>
              </a:rPr>
              <a:t> Because the pons regulates vital functions such as breathing and sleep, damage can lead to respiratory problems, loss of consciousness, coordination issues, or death</a:t>
            </a:r>
            <a:r>
              <a:rPr lang="en-GB" sz="1200" baseline="30000" noProof="0" dirty="0">
                <a:solidFill>
                  <a:schemeClr val="tx1"/>
                </a:solidFill>
              </a:rPr>
              <a:t>3-5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1F7C0-04B1-4DC7-825D-8D3096B496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860622" cy="619200"/>
          </a:xfrm>
        </p:spPr>
        <p:txBody>
          <a:bodyPr/>
          <a:lstStyle/>
          <a:p>
            <a:r>
              <a:rPr lang="en-GB" noProof="0" dirty="0"/>
              <a:t>1. Rahman &amp; Tadi. Neuroanatomy, pons. [Updated 2023 Jan].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https://www.ncbi.nlm.nih.gov/books/NBK560589/</a:t>
            </a:r>
            <a:r>
              <a:rPr lang="en-GB" noProof="0" dirty="0"/>
              <a:t>2. Mihailoff &amp; Haines. The pons and cerebellum. </a:t>
            </a:r>
            <a:r>
              <a:rPr lang="en-GB" dirty="0"/>
              <a:t>In: Haines et al.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2025; </a:t>
            </a:r>
            <a:br>
              <a:rPr lang="en-GB" dirty="0"/>
            </a:br>
            <a:r>
              <a:rPr lang="en-GB" noProof="0" dirty="0"/>
              <a:t>3. </a:t>
            </a:r>
            <a:r>
              <a:rPr lang="en-GB" dirty="0"/>
              <a:t>Pons. In: Anatomy and Physiology. </a:t>
            </a:r>
            <a:r>
              <a:rPr lang="en-GB" dirty="0" err="1"/>
              <a:t>LibreText</a:t>
            </a:r>
            <a:r>
              <a:rPr lang="en-GB" dirty="0"/>
              <a:t> Health. Available at: https://med.libretexts.org/Bookshelves/Anatomy_and_Physiology/Anatomy_and_Physiology_(Boundless). </a:t>
            </a:r>
            <a:br>
              <a:rPr lang="en-GB" dirty="0"/>
            </a:br>
            <a:r>
              <a:rPr lang="en-GB" dirty="0"/>
              <a:t>Accessed December 2025; 4. Das et al. Locked-in syndrome.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https://www.ncbi.nlm.nih.gov/books/NBK559026/; 5. Cleveland Clinic. Pontine stroke. Available at: https://my.clevelandclinic.org/health/diseases/pontine-stroke. Accessed December 2025</a:t>
            </a:r>
            <a:endParaRPr lang="en-GB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46E20-58E8-29C7-2F5B-E3BACD9582EC}"/>
              </a:ext>
            </a:extLst>
          </p:cNvPr>
          <p:cNvSpPr txBox="1"/>
          <p:nvPr/>
        </p:nvSpPr>
        <p:spPr>
          <a:xfrm>
            <a:off x="6537549" y="1594315"/>
            <a:ext cx="4440788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Mid-sagittal section of the brain showing the pons</a:t>
            </a:r>
            <a:endParaRPr lang="en-GB" sz="1400" b="1" baseline="3000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C6E9502-7DED-9459-42C8-8FF996F0BB86}"/>
              </a:ext>
            </a:extLst>
          </p:cNvPr>
          <p:cNvGrpSpPr/>
          <p:nvPr/>
        </p:nvGrpSpPr>
        <p:grpSpPr>
          <a:xfrm>
            <a:off x="8023017" y="2150473"/>
            <a:ext cx="1106542" cy="826613"/>
            <a:chOff x="8141187" y="2187847"/>
            <a:chExt cx="1106542" cy="82661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FEC42E-9E02-7FA6-00C1-976A4A0E3307}"/>
                </a:ext>
              </a:extLst>
            </p:cNvPr>
            <p:cNvCxnSpPr>
              <a:cxnSpLocks/>
            </p:cNvCxnSpPr>
            <p:nvPr/>
          </p:nvCxnSpPr>
          <p:spPr>
            <a:xfrm>
              <a:off x="8694458" y="2413759"/>
              <a:ext cx="0" cy="60070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A37DD43-95BC-A563-0B25-6B3D393E79EA}"/>
                </a:ext>
              </a:extLst>
            </p:cNvPr>
            <p:cNvSpPr txBox="1"/>
            <p:nvPr/>
          </p:nvSpPr>
          <p:spPr>
            <a:xfrm>
              <a:off x="8141187" y="2187847"/>
              <a:ext cx="1106542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ctr"/>
              <a:r>
                <a:rPr lang="en-US" sz="1050"/>
                <a:t>Cerebral cortex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C95023C-7B40-AB46-441E-3C87EF7A8CB2}"/>
              </a:ext>
            </a:extLst>
          </p:cNvPr>
          <p:cNvGrpSpPr/>
          <p:nvPr/>
        </p:nvGrpSpPr>
        <p:grpSpPr>
          <a:xfrm>
            <a:off x="9169836" y="4530505"/>
            <a:ext cx="2066590" cy="307777"/>
            <a:chOff x="9169836" y="4530505"/>
            <a:chExt cx="2066590" cy="30777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A4D5DDC-E07F-B86E-7FD2-BE148ACAF1F2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>
              <a:off x="9169836" y="4684394"/>
              <a:ext cx="1445758" cy="0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32EAFE1-03D9-83DF-6CB7-CEF703EACE33}"/>
                </a:ext>
              </a:extLst>
            </p:cNvPr>
            <p:cNvSpPr txBox="1"/>
            <p:nvPr/>
          </p:nvSpPr>
          <p:spPr>
            <a:xfrm>
              <a:off x="10615594" y="4530505"/>
              <a:ext cx="620832" cy="307777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400" b="1"/>
                <a:t>Pons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DC079E7-98B7-682F-9DF4-36A05E2856EC}"/>
              </a:ext>
            </a:extLst>
          </p:cNvPr>
          <p:cNvGrpSpPr/>
          <p:nvPr/>
        </p:nvGrpSpPr>
        <p:grpSpPr>
          <a:xfrm>
            <a:off x="9071425" y="3987472"/>
            <a:ext cx="2246754" cy="253916"/>
            <a:chOff x="9071425" y="3987472"/>
            <a:chExt cx="2246754" cy="25391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6A7FB26-B389-E6FB-C91C-011A087D63C5}"/>
                </a:ext>
              </a:extLst>
            </p:cNvPr>
            <p:cNvCxnSpPr>
              <a:cxnSpLocks/>
              <a:stCxn id="45" idx="1"/>
            </p:cNvCxnSpPr>
            <p:nvPr/>
          </p:nvCxnSpPr>
          <p:spPr>
            <a:xfrm flipH="1">
              <a:off x="9071425" y="4114430"/>
              <a:ext cx="1544169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36ED76E-F5FA-221F-B4C9-B02ACE57ABF3}"/>
                </a:ext>
              </a:extLst>
            </p:cNvPr>
            <p:cNvSpPr txBox="1"/>
            <p:nvPr/>
          </p:nvSpPr>
          <p:spPr>
            <a:xfrm>
              <a:off x="10615594" y="3987472"/>
              <a:ext cx="702585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Midbrain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2AEC5A9-9728-ABE7-403D-8673721F7B5A}"/>
              </a:ext>
            </a:extLst>
          </p:cNvPr>
          <p:cNvGrpSpPr/>
          <p:nvPr/>
        </p:nvGrpSpPr>
        <p:grpSpPr>
          <a:xfrm>
            <a:off x="9535596" y="4865483"/>
            <a:ext cx="1572174" cy="415498"/>
            <a:chOff x="9526071" y="4855958"/>
            <a:chExt cx="1572174" cy="41549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945974E-B29B-8B44-903B-D9B16B64E4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26071" y="5016082"/>
              <a:ext cx="775198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0A760A1-14EF-100D-D074-CAF3C7408073}"/>
                </a:ext>
              </a:extLst>
            </p:cNvPr>
            <p:cNvSpPr txBox="1"/>
            <p:nvPr/>
          </p:nvSpPr>
          <p:spPr>
            <a:xfrm>
              <a:off x="10320319" y="4855958"/>
              <a:ext cx="777926" cy="415498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050" dirty="0"/>
                <a:t>Medulla</a:t>
              </a:r>
              <a:br>
                <a:rPr lang="en-US" sz="1050" dirty="0"/>
              </a:br>
              <a:r>
                <a:rPr lang="en-US" sz="1050" dirty="0"/>
                <a:t>oblongata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05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7817</TotalTime>
  <Words>676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59</cp:revision>
  <dcterms:created xsi:type="dcterms:W3CDTF">2024-10-28T13:51:27Z</dcterms:created>
  <dcterms:modified xsi:type="dcterms:W3CDTF">2026-05-07T01:58:07Z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