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6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85802"/>
            <a:ext cx="5486400" cy="3600450"/>
          </a:xfrm>
        </p:spPr>
        <p:txBody>
          <a:bodyPr/>
          <a:lstStyle/>
          <a:p>
            <a:pPr lvl="0"/>
            <a:r>
              <a:rPr lang="en-GB" noProof="0" dirty="0"/>
              <a:t>The medulla oblongata is part of the brainstem, located just above the spinal cord. It plays a crucial role in controlling autonomic functions, such as breathing, heart rate, and blood pressure.</a:t>
            </a:r>
            <a:r>
              <a:rPr lang="en-GB" baseline="30000" noProof="0" dirty="0"/>
              <a:t>1,2,4</a:t>
            </a:r>
          </a:p>
          <a:p>
            <a:r>
              <a:rPr lang="en-GB" noProof="0" dirty="0"/>
              <a:t>Several cranial nerves emerge from or pass through the medulla, governing functions like taste, swallowing, and movements of the neck and tongue:</a:t>
            </a:r>
            <a:r>
              <a:rPr lang="en-GB" baseline="30000" noProof="0" dirty="0"/>
              <a:t>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Glossopharyngeal (IX, mixed) – taste, swallowing and monitoring of blood pressure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Vagus</a:t>
            </a:r>
            <a:r>
              <a:rPr lang="en-GB" dirty="0"/>
              <a:t> (X, mixed) – regulation of heart, lungs, digestive tract, speech, swallowing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Accessory (XI, motor)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Hypoglossal (XII, motor) – controls movement of tongue needed for speech and swallowing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brain. In: Hove &amp; Martinez. Biological Psychiatry; 2024. Available at: https://rotel.pressbooks.pub/biologicalpsychology/.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Haines DE, Mihailoff GA. The medulla oblongata.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Brainstem: medulla oblongata, pons, and midbrain. In: Lumen Anatomy. Available at: https://courses.lumenlearning.com/suny-dutchess-anatomy-physiology/chapter/medulla-oblongata/.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Thau et al. Anatomy, central nervous system. [Updated 2022 Oct].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https://www.ncbi.nlm.nih.gov/books/NBK542179/.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Medulla oblongata. In: EBSCO Research Starters. Available at: https://www.ebsco.com/research-starters/health-and-medicine/medulla-oblongata/. </a:t>
            </a:r>
          </a:p>
          <a:p>
            <a:pPr marL="228600" indent="-228600">
              <a:buFont typeface="+mj-lt"/>
              <a:buAutoNum type="arabicPeriod"/>
            </a:pPr>
            <a:r>
              <a:rPr lang="en-GB" noProof="0" dirty="0" err="1"/>
              <a:t>Iordanova</a:t>
            </a:r>
            <a:r>
              <a:rPr lang="en-GB" noProof="0" dirty="0"/>
              <a:t> R, </a:t>
            </a:r>
            <a:r>
              <a:rPr lang="en-GB" noProof="0" dirty="0" err="1"/>
              <a:t>Reddivari</a:t>
            </a:r>
            <a:r>
              <a:rPr lang="en-GB" noProof="0" dirty="0"/>
              <a:t> AKR. </a:t>
            </a:r>
            <a:r>
              <a:rPr lang="en-GB" noProof="0" dirty="0" err="1"/>
              <a:t>Neuronatomy</a:t>
            </a:r>
            <a:r>
              <a:rPr lang="en-GB" noProof="0" dirty="0"/>
              <a:t>, medulla </a:t>
            </a:r>
            <a:r>
              <a:rPr lang="en-GB" noProof="0" dirty="0" err="1"/>
              <a:t>oblongtata</a:t>
            </a:r>
            <a:r>
              <a:rPr lang="en-GB" noProof="0" dirty="0"/>
              <a:t>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https://www.ncbi.nlm.nih.gov/books/NBK551589/.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588ADA52-9642-9B29-C71D-AF7CE1A76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992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0466EBC0-419F-A503-90FB-99274A16A5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395" y="2629104"/>
            <a:ext cx="3232019" cy="280786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F75CA2-4F90-0CCD-D204-6E9DAD2976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Medulla oblongata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A434FFA-7405-E3A1-FB17-2C524C00C2F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120821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medulla oblongata is positioned at the base of the brain, below the pons and above the spinal cord</a:t>
            </a:r>
            <a:r>
              <a:rPr lang="en-GB" sz="1200" baseline="30000" noProof="0" dirty="0">
                <a:solidFill>
                  <a:schemeClr val="tx1"/>
                </a:solidFill>
              </a:rPr>
              <a:t>1,2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It contains both white matter and grey matter</a:t>
            </a:r>
            <a:r>
              <a:rPr lang="en-GB" sz="1200" baseline="30000" noProof="0" dirty="0">
                <a:solidFill>
                  <a:schemeClr val="tx1"/>
                </a:solidFill>
              </a:rPr>
              <a:t>3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white matter carries signals between the brain and spinal cord, while the grey matter houses several nuclei that control key functions</a:t>
            </a:r>
            <a:r>
              <a:rPr lang="en-GB" sz="1200" baseline="30000" noProof="0" dirty="0">
                <a:solidFill>
                  <a:schemeClr val="tx1"/>
                </a:solidFill>
              </a:rPr>
              <a:t>3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Functions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medulla oblongata regulates several critical bodily functions, including:</a:t>
            </a:r>
          </a:p>
          <a:p>
            <a:pPr marL="360000" lvl="2"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Respiratory control</a:t>
            </a:r>
            <a:r>
              <a:rPr lang="en-GB" sz="1100" baseline="30000" noProof="0" dirty="0">
                <a:solidFill>
                  <a:schemeClr val="tx1"/>
                </a:solidFill>
              </a:rPr>
              <a:t>1,2</a:t>
            </a:r>
          </a:p>
          <a:p>
            <a:pPr marL="360000" lvl="2"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Cardiovascular regulation (control of heart rate and blood pressure by regulating the contraction of blood vessels and cardiac muscles)</a:t>
            </a:r>
            <a:r>
              <a:rPr lang="en-GB" sz="1100" baseline="30000" noProof="0" dirty="0">
                <a:solidFill>
                  <a:schemeClr val="tx1"/>
                </a:solidFill>
              </a:rPr>
              <a:t>1,2,4</a:t>
            </a:r>
          </a:p>
          <a:p>
            <a:pPr marL="360000" lvl="2">
              <a:spcBef>
                <a:spcPts val="0"/>
              </a:spcBef>
              <a:spcAft>
                <a:spcPts val="6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Some reflexes (such as swallowing, coughing, sneezing, and vomiting)</a:t>
            </a:r>
            <a:r>
              <a:rPr lang="en-GB" sz="1100" baseline="30000" noProof="0" dirty="0">
                <a:solidFill>
                  <a:schemeClr val="tx1"/>
                </a:solidFill>
              </a:rPr>
              <a:t>1,4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Damage to the medulla oblongata can have life-threatening consequences, including respiratory failure, cardiovascular dysfunction, and impaired swallowing.</a:t>
            </a:r>
            <a:r>
              <a:rPr lang="en-GB" sz="1200" baseline="30000" noProof="0" dirty="0">
                <a:solidFill>
                  <a:schemeClr val="tx1"/>
                </a:solidFill>
              </a:rPr>
              <a:t>5</a:t>
            </a:r>
            <a:r>
              <a:rPr lang="en-GB" sz="1200" noProof="0" dirty="0">
                <a:solidFill>
                  <a:schemeClr val="tx1"/>
                </a:solidFill>
              </a:rPr>
              <a:t> Medullary strokes, such as lateral medullary syndrome (Wallenberg syndrome), can result in symptoms of vertigo, difficulty swallowing, and sensory deficits</a:t>
            </a:r>
            <a:r>
              <a:rPr lang="en-GB" sz="1200" baseline="30000" dirty="0">
                <a:solidFill>
                  <a:schemeClr val="tx1"/>
                </a:solidFill>
              </a:rPr>
              <a:t>6</a:t>
            </a:r>
            <a:endParaRPr lang="en-GB" sz="1200" baseline="30000" noProof="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0D98A-8A8C-F61A-8E31-28CB2910A4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22611" cy="619200"/>
          </a:xfrm>
        </p:spPr>
        <p:txBody>
          <a:bodyPr/>
          <a:lstStyle/>
          <a:p>
            <a:r>
              <a:rPr lang="en-GB" dirty="0"/>
              <a:t>1. The brain. In: Hove &amp; Martinez. Biological Psychiatry; 2024. Available at: https://rotel.pressbooks.pub/biologicalpsychology/; </a:t>
            </a:r>
            <a:br>
              <a:rPr lang="en-GB" dirty="0"/>
            </a:br>
            <a:r>
              <a:rPr lang="en-GB" dirty="0"/>
              <a:t>2. Haines &amp; Mihailoff. The medulla oblongata. 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2025; </a:t>
            </a:r>
            <a:br>
              <a:rPr lang="en-GB" dirty="0"/>
            </a:br>
            <a:r>
              <a:rPr lang="en-GB" dirty="0"/>
              <a:t>3. The Brainstem: medulla oblongata, pons, and midbrain. In: Lumen Anatomy. Available at: https://courses.lumenlearning.com/suny-dutchess-anatomy-physiology/chapter/medulla-oblongata/; </a:t>
            </a:r>
            <a:br>
              <a:rPr lang="en-GB" dirty="0"/>
            </a:br>
            <a:r>
              <a:rPr lang="en-GB" dirty="0"/>
              <a:t>4. Thau et al. Anatomy, central nervous system. [Updated 2022 Oct].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https://www.ncbi.nlm.nih.gov/books/NBK542179/; </a:t>
            </a:r>
            <a:br>
              <a:rPr lang="en-GB" dirty="0"/>
            </a:br>
            <a:r>
              <a:rPr lang="en-GB" dirty="0"/>
              <a:t>5. Medulla oblongata. In: EBSCO Research Starters. Available at: https://www.ebsco.com/research-starters/health-and-medicine/medulla-oblongata/; </a:t>
            </a:r>
            <a:br>
              <a:rPr lang="en-GB" dirty="0"/>
            </a:br>
            <a:r>
              <a:rPr lang="en-GB" dirty="0"/>
              <a:t>6. </a:t>
            </a:r>
            <a:r>
              <a:rPr lang="en-GB" dirty="0" err="1"/>
              <a:t>Iordanova</a:t>
            </a:r>
            <a:r>
              <a:rPr lang="en-GB" dirty="0"/>
              <a:t> et al. </a:t>
            </a:r>
            <a:r>
              <a:rPr lang="en-GB" dirty="0" err="1"/>
              <a:t>Neuranatomy</a:t>
            </a:r>
            <a:r>
              <a:rPr lang="en-GB" dirty="0"/>
              <a:t>, medulla </a:t>
            </a:r>
            <a:r>
              <a:rPr lang="en-GB" dirty="0" err="1"/>
              <a:t>oblongtata</a:t>
            </a:r>
            <a:r>
              <a:rPr lang="en-GB" dirty="0"/>
              <a:t>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https://www.ncbi.nlm.nih.gov/books/NBK551589/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298AE0-C52C-CECB-0C94-83217E9054AB}"/>
              </a:ext>
            </a:extLst>
          </p:cNvPr>
          <p:cNvSpPr txBox="1"/>
          <p:nvPr/>
        </p:nvSpPr>
        <p:spPr>
          <a:xfrm>
            <a:off x="5961273" y="1594315"/>
            <a:ext cx="5593347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Mid-sagittal section of the brain showing the medulla oblongata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D9251B9-34E7-61F7-12C2-4C38BB032641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025EED4-3EF3-2601-0DCB-40B99CFC1F02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BA81CD-0F73-D418-E34B-F7F2D3D0C2C7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7962BB7-90C3-C29B-540F-49B5B641E137}"/>
              </a:ext>
            </a:extLst>
          </p:cNvPr>
          <p:cNvGrpSpPr/>
          <p:nvPr/>
        </p:nvGrpSpPr>
        <p:grpSpPr>
          <a:xfrm>
            <a:off x="9071425" y="3987472"/>
            <a:ext cx="2246754" cy="253916"/>
            <a:chOff x="9071425" y="3987472"/>
            <a:chExt cx="2246754" cy="25391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CB43508-54E6-A03D-FC67-4C9F18F56CAF}"/>
                </a:ext>
              </a:extLst>
            </p:cNvPr>
            <p:cNvCxnSpPr>
              <a:cxnSpLocks/>
              <a:stCxn id="37" idx="1"/>
            </p:cNvCxnSpPr>
            <p:nvPr/>
          </p:nvCxnSpPr>
          <p:spPr>
            <a:xfrm flipH="1">
              <a:off x="9071425" y="4114430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6D152D-8107-8581-E654-E700B0DD3292}"/>
                </a:ext>
              </a:extLst>
            </p:cNvPr>
            <p:cNvSpPr txBox="1"/>
            <p:nvPr/>
          </p:nvSpPr>
          <p:spPr>
            <a:xfrm>
              <a:off x="10615594" y="3987472"/>
              <a:ext cx="702585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Midbrain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3A77AB-6DB7-4FA7-F946-19501B374461}"/>
              </a:ext>
            </a:extLst>
          </p:cNvPr>
          <p:cNvGrpSpPr/>
          <p:nvPr/>
        </p:nvGrpSpPr>
        <p:grpSpPr>
          <a:xfrm>
            <a:off x="9169836" y="4557435"/>
            <a:ext cx="1936746" cy="253916"/>
            <a:chOff x="9288006" y="4594809"/>
            <a:chExt cx="1936746" cy="25391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5BB68D0-41BC-1AA8-2D29-536EE0EE1251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>
              <a:off x="9288006" y="4721767"/>
              <a:ext cx="1445758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A69F4F0-4726-9AB1-FEE4-22BF30373657}"/>
                </a:ext>
              </a:extLst>
            </p:cNvPr>
            <p:cNvSpPr txBox="1"/>
            <p:nvPr/>
          </p:nvSpPr>
          <p:spPr>
            <a:xfrm>
              <a:off x="10733764" y="4594809"/>
              <a:ext cx="490988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Pons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3C72487-CC3C-E79F-F18E-949AA547BA79}"/>
              </a:ext>
            </a:extLst>
          </p:cNvPr>
          <p:cNvSpPr txBox="1"/>
          <p:nvPr/>
        </p:nvSpPr>
        <p:spPr>
          <a:xfrm>
            <a:off x="10320319" y="4830672"/>
            <a:ext cx="1036009" cy="52322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400" b="1"/>
              <a:t>Medulla</a:t>
            </a:r>
            <a:br>
              <a:rPr lang="en-US" sz="1400" b="1"/>
            </a:br>
            <a:r>
              <a:rPr lang="en-US" sz="1400" b="1"/>
              <a:t>oblongata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D33DA8-C5B2-BC40-F0D3-3D5D1C7DD3DE}"/>
              </a:ext>
            </a:extLst>
          </p:cNvPr>
          <p:cNvCxnSpPr>
            <a:cxnSpLocks/>
          </p:cNvCxnSpPr>
          <p:nvPr/>
        </p:nvCxnSpPr>
        <p:spPr>
          <a:xfrm flipH="1">
            <a:off x="9535596" y="5025607"/>
            <a:ext cx="775198" cy="1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43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7822</TotalTime>
  <Words>758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Medulla oblongata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60</cp:revision>
  <dcterms:created xsi:type="dcterms:W3CDTF">2024-10-28T13:51:27Z</dcterms:created>
  <dcterms:modified xsi:type="dcterms:W3CDTF">2026-05-07T02:02:26Z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