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37"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The two </a:t>
            </a:r>
            <a:r>
              <a:rPr lang="en-GB" i="1" dirty="0"/>
              <a:t>lateral ventricles</a:t>
            </a:r>
            <a:r>
              <a:rPr lang="en-GB" dirty="0"/>
              <a:t> – one in each cerebral hemisphere are the largest of the ventricles. The </a:t>
            </a:r>
            <a:r>
              <a:rPr lang="en-GB" i="1" dirty="0"/>
              <a:t>third ventricle </a:t>
            </a:r>
            <a:r>
              <a:rPr lang="en-GB" dirty="0"/>
              <a:t>is a narrow midline cavity between the thalamus and hypothalamus. </a:t>
            </a:r>
            <a:r>
              <a:rPr lang="en-GB" i="1" dirty="0"/>
              <a:t>The fourth ventricle </a:t>
            </a:r>
            <a:r>
              <a:rPr lang="en-GB" dirty="0"/>
              <a:t>is positioned between the brainstem and cerebellum.</a:t>
            </a:r>
            <a:r>
              <a:rPr lang="en-GB" baseline="30000" dirty="0"/>
              <a:t>1</a:t>
            </a:r>
          </a:p>
          <a:p>
            <a:endParaRPr lang="en-GB" dirty="0"/>
          </a:p>
          <a:p>
            <a:r>
              <a:rPr lang="en-GB" dirty="0"/>
              <a:t>References:</a:t>
            </a:r>
          </a:p>
          <a:p>
            <a:pPr marL="228600" indent="-228600">
              <a:buFont typeface="+mj-lt"/>
              <a:buAutoNum type="arabicPeriod"/>
            </a:pPr>
            <a:r>
              <a:rPr lang="en-GB" dirty="0"/>
              <a:t>Shenoy SS, Lui F. Neuroanatomy, ventricular system. [Updated 2023 Jul]. In: </a:t>
            </a:r>
            <a:r>
              <a:rPr lang="en-GB" dirty="0" err="1"/>
              <a:t>StatPearls</a:t>
            </a:r>
            <a:r>
              <a:rPr lang="en-GB" dirty="0"/>
              <a:t> [internet]. Treasure Island (FL): </a:t>
            </a:r>
            <a:r>
              <a:rPr lang="en-GB" dirty="0" err="1"/>
              <a:t>StatPearls</a:t>
            </a:r>
            <a:r>
              <a:rPr lang="en-GB" dirty="0"/>
              <a:t> Publishing; 2023. Available at: https://www.ncbi.nlm.nih.gov/books/NBK532932/.</a:t>
            </a:r>
          </a:p>
          <a:p>
            <a:pPr marL="228600" indent="-228600">
              <a:buFont typeface="+mj-lt"/>
              <a:buAutoNum type="arabicPeriod"/>
            </a:pPr>
            <a:r>
              <a:rPr lang="en-GB" dirty="0"/>
              <a:t>Javed K, Reddy V, Lui F. Neuroanatomy, choroid plexus. [Updated 2023 Jul]. In: </a:t>
            </a:r>
            <a:r>
              <a:rPr lang="en-GB" dirty="0" err="1"/>
              <a:t>StatPearls</a:t>
            </a:r>
            <a:r>
              <a:rPr lang="en-GB" dirty="0"/>
              <a:t> [internet]. Treasure Island (FL): </a:t>
            </a:r>
            <a:r>
              <a:rPr lang="en-GB" dirty="0" err="1"/>
              <a:t>StatPearls</a:t>
            </a:r>
            <a:r>
              <a:rPr lang="en-GB" dirty="0"/>
              <a:t> Publishing; 2023. Available at: https://www.ncbi.nlm.nih.gov/books/NBK538156/.</a:t>
            </a:r>
          </a:p>
          <a:p>
            <a:pPr marL="228600" indent="-228600">
              <a:buFont typeface="+mj-lt"/>
              <a:buAutoNum type="arabicPeriod"/>
            </a:pPr>
            <a:r>
              <a:rPr lang="en-GB" dirty="0"/>
              <a:t>Bailey R. Ventricular system of the brain. ThoughtCo. Available at: https://www.thoughtco.com/ventricular-system-of-the-brain-3901496. Accessed December 1, 2025.</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33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DF1793-5922-B91B-8821-39ED1C520A8D}"/>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p:txBody>
          <a:bodyPr anchor="b"/>
          <a:lstStyle/>
          <a:p>
            <a:r>
              <a:rPr lang="en-GB" noProof="0"/>
              <a:t>The ventricular system</a:t>
            </a:r>
          </a:p>
        </p:txBody>
      </p:sp>
      <p:sp>
        <p:nvSpPr>
          <p:cNvPr id="9" name="Content Placeholder 8">
            <a:extLst>
              <a:ext uri="{FF2B5EF4-FFF2-40B4-BE49-F238E27FC236}">
                <a16:creationId xmlns:a16="http://schemas.microsoft.com/office/drawing/2014/main" id="{3DFCA5EE-6176-244B-9CC4-D0A28297E124}"/>
              </a:ext>
            </a:extLst>
          </p:cNvPr>
          <p:cNvSpPr>
            <a:spLocks noGrp="1"/>
          </p:cNvSpPr>
          <p:nvPr>
            <p:ph idx="20"/>
          </p:nvPr>
        </p:nvSpPr>
        <p:spPr>
          <a:xfrm>
            <a:off x="539751" y="1416785"/>
            <a:ext cx="5039639" cy="4415215"/>
          </a:xfrm>
        </p:spPr>
        <p:txBody>
          <a:bodyPr/>
          <a:lstStyle/>
          <a:p>
            <a:pPr marL="0" lvl="0" indent="0">
              <a:spcBef>
                <a:spcPts val="0"/>
              </a:spcBef>
              <a:spcAft>
                <a:spcPts val="600"/>
              </a:spcAft>
              <a:buNone/>
            </a:pPr>
            <a:r>
              <a:rPr lang="en-GB" sz="1400" b="1" noProof="0" dirty="0">
                <a:solidFill>
                  <a:schemeClr val="tx1"/>
                </a:solidFill>
              </a:rPr>
              <a:t>Basic anatomy</a:t>
            </a:r>
            <a:r>
              <a:rPr lang="en-GB" sz="1400" noProof="0" dirty="0">
                <a:solidFill>
                  <a:schemeClr val="tx1"/>
                </a:solidFill>
              </a:rPr>
              <a:t>:</a:t>
            </a:r>
          </a:p>
          <a:p>
            <a:pPr marL="180000" lvl="1">
              <a:spcBef>
                <a:spcPts val="0"/>
              </a:spcBef>
              <a:spcAft>
                <a:spcPts val="600"/>
              </a:spcAft>
            </a:pPr>
            <a:r>
              <a:rPr lang="en-GB" sz="1200" noProof="0" dirty="0">
                <a:solidFill>
                  <a:schemeClr val="tx1"/>
                </a:solidFill>
              </a:rPr>
              <a:t>The ventricles of the brain are a series of interconnected, fluid-filled cavities. They form part of the ventricular system that produces and circulates CSF</a:t>
            </a:r>
            <a:r>
              <a:rPr lang="en-GB" sz="1200" baseline="30000" noProof="0" dirty="0">
                <a:solidFill>
                  <a:schemeClr val="tx1"/>
                </a:solidFill>
              </a:rPr>
              <a:t>1</a:t>
            </a:r>
          </a:p>
          <a:p>
            <a:pPr marL="180000" lvl="1">
              <a:spcBef>
                <a:spcPts val="0"/>
              </a:spcBef>
              <a:spcAft>
                <a:spcPts val="600"/>
              </a:spcAft>
            </a:pPr>
            <a:r>
              <a:rPr lang="en-GB" sz="1200" noProof="0" dirty="0">
                <a:solidFill>
                  <a:schemeClr val="tx1"/>
                </a:solidFill>
              </a:rPr>
              <a:t>The four ventricles of the brain: two lateral ventricles, and the third and fourth ventricles</a:t>
            </a:r>
            <a:r>
              <a:rPr lang="en-GB" sz="1200" baseline="30000" noProof="0" dirty="0">
                <a:solidFill>
                  <a:schemeClr val="tx1"/>
                </a:solidFill>
              </a:rPr>
              <a:t>1</a:t>
            </a:r>
          </a:p>
          <a:p>
            <a:pPr marL="180000" lvl="1">
              <a:spcBef>
                <a:spcPts val="0"/>
              </a:spcBef>
              <a:spcAft>
                <a:spcPts val="600"/>
              </a:spcAft>
            </a:pPr>
            <a:r>
              <a:rPr lang="en-GB" sz="1200" noProof="0" dirty="0">
                <a:solidFill>
                  <a:schemeClr val="tx1"/>
                </a:solidFill>
              </a:rPr>
              <a:t>The choroid plexus is a network of specialised cells (ependymal cells) and blood vessels that is located within all the ventricles of the brain</a:t>
            </a:r>
            <a:r>
              <a:rPr lang="en-GB" sz="1200" baseline="30000" noProof="0" dirty="0">
                <a:solidFill>
                  <a:schemeClr val="tx1"/>
                </a:solidFill>
              </a:rPr>
              <a:t>1,2</a:t>
            </a:r>
          </a:p>
          <a:p>
            <a:pPr marL="0" lvl="0" indent="0">
              <a:spcBef>
                <a:spcPts val="0"/>
              </a:spcBef>
              <a:spcAft>
                <a:spcPts val="600"/>
              </a:spcAft>
              <a:buNone/>
            </a:pPr>
            <a:r>
              <a:rPr lang="en-GB" sz="1400" b="1" noProof="0" dirty="0">
                <a:solidFill>
                  <a:schemeClr val="tx1"/>
                </a:solidFill>
              </a:rPr>
              <a:t>Functions</a:t>
            </a:r>
            <a:r>
              <a:rPr lang="en-GB" sz="1400" noProof="0" dirty="0">
                <a:solidFill>
                  <a:schemeClr val="tx1"/>
                </a:solidFill>
              </a:rPr>
              <a:t>:</a:t>
            </a:r>
          </a:p>
          <a:p>
            <a:pPr marL="180000" lvl="1">
              <a:spcBef>
                <a:spcPts val="0"/>
              </a:spcBef>
              <a:spcAft>
                <a:spcPts val="600"/>
              </a:spcAft>
            </a:pPr>
            <a:r>
              <a:rPr lang="en-GB" sz="1200" noProof="0" dirty="0">
                <a:solidFill>
                  <a:schemeClr val="tx1"/>
                </a:solidFill>
              </a:rPr>
              <a:t>The primary function of the choroid plexus is to produce the CSF that circulates throughout the ventricular system and subarachnoid space of the brain and spinal cord. The choroid plexus is crucial for the regulation of the CSF, which protects and cushions the brain, maintains intracranial pressure, supplies nutrients, and removes waste from the CNS</a:t>
            </a:r>
            <a:r>
              <a:rPr lang="en-GB" sz="1200" baseline="30000" dirty="0">
                <a:solidFill>
                  <a:schemeClr val="tx1"/>
                </a:solidFill>
              </a:rPr>
              <a:t>2</a:t>
            </a:r>
            <a:endParaRPr lang="en-GB" sz="1200" baseline="30000" noProof="0" dirty="0">
              <a:solidFill>
                <a:schemeClr val="tx1"/>
              </a:solidFill>
            </a:endParaRPr>
          </a:p>
          <a:p>
            <a:pPr marL="0" lvl="0" indent="0">
              <a:spcBef>
                <a:spcPts val="0"/>
              </a:spcBef>
              <a:spcAft>
                <a:spcPts val="600"/>
              </a:spcAft>
              <a:buNone/>
            </a:pPr>
            <a:r>
              <a:rPr lang="en-GB" sz="1400" b="1" noProof="0" dirty="0">
                <a:solidFill>
                  <a:schemeClr val="tx1"/>
                </a:solidFill>
              </a:rPr>
              <a:t>Clinical relevance</a:t>
            </a:r>
            <a:r>
              <a:rPr lang="en-GB" sz="1400" noProof="0" dirty="0">
                <a:solidFill>
                  <a:schemeClr val="tx1"/>
                </a:solidFill>
              </a:rPr>
              <a:t>:</a:t>
            </a:r>
          </a:p>
          <a:p>
            <a:pPr marL="180000" lvl="1">
              <a:spcBef>
                <a:spcPts val="0"/>
              </a:spcBef>
              <a:spcAft>
                <a:spcPts val="600"/>
              </a:spcAft>
            </a:pPr>
            <a:r>
              <a:rPr lang="en-GB" sz="1200" noProof="0" dirty="0">
                <a:solidFill>
                  <a:schemeClr val="tx1"/>
                </a:solidFill>
              </a:rPr>
              <a:t>Blockage of CSF, or failure of CSF absorption, can result in hydrocephalus – accumulation of fluid in the ventricular spaces of the brain and moderate to severe increase in intracranial pressure</a:t>
            </a:r>
            <a:r>
              <a:rPr lang="en-GB" sz="1200" baseline="30000" noProof="0" dirty="0">
                <a:solidFill>
                  <a:schemeClr val="tx1"/>
                </a:solidFill>
              </a:rPr>
              <a:t>1,2</a:t>
            </a:r>
          </a:p>
        </p:txBody>
      </p:sp>
      <p:sp>
        <p:nvSpPr>
          <p:cNvPr id="3" name="Text Placeholder 2">
            <a:extLst>
              <a:ext uri="{FF2B5EF4-FFF2-40B4-BE49-F238E27FC236}">
                <a16:creationId xmlns:a16="http://schemas.microsoft.com/office/drawing/2014/main" id="{EDED6159-E2F0-2460-C563-BAA3CF23FE26}"/>
              </a:ext>
            </a:extLst>
          </p:cNvPr>
          <p:cNvSpPr>
            <a:spLocks noGrp="1"/>
          </p:cNvSpPr>
          <p:nvPr>
            <p:ph type="body" sz="quarter" idx="18"/>
          </p:nvPr>
        </p:nvSpPr>
        <p:spPr>
          <a:xfrm>
            <a:off x="539749" y="6102000"/>
            <a:ext cx="10935971" cy="619200"/>
          </a:xfrm>
        </p:spPr>
        <p:txBody>
          <a:bodyPr/>
          <a:lstStyle/>
          <a:p>
            <a:r>
              <a:rPr lang="en-GB" noProof="0" dirty="0"/>
              <a:t>CNS=central nervous system; CSF=cerebrospinal fluid</a:t>
            </a:r>
          </a:p>
          <a:p>
            <a:endParaRPr lang="en-GB" dirty="0">
              <a:highlight>
                <a:srgbClr val="FFFF00"/>
              </a:highlight>
            </a:endParaRPr>
          </a:p>
          <a:p>
            <a:r>
              <a:rPr lang="en-GB" noProof="0" dirty="0"/>
              <a:t>1. Shenoy &amp; Lui. Neuroanatomy, ventricular system</a:t>
            </a:r>
            <a:r>
              <a:rPr lang="en-GB" dirty="0"/>
              <a:t>. [Updated 2023 Jul]. In: </a:t>
            </a:r>
            <a:r>
              <a:rPr lang="en-GB" dirty="0" err="1"/>
              <a:t>StatPearls</a:t>
            </a:r>
            <a:r>
              <a:rPr lang="en-GB" dirty="0"/>
              <a:t> [internet]. Treasure Island (FL): </a:t>
            </a:r>
            <a:r>
              <a:rPr lang="en-GB" dirty="0" err="1"/>
              <a:t>StatPearls</a:t>
            </a:r>
            <a:r>
              <a:rPr lang="en-GB" dirty="0"/>
              <a:t> Publishing; 2023. Available at: https://www.ncbi.nlm.nih.gov/books/NBK532932/;</a:t>
            </a:r>
            <a:br>
              <a:rPr lang="en-GB" dirty="0"/>
            </a:br>
            <a:r>
              <a:rPr lang="en-GB" dirty="0"/>
              <a:t>2. Javed et al. Neuroanatomy, choroid plexus. [Updated 2023 Jul]. In: </a:t>
            </a:r>
            <a:r>
              <a:rPr lang="en-GB" dirty="0" err="1"/>
              <a:t>StatPearls</a:t>
            </a:r>
            <a:r>
              <a:rPr lang="en-GB" dirty="0"/>
              <a:t> [internet]. Treasure Island (FL): </a:t>
            </a:r>
            <a:r>
              <a:rPr lang="en-GB" dirty="0" err="1"/>
              <a:t>StatPearls</a:t>
            </a:r>
            <a:r>
              <a:rPr lang="en-GB" dirty="0"/>
              <a:t> Publishing; 2023. Available at: https://www.ncbi.nlm.nih.gov/books/NBK538156/; </a:t>
            </a:r>
            <a:br>
              <a:rPr lang="en-GB" dirty="0"/>
            </a:br>
            <a:r>
              <a:rPr lang="en-GB" dirty="0"/>
              <a:t>3. Bailey. Ventricular system of the brain. ThoughtCo. Available at: https://www.thoughtco.com/ventricular-system-of-the-brain-3901496. Accessed December 2025</a:t>
            </a:r>
            <a:endParaRPr lang="en-GB" noProof="0" dirty="0"/>
          </a:p>
        </p:txBody>
      </p:sp>
      <p:sp>
        <p:nvSpPr>
          <p:cNvPr id="12" name="TextBox 11">
            <a:extLst>
              <a:ext uri="{FF2B5EF4-FFF2-40B4-BE49-F238E27FC236}">
                <a16:creationId xmlns:a16="http://schemas.microsoft.com/office/drawing/2014/main" id="{00D7C781-7879-B2A6-CC9C-4A2766B73EF2}"/>
              </a:ext>
            </a:extLst>
          </p:cNvPr>
          <p:cNvSpPr txBox="1"/>
          <p:nvPr/>
        </p:nvSpPr>
        <p:spPr>
          <a:xfrm>
            <a:off x="7149897" y="1594315"/>
            <a:ext cx="3216093" cy="307777"/>
          </a:xfrm>
          <a:prstGeom prst="rect">
            <a:avLst/>
          </a:prstGeom>
          <a:noFill/>
        </p:spPr>
        <p:txBody>
          <a:bodyPr wrap="none" lIns="90000" rtlCol="0" anchor="ctr" anchorCtr="0">
            <a:spAutoFit/>
          </a:bodyPr>
          <a:lstStyle/>
          <a:p>
            <a:pPr algn="ctr"/>
            <a:r>
              <a:rPr lang="en-GB" sz="1400" b="1" dirty="0">
                <a:solidFill>
                  <a:schemeClr val="accent2">
                    <a:lumMod val="50000"/>
                  </a:schemeClr>
                </a:solidFill>
              </a:rPr>
              <a:t>Anatomy of the ventricular system</a:t>
            </a:r>
            <a:r>
              <a:rPr lang="en-GB" sz="1400" b="1" baseline="30000" dirty="0">
                <a:solidFill>
                  <a:schemeClr val="accent2">
                    <a:lumMod val="50000"/>
                  </a:schemeClr>
                </a:solidFill>
              </a:rPr>
              <a:t>3</a:t>
            </a:r>
          </a:p>
        </p:txBody>
      </p:sp>
      <p:pic>
        <p:nvPicPr>
          <p:cNvPr id="274" name="Graphic 273">
            <a:extLst>
              <a:ext uri="{FF2B5EF4-FFF2-40B4-BE49-F238E27FC236}">
                <a16:creationId xmlns:a16="http://schemas.microsoft.com/office/drawing/2014/main" id="{584B0D07-FAF6-BAED-84BD-4C07C4922D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77323" y="2731050"/>
            <a:ext cx="2225460" cy="1993641"/>
          </a:xfrm>
          <a:prstGeom prst="rect">
            <a:avLst/>
          </a:prstGeom>
        </p:spPr>
      </p:pic>
      <p:pic>
        <p:nvPicPr>
          <p:cNvPr id="276" name="Graphic 275">
            <a:extLst>
              <a:ext uri="{FF2B5EF4-FFF2-40B4-BE49-F238E27FC236}">
                <a16:creationId xmlns:a16="http://schemas.microsoft.com/office/drawing/2014/main" id="{19FA6644-7D55-A928-D25A-1E89F88DE1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46923" y="2765248"/>
            <a:ext cx="1891640" cy="1910186"/>
          </a:xfrm>
          <a:prstGeom prst="rect">
            <a:avLst/>
          </a:prstGeom>
        </p:spPr>
      </p:pic>
      <p:sp>
        <p:nvSpPr>
          <p:cNvPr id="235" name="TextBox 234">
            <a:extLst>
              <a:ext uri="{FF2B5EF4-FFF2-40B4-BE49-F238E27FC236}">
                <a16:creationId xmlns:a16="http://schemas.microsoft.com/office/drawing/2014/main" id="{C53EA54A-1994-B093-1DBE-E73DC8EA5560}"/>
              </a:ext>
            </a:extLst>
          </p:cNvPr>
          <p:cNvSpPr txBox="1"/>
          <p:nvPr/>
        </p:nvSpPr>
        <p:spPr>
          <a:xfrm>
            <a:off x="6828941" y="4772700"/>
            <a:ext cx="1063260" cy="276999"/>
          </a:xfrm>
          <a:prstGeom prst="rect">
            <a:avLst/>
          </a:prstGeom>
          <a:noFill/>
        </p:spPr>
        <p:txBody>
          <a:bodyPr wrap="none" lIns="90000" rtlCol="0" anchor="t" anchorCtr="0">
            <a:spAutoFit/>
          </a:bodyPr>
          <a:lstStyle/>
          <a:p>
            <a:pPr algn="ctr"/>
            <a:r>
              <a:rPr lang="en-US" sz="1200" b="1" dirty="0"/>
              <a:t>Lateral view</a:t>
            </a:r>
          </a:p>
        </p:txBody>
      </p:sp>
      <p:sp>
        <p:nvSpPr>
          <p:cNvPr id="237" name="TextBox 236">
            <a:extLst>
              <a:ext uri="{FF2B5EF4-FFF2-40B4-BE49-F238E27FC236}">
                <a16:creationId xmlns:a16="http://schemas.microsoft.com/office/drawing/2014/main" id="{F742E4AD-0719-0D0C-1A18-EE4E05C0E0F5}"/>
              </a:ext>
            </a:extLst>
          </p:cNvPr>
          <p:cNvSpPr txBox="1"/>
          <p:nvPr/>
        </p:nvSpPr>
        <p:spPr>
          <a:xfrm>
            <a:off x="10024005" y="4772700"/>
            <a:ext cx="1157838" cy="276999"/>
          </a:xfrm>
          <a:prstGeom prst="rect">
            <a:avLst/>
          </a:prstGeom>
          <a:noFill/>
        </p:spPr>
        <p:txBody>
          <a:bodyPr wrap="none" lIns="90000" rtlCol="0" anchor="t" anchorCtr="0">
            <a:spAutoFit/>
          </a:bodyPr>
          <a:lstStyle/>
          <a:p>
            <a:pPr algn="ctr"/>
            <a:r>
              <a:rPr lang="en-US" sz="1200" b="1" dirty="0"/>
              <a:t>Anterior view</a:t>
            </a:r>
          </a:p>
        </p:txBody>
      </p:sp>
      <p:sp>
        <p:nvSpPr>
          <p:cNvPr id="238" name="TextBox 237">
            <a:extLst>
              <a:ext uri="{FF2B5EF4-FFF2-40B4-BE49-F238E27FC236}">
                <a16:creationId xmlns:a16="http://schemas.microsoft.com/office/drawing/2014/main" id="{9858737B-C90C-A723-72DB-0B513CA6AED8}"/>
              </a:ext>
            </a:extLst>
          </p:cNvPr>
          <p:cNvSpPr txBox="1"/>
          <p:nvPr/>
        </p:nvSpPr>
        <p:spPr>
          <a:xfrm>
            <a:off x="8302058" y="2546516"/>
            <a:ext cx="1204325" cy="253916"/>
          </a:xfrm>
          <a:prstGeom prst="rect">
            <a:avLst/>
          </a:prstGeom>
          <a:noFill/>
        </p:spPr>
        <p:txBody>
          <a:bodyPr wrap="none" lIns="90000" rtlCol="0" anchor="ctr" anchorCtr="0">
            <a:spAutoFit/>
          </a:bodyPr>
          <a:lstStyle/>
          <a:p>
            <a:pPr algn="ctr"/>
            <a:r>
              <a:rPr lang="en-US" sz="1050"/>
              <a:t>Lateral ventricles</a:t>
            </a:r>
          </a:p>
        </p:txBody>
      </p:sp>
      <p:sp>
        <p:nvSpPr>
          <p:cNvPr id="240" name="TextBox 239">
            <a:extLst>
              <a:ext uri="{FF2B5EF4-FFF2-40B4-BE49-F238E27FC236}">
                <a16:creationId xmlns:a16="http://schemas.microsoft.com/office/drawing/2014/main" id="{FDAF6CC5-81B7-9C48-1D86-B5700D126037}"/>
              </a:ext>
            </a:extLst>
          </p:cNvPr>
          <p:cNvSpPr txBox="1"/>
          <p:nvPr/>
        </p:nvSpPr>
        <p:spPr>
          <a:xfrm>
            <a:off x="8100079" y="2853910"/>
            <a:ext cx="1608282" cy="253916"/>
          </a:xfrm>
          <a:prstGeom prst="rect">
            <a:avLst/>
          </a:prstGeom>
          <a:noFill/>
        </p:spPr>
        <p:txBody>
          <a:bodyPr wrap="none" lIns="90000" rtlCol="0" anchor="ctr" anchorCtr="0">
            <a:spAutoFit/>
          </a:bodyPr>
          <a:lstStyle/>
          <a:p>
            <a:pPr algn="ctr"/>
            <a:r>
              <a:rPr lang="en-US" sz="1050"/>
              <a:t>Interventricular foramen</a:t>
            </a:r>
          </a:p>
        </p:txBody>
      </p:sp>
      <p:sp>
        <p:nvSpPr>
          <p:cNvPr id="241" name="TextBox 240">
            <a:extLst>
              <a:ext uri="{FF2B5EF4-FFF2-40B4-BE49-F238E27FC236}">
                <a16:creationId xmlns:a16="http://schemas.microsoft.com/office/drawing/2014/main" id="{DE1FC641-AF6E-9E00-F862-DEC75E76F960}"/>
              </a:ext>
            </a:extLst>
          </p:cNvPr>
          <p:cNvSpPr txBox="1"/>
          <p:nvPr/>
        </p:nvSpPr>
        <p:spPr>
          <a:xfrm>
            <a:off x="8388620" y="3161304"/>
            <a:ext cx="1031201" cy="253916"/>
          </a:xfrm>
          <a:prstGeom prst="rect">
            <a:avLst/>
          </a:prstGeom>
          <a:noFill/>
        </p:spPr>
        <p:txBody>
          <a:bodyPr wrap="none" lIns="90000" rtlCol="0" anchor="ctr" anchorCtr="0">
            <a:spAutoFit/>
          </a:bodyPr>
          <a:lstStyle/>
          <a:p>
            <a:pPr algn="ctr"/>
            <a:r>
              <a:rPr lang="en-US" sz="1050"/>
              <a:t>Third ventricle</a:t>
            </a:r>
          </a:p>
        </p:txBody>
      </p:sp>
      <p:sp>
        <p:nvSpPr>
          <p:cNvPr id="242" name="TextBox 241">
            <a:extLst>
              <a:ext uri="{FF2B5EF4-FFF2-40B4-BE49-F238E27FC236}">
                <a16:creationId xmlns:a16="http://schemas.microsoft.com/office/drawing/2014/main" id="{347A0609-90D2-330E-B3C4-4861625B0D90}"/>
              </a:ext>
            </a:extLst>
          </p:cNvPr>
          <p:cNvSpPr txBox="1"/>
          <p:nvPr/>
        </p:nvSpPr>
        <p:spPr>
          <a:xfrm>
            <a:off x="8256372" y="3468698"/>
            <a:ext cx="1295696" cy="253916"/>
          </a:xfrm>
          <a:prstGeom prst="rect">
            <a:avLst/>
          </a:prstGeom>
          <a:noFill/>
        </p:spPr>
        <p:txBody>
          <a:bodyPr wrap="none" lIns="90000" rtlCol="0" anchor="ctr" anchorCtr="0">
            <a:spAutoFit/>
          </a:bodyPr>
          <a:lstStyle/>
          <a:p>
            <a:pPr algn="ctr"/>
            <a:r>
              <a:rPr lang="en-US" sz="1050"/>
              <a:t>Cerebral aqueduct</a:t>
            </a:r>
          </a:p>
        </p:txBody>
      </p:sp>
      <p:sp>
        <p:nvSpPr>
          <p:cNvPr id="243" name="TextBox 242">
            <a:extLst>
              <a:ext uri="{FF2B5EF4-FFF2-40B4-BE49-F238E27FC236}">
                <a16:creationId xmlns:a16="http://schemas.microsoft.com/office/drawing/2014/main" id="{7B82E379-3893-A879-3DAF-AA0969800E09}"/>
              </a:ext>
            </a:extLst>
          </p:cNvPr>
          <p:cNvSpPr txBox="1"/>
          <p:nvPr/>
        </p:nvSpPr>
        <p:spPr>
          <a:xfrm>
            <a:off x="8347743" y="3776092"/>
            <a:ext cx="1112954" cy="253916"/>
          </a:xfrm>
          <a:prstGeom prst="rect">
            <a:avLst/>
          </a:prstGeom>
          <a:noFill/>
        </p:spPr>
        <p:txBody>
          <a:bodyPr wrap="none" lIns="90000" rtlCol="0" anchor="ctr" anchorCtr="0">
            <a:spAutoFit/>
          </a:bodyPr>
          <a:lstStyle/>
          <a:p>
            <a:pPr algn="ctr"/>
            <a:r>
              <a:rPr lang="en-US" sz="1050"/>
              <a:t>Fourth ventricle</a:t>
            </a:r>
          </a:p>
        </p:txBody>
      </p:sp>
      <p:sp>
        <p:nvSpPr>
          <p:cNvPr id="244" name="TextBox 243">
            <a:extLst>
              <a:ext uri="{FF2B5EF4-FFF2-40B4-BE49-F238E27FC236}">
                <a16:creationId xmlns:a16="http://schemas.microsoft.com/office/drawing/2014/main" id="{DB2D9D80-832B-53FC-D7BB-4AF3D8DF1193}"/>
              </a:ext>
            </a:extLst>
          </p:cNvPr>
          <p:cNvSpPr txBox="1"/>
          <p:nvPr/>
        </p:nvSpPr>
        <p:spPr>
          <a:xfrm>
            <a:off x="8414268" y="4083486"/>
            <a:ext cx="979905" cy="253916"/>
          </a:xfrm>
          <a:prstGeom prst="rect">
            <a:avLst/>
          </a:prstGeom>
          <a:noFill/>
        </p:spPr>
        <p:txBody>
          <a:bodyPr wrap="none" lIns="90000" rtlCol="0" anchor="ctr" anchorCtr="0">
            <a:spAutoFit/>
          </a:bodyPr>
          <a:lstStyle/>
          <a:p>
            <a:pPr algn="ctr"/>
            <a:r>
              <a:rPr lang="en-US" sz="1050" dirty="0"/>
              <a:t>Central canal</a:t>
            </a:r>
          </a:p>
        </p:txBody>
      </p:sp>
      <p:cxnSp>
        <p:nvCxnSpPr>
          <p:cNvPr id="245" name="Straight Connector 244">
            <a:extLst>
              <a:ext uri="{FF2B5EF4-FFF2-40B4-BE49-F238E27FC236}">
                <a16:creationId xmlns:a16="http://schemas.microsoft.com/office/drawing/2014/main" id="{5F81106D-70E7-5BB6-3F16-54BA0497ABCD}"/>
              </a:ext>
            </a:extLst>
          </p:cNvPr>
          <p:cNvCxnSpPr>
            <a:cxnSpLocks/>
            <a:stCxn id="238" idx="1"/>
          </p:cNvCxnSpPr>
          <p:nvPr/>
        </p:nvCxnSpPr>
        <p:spPr>
          <a:xfrm flipH="1">
            <a:off x="6922960" y="2673474"/>
            <a:ext cx="1379098" cy="591119"/>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0081F3F4-1ED4-5DC6-8BC2-9712E85BE62B}"/>
              </a:ext>
            </a:extLst>
          </p:cNvPr>
          <p:cNvCxnSpPr>
            <a:cxnSpLocks/>
          </p:cNvCxnSpPr>
          <p:nvPr/>
        </p:nvCxnSpPr>
        <p:spPr>
          <a:xfrm flipH="1">
            <a:off x="6718071" y="2942768"/>
            <a:ext cx="1410583" cy="504219"/>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FD78E287-73B4-EEDF-D4C5-58E9FD9053F7}"/>
              </a:ext>
            </a:extLst>
          </p:cNvPr>
          <p:cNvCxnSpPr>
            <a:cxnSpLocks/>
            <a:stCxn id="241" idx="1"/>
          </p:cNvCxnSpPr>
          <p:nvPr/>
        </p:nvCxnSpPr>
        <p:spPr>
          <a:xfrm flipH="1">
            <a:off x="6900262" y="3288262"/>
            <a:ext cx="1488358" cy="235735"/>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24D6783-772A-951D-FDD2-C86751DBAD79}"/>
              </a:ext>
            </a:extLst>
          </p:cNvPr>
          <p:cNvCxnSpPr>
            <a:cxnSpLocks/>
          </p:cNvCxnSpPr>
          <p:nvPr/>
        </p:nvCxnSpPr>
        <p:spPr>
          <a:xfrm flipH="1">
            <a:off x="7254307" y="3595656"/>
            <a:ext cx="973490" cy="180436"/>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5FAF387-0C16-DF81-78AB-3718F875C617}"/>
              </a:ext>
            </a:extLst>
          </p:cNvPr>
          <p:cNvCxnSpPr>
            <a:cxnSpLocks/>
            <a:stCxn id="243" idx="1"/>
          </p:cNvCxnSpPr>
          <p:nvPr/>
        </p:nvCxnSpPr>
        <p:spPr>
          <a:xfrm flipH="1">
            <a:off x="7282882" y="3903050"/>
            <a:ext cx="1064861" cy="201365"/>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CAEF70E1-055A-5C33-7977-EA4CEF3CCEDB}"/>
              </a:ext>
            </a:extLst>
          </p:cNvPr>
          <p:cNvCxnSpPr>
            <a:cxnSpLocks/>
            <a:stCxn id="244" idx="1"/>
          </p:cNvCxnSpPr>
          <p:nvPr/>
        </p:nvCxnSpPr>
        <p:spPr>
          <a:xfrm flipH="1">
            <a:off x="7292610" y="4210444"/>
            <a:ext cx="1121658" cy="315503"/>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2403F388-7618-74DC-F798-D06335438900}"/>
              </a:ext>
            </a:extLst>
          </p:cNvPr>
          <p:cNvCxnSpPr>
            <a:cxnSpLocks/>
            <a:stCxn id="244" idx="3"/>
          </p:cNvCxnSpPr>
          <p:nvPr/>
        </p:nvCxnSpPr>
        <p:spPr>
          <a:xfrm>
            <a:off x="9394173" y="4210444"/>
            <a:ext cx="1206650" cy="284387"/>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3F23E69A-22D0-3D7E-8443-99465F1D9CC6}"/>
              </a:ext>
            </a:extLst>
          </p:cNvPr>
          <p:cNvCxnSpPr>
            <a:cxnSpLocks/>
            <a:stCxn id="243" idx="3"/>
          </p:cNvCxnSpPr>
          <p:nvPr/>
        </p:nvCxnSpPr>
        <p:spPr>
          <a:xfrm>
            <a:off x="9460697" y="3903050"/>
            <a:ext cx="1121513" cy="182279"/>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CE576D27-6402-2264-78C5-32FD28A8318E}"/>
              </a:ext>
            </a:extLst>
          </p:cNvPr>
          <p:cNvCxnSpPr>
            <a:cxnSpLocks/>
            <a:stCxn id="242" idx="3"/>
          </p:cNvCxnSpPr>
          <p:nvPr/>
        </p:nvCxnSpPr>
        <p:spPr>
          <a:xfrm>
            <a:off x="9552068" y="3595656"/>
            <a:ext cx="1027816" cy="126958"/>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FCE79531-F887-7BBE-5917-CA3A6813F040}"/>
              </a:ext>
            </a:extLst>
          </p:cNvPr>
          <p:cNvCxnSpPr>
            <a:cxnSpLocks/>
            <a:stCxn id="241" idx="3"/>
          </p:cNvCxnSpPr>
          <p:nvPr/>
        </p:nvCxnSpPr>
        <p:spPr>
          <a:xfrm>
            <a:off x="9419821" y="3288262"/>
            <a:ext cx="1160063" cy="253778"/>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4BF6FA62-1BDE-5088-B213-59EC31309317}"/>
              </a:ext>
            </a:extLst>
          </p:cNvPr>
          <p:cNvCxnSpPr>
            <a:cxnSpLocks/>
            <a:stCxn id="238" idx="3"/>
          </p:cNvCxnSpPr>
          <p:nvPr/>
        </p:nvCxnSpPr>
        <p:spPr>
          <a:xfrm>
            <a:off x="9506383" y="2673474"/>
            <a:ext cx="1320133" cy="560276"/>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28C4396-0374-E202-8A86-FD345469C64C}"/>
              </a:ext>
            </a:extLst>
          </p:cNvPr>
          <p:cNvCxnSpPr>
            <a:cxnSpLocks/>
          </p:cNvCxnSpPr>
          <p:nvPr/>
        </p:nvCxnSpPr>
        <p:spPr>
          <a:xfrm>
            <a:off x="10204450" y="2971800"/>
            <a:ext cx="204418" cy="270093"/>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3E70B49-972A-4E53-FBE4-A0FD37E95FD6}"/>
              </a:ext>
            </a:extLst>
          </p:cNvPr>
          <p:cNvSpPr txBox="1"/>
          <p:nvPr/>
        </p:nvSpPr>
        <p:spPr>
          <a:xfrm>
            <a:off x="7368540" y="5476567"/>
            <a:ext cx="4355216" cy="370422"/>
          </a:xfrm>
          <a:prstGeom prst="rect">
            <a:avLst/>
          </a:prstGeom>
          <a:noFill/>
        </p:spPr>
        <p:txBody>
          <a:bodyPr wrap="square" bIns="46800" rtlCol="0" anchor="ctr" anchorCtr="0">
            <a:spAutoFit/>
          </a:bodyPr>
          <a:lstStyle/>
          <a:p>
            <a:pPr algn="r"/>
            <a:r>
              <a:rPr lang="en-US" sz="900" dirty="0"/>
              <a:t>This work is adapted from </a:t>
            </a:r>
            <a:r>
              <a:rPr lang="en-US" sz="900" dirty="0" err="1"/>
              <a:t>BruceBlaus</a:t>
            </a:r>
            <a:r>
              <a:rPr lang="en-US" sz="900" dirty="0"/>
              <a:t>/Wikimedia Commons. This work is licensed under Creative Commons license CC-BY-SA by the Lundbeck Foundation.</a:t>
            </a:r>
            <a:endParaRPr lang="en-GB" sz="900" dirty="0"/>
          </a:p>
        </p:txBody>
      </p:sp>
    </p:spTree>
    <p:extLst>
      <p:ext uri="{BB962C8B-B14F-4D97-AF65-F5344CB8AC3E}">
        <p14:creationId xmlns:p14="http://schemas.microsoft.com/office/powerpoint/2010/main" val="203068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3.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7830</TotalTime>
  <Words>547</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The ventricular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62</cp:revision>
  <dcterms:created xsi:type="dcterms:W3CDTF">2024-10-28T13:51:27Z</dcterms:created>
  <dcterms:modified xsi:type="dcterms:W3CDTF">2026-05-07T02:10:43Z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