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1021"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7AB88-5FBC-429D-D824-4EA547EC549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E3BB7EF7-F7B9-9327-63B1-6F6A94295255}"/>
              </a:ext>
            </a:extLst>
          </p:cNvPr>
          <p:cNvSpPr>
            <a:spLocks noGrp="1"/>
          </p:cNvSpPr>
          <p:nvPr>
            <p:ph type="body" idx="1"/>
          </p:nvPr>
        </p:nvSpPr>
        <p:spPr/>
        <p:txBody>
          <a:bodyPr/>
          <a:lstStyle/>
          <a:p>
            <a:pPr lvl="0"/>
            <a:r>
              <a:rPr lang="en-GB" dirty="0"/>
              <a:t>Because of the electrical properties of the myelin sheath, and the concentration of sodium channels at nodes of Ranvier, conduction velocities in myelinated axons are much greater than those in unmyelinated axons.</a:t>
            </a:r>
            <a:r>
              <a:rPr lang="en-GB" baseline="30000" dirty="0"/>
              <a:t>1</a:t>
            </a:r>
            <a:endParaRPr lang="en-GB" dirty="0"/>
          </a:p>
          <a:p>
            <a:r>
              <a:rPr lang="en-GB" dirty="0"/>
              <a:t>Clinical considerations: The diagnosis of peripheral neuropathy is very common.</a:t>
            </a:r>
            <a:r>
              <a:rPr lang="en-GB" baseline="30000" dirty="0"/>
              <a:t>6</a:t>
            </a:r>
            <a:r>
              <a:rPr lang="en-GB" dirty="0"/>
              <a:t> The subsets of nerve fibres affected can vary so symptoms can vary from person to person and can include numbness (particularly in the feet), weakness and imbalance.</a:t>
            </a:r>
            <a:r>
              <a:rPr lang="en-GB" baseline="30000" dirty="0"/>
              <a:t>6,7 </a:t>
            </a:r>
            <a:r>
              <a:rPr lang="en-GB" dirty="0"/>
              <a:t>There are many causes of neuropathy but in general they affect either the axon or myelin.</a:t>
            </a:r>
            <a:r>
              <a:rPr lang="en-GB" baseline="30000" dirty="0"/>
              <a:t>6</a:t>
            </a:r>
            <a:r>
              <a:rPr lang="en-GB" dirty="0"/>
              <a:t> A prototypic demyelinating neuropathy is Guillain-Barré syndrome in which peripheral myelin is disrupted leading to profound weakness.</a:t>
            </a:r>
            <a:r>
              <a:rPr lang="en-GB" baseline="30000" dirty="0"/>
              <a:t>8</a:t>
            </a:r>
            <a:r>
              <a:rPr lang="en-GB" dirty="0"/>
              <a:t> Duplication of the </a:t>
            </a:r>
            <a:r>
              <a:rPr lang="en-GB" i="1" dirty="0"/>
              <a:t>PMP22</a:t>
            </a:r>
            <a:r>
              <a:rPr lang="en-GB" dirty="0"/>
              <a:t> gene (abundantly expressed in myelin) gives rise to a form of Charcot-Marie-Tooth disease, a demyelinating neuropathy that causes progressive weakness beginning in the legs.</a:t>
            </a:r>
            <a:r>
              <a:rPr lang="en-GB" baseline="30000" dirty="0"/>
              <a:t>9</a:t>
            </a:r>
          </a:p>
          <a:p>
            <a:endParaRPr lang="en-GB" dirty="0"/>
          </a:p>
          <a:p>
            <a:r>
              <a:rPr lang="en-GB" dirty="0"/>
              <a:t>References:</a:t>
            </a:r>
          </a:p>
          <a:p>
            <a:pPr marL="228600" indent="-228600">
              <a:buFont typeface="+mj-lt"/>
              <a:buAutoNum type="arabicPeriod"/>
            </a:pPr>
            <a:r>
              <a:rPr lang="en-GB" dirty="0"/>
              <a:t>Grider MH, Belcea CQ, Covington BP, et al. Neuroanatomy, nodes of Ranvier. [Updated July 2023]. In: </a:t>
            </a:r>
            <a:r>
              <a:rPr lang="en-GB" dirty="0" err="1"/>
              <a:t>StatPearls</a:t>
            </a:r>
            <a:r>
              <a:rPr lang="en-GB" dirty="0"/>
              <a:t> [internet]. Treasure Island (FL): </a:t>
            </a:r>
            <a:r>
              <a:rPr lang="en-GB" dirty="0" err="1"/>
              <a:t>StatPearls</a:t>
            </a:r>
            <a:r>
              <a:rPr lang="en-GB" dirty="0"/>
              <a:t> Publishing; 2023. Available at: https://www.ncbi.nlm.nih.gov/books/NBK537273/. </a:t>
            </a:r>
          </a:p>
          <a:p>
            <a:pPr marL="228600" indent="-228600">
              <a:buFont typeface="+mj-lt"/>
              <a:buAutoNum type="arabicPeriod"/>
            </a:pPr>
            <a:r>
              <a:rPr lang="en-GB" dirty="0"/>
              <a:t>Basic plan of the nervous system. In: Squire L, Berg D, Bloom FE, Lac Sd, Ghosh A, Spitzer NC. Fundamental Neuroscience. 4</a:t>
            </a:r>
            <a:r>
              <a:rPr lang="en-GB" baseline="30000" dirty="0"/>
              <a:t>th</a:t>
            </a:r>
            <a:r>
              <a:rPr lang="en-GB" dirty="0"/>
              <a:t> edition, 2012. Burlington: Elsevier Science. </a:t>
            </a:r>
          </a:p>
          <a:p>
            <a:pPr marL="228600" indent="-228600">
              <a:buFont typeface="+mj-lt"/>
              <a:buAutoNum type="arabicPeriod"/>
            </a:pPr>
            <a:r>
              <a:rPr lang="en-US" dirty="0" err="1"/>
              <a:t>Stifani</a:t>
            </a:r>
            <a:r>
              <a:rPr lang="en-US" dirty="0"/>
              <a:t> N. Motor neurons and the generation of spinal motor neuron diversity. Front Cell </a:t>
            </a:r>
            <a:r>
              <a:rPr lang="en-US" dirty="0" err="1"/>
              <a:t>Neurosci</a:t>
            </a:r>
            <a:r>
              <a:rPr lang="en-US" dirty="0"/>
              <a:t> 2014; 8: 293.</a:t>
            </a:r>
          </a:p>
          <a:p>
            <a:pPr marL="228600" indent="-228600">
              <a:buFont typeface="+mj-lt"/>
              <a:buAutoNum type="arabicPeriod"/>
            </a:pPr>
            <a:r>
              <a:rPr lang="en-US" dirty="0"/>
              <a:t>De Hert S, De </a:t>
            </a:r>
            <a:r>
              <a:rPr lang="en-US" dirty="0" err="1"/>
              <a:t>Baerdemaeker</a:t>
            </a:r>
            <a:r>
              <a:rPr lang="en-US" dirty="0"/>
              <a:t> L, De </a:t>
            </a:r>
            <a:r>
              <a:rPr lang="en-US" dirty="0" err="1"/>
              <a:t>Maeseneer</a:t>
            </a:r>
            <a:r>
              <a:rPr lang="en-US" dirty="0"/>
              <a:t> M. What the phlebologist should know about local </a:t>
            </a:r>
            <a:r>
              <a:rPr lang="en-US" dirty="0" err="1"/>
              <a:t>anaesthetics</a:t>
            </a:r>
            <a:r>
              <a:rPr lang="en-US" dirty="0"/>
              <a:t>. Phlebology 2014; 29 (7): 428–441.</a:t>
            </a:r>
          </a:p>
          <a:p>
            <a:pPr marL="228600" indent="-228600">
              <a:buFont typeface="+mj-lt"/>
              <a:buAutoNum type="arabicPeriod"/>
            </a:pPr>
            <a:r>
              <a:rPr lang="en-GB" dirty="0"/>
              <a:t>Hedges V. Spinal motor control and proprioception. In: Introduction to Neuroscience. Available at: https://openbooks.lib.msu.edu/introneuroscience1/. Accessed December 2025.</a:t>
            </a:r>
          </a:p>
          <a:p>
            <a:pPr marL="228600" indent="-228600">
              <a:buFont typeface="+mj-lt"/>
              <a:buAutoNum type="arabicPeriod"/>
            </a:pPr>
            <a:r>
              <a:rPr lang="en-US" dirty="0"/>
              <a:t>Hammi C, Yeung B. Neuropathy. [Updated October 2022]</a:t>
            </a:r>
            <a:r>
              <a:rPr lang="en-GB" dirty="0"/>
              <a:t> In: </a:t>
            </a:r>
            <a:r>
              <a:rPr lang="en-GB" dirty="0" err="1"/>
              <a:t>StatPearls</a:t>
            </a:r>
            <a:r>
              <a:rPr lang="en-GB" dirty="0"/>
              <a:t> [internet]. Treasure Island (FL): </a:t>
            </a:r>
            <a:r>
              <a:rPr lang="en-GB" dirty="0" err="1"/>
              <a:t>StatPearls</a:t>
            </a:r>
            <a:r>
              <a:rPr lang="en-GB" dirty="0"/>
              <a:t> Publishing; 2022. Available at: https://www.ncbi.nlm.nih.gov/books/NBK542220/.</a:t>
            </a:r>
          </a:p>
          <a:p>
            <a:pPr marL="228600" indent="-228600">
              <a:buFont typeface="+mj-lt"/>
              <a:buAutoNum type="arabicPeriod"/>
            </a:pPr>
            <a:r>
              <a:rPr lang="en-US" dirty="0"/>
              <a:t>Beaulieu ML, Müller MLTM, Bohnen NI. Peripheral neuropathy is associated with more frequent falls in Parkinson’s disease. Parkinsonism </a:t>
            </a:r>
            <a:r>
              <a:rPr lang="en-US" dirty="0" err="1"/>
              <a:t>Relat</a:t>
            </a:r>
            <a:r>
              <a:rPr lang="en-US" dirty="0"/>
              <a:t> </a:t>
            </a:r>
            <a:r>
              <a:rPr lang="en-US" dirty="0" err="1"/>
              <a:t>Disord</a:t>
            </a:r>
            <a:r>
              <a:rPr lang="en-US" dirty="0"/>
              <a:t> 2018; 54: 46–50.</a:t>
            </a:r>
          </a:p>
          <a:p>
            <a:pPr marL="228600" indent="-228600">
              <a:buFont typeface="+mj-lt"/>
              <a:buAutoNum type="arabicPeriod"/>
            </a:pPr>
            <a:r>
              <a:rPr lang="en-US" dirty="0"/>
              <a:t>Bellanti R, Rinaldi S. Guillain-Barré syndrome: a comprehensive review. </a:t>
            </a:r>
            <a:r>
              <a:rPr lang="en-US" dirty="0" err="1"/>
              <a:t>Eur</a:t>
            </a:r>
            <a:r>
              <a:rPr lang="en-US" dirty="0"/>
              <a:t> J Neurol 2024; 31 (8): e16365.</a:t>
            </a:r>
          </a:p>
          <a:p>
            <a:pPr marL="228600" indent="-228600">
              <a:buFont typeface="+mj-lt"/>
              <a:buAutoNum type="arabicPeriod"/>
            </a:pPr>
            <a:r>
              <a:rPr lang="en-US" dirty="0"/>
              <a:t>Stefanski KM, Wilkinson MC, Sanders CR. Roles for PMP22 in Schwann cell cholesterol homeostasis in health and disease. </a:t>
            </a:r>
            <a:r>
              <a:rPr lang="en-US" dirty="0" err="1"/>
              <a:t>Biochem</a:t>
            </a:r>
            <a:r>
              <a:rPr lang="en-US" dirty="0"/>
              <a:t> Soc Trans 2024; 52 (4): 1747–1756.</a:t>
            </a:r>
            <a:endParaRPr lang="en-GB" dirty="0"/>
          </a:p>
        </p:txBody>
      </p:sp>
      <p:sp>
        <p:nvSpPr>
          <p:cNvPr id="4" name="Slide Number Placeholder 3">
            <a:extLst>
              <a:ext uri="{FF2B5EF4-FFF2-40B4-BE49-F238E27FC236}">
                <a16:creationId xmlns:a16="http://schemas.microsoft.com/office/drawing/2014/main" id="{A8D07973-4D6E-2EC4-09F7-5CFBBD2EA1B1}"/>
              </a:ext>
            </a:extLst>
          </p:cNvPr>
          <p:cNvSpPr>
            <a:spLocks noGrp="1"/>
          </p:cNvSpPr>
          <p:nvPr>
            <p:ph type="sldNum" sz="quarter" idx="5"/>
          </p:nvPr>
        </p:nvSpPr>
        <p:spPr/>
        <p:txBody>
          <a:bodyPr/>
          <a:lstStyle/>
          <a:p>
            <a:pPr lvl="0"/>
            <a:fld id="{037C2873-EBE5-CF42-9E30-7832FC02D1D9}" type="slidenum">
              <a:rPr lang="da-DK" noProof="0" smtClean="0">
                <a:latin typeface="Calibri" panose="020F0502020204030204" pitchFamily="34" charset="0"/>
                <a:ea typeface="Calibri" panose="020F0502020204030204" pitchFamily="34" charset="0"/>
                <a:cs typeface="Calibri" panose="020F0502020204030204" pitchFamily="34" charset="0"/>
              </a:rPr>
              <a:pPr lvl="0"/>
              <a:t>1</a:t>
            </a:fld>
            <a:endParaRPr lang="da-DK" noProof="0" dirty="0">
              <a:latin typeface="Calibri" panose="020F0502020204030204" pitchFamily="34" charset="0"/>
              <a:ea typeface="Calibri" panose="020F0502020204030204" pitchFamily="34" charset="0"/>
              <a:cs typeface="Calibri" panose="020F0502020204030204" pitchFamily="34" charset="0"/>
            </a:endParaRPr>
          </a:p>
        </p:txBody>
      </p:sp>
      <p:sp>
        <p:nvSpPr>
          <p:cNvPr id="7" name="Slide Image Placeholder 6">
            <a:extLst>
              <a:ext uri="{FF2B5EF4-FFF2-40B4-BE49-F238E27FC236}">
                <a16:creationId xmlns:a16="http://schemas.microsoft.com/office/drawing/2014/main" id="{B302C7C8-C9D5-8E86-A351-3907CFCBBAEC}"/>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1978010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11CC5-3406-DA4E-F88E-0C5D2038A44C}"/>
            </a:ext>
          </a:extLst>
        </p:cNvPr>
        <p:cNvGrpSpPr/>
        <p:nvPr/>
      </p:nvGrpSpPr>
      <p:grpSpPr>
        <a:xfrm>
          <a:off x="0" y="0"/>
          <a:ext cx="0" cy="0"/>
          <a:chOff x="0" y="0"/>
          <a:chExt cx="0" cy="0"/>
        </a:xfrm>
      </p:grpSpPr>
      <p:sp>
        <p:nvSpPr>
          <p:cNvPr id="19" name="Text Placeholder 18">
            <a:extLst>
              <a:ext uri="{FF2B5EF4-FFF2-40B4-BE49-F238E27FC236}">
                <a16:creationId xmlns:a16="http://schemas.microsoft.com/office/drawing/2014/main" id="{4A35B667-D1C2-0FFC-FD91-6FF394ECDE54}"/>
              </a:ext>
            </a:extLst>
          </p:cNvPr>
          <p:cNvSpPr>
            <a:spLocks noGrp="1"/>
          </p:cNvSpPr>
          <p:nvPr>
            <p:ph type="body" sz="quarter" idx="17"/>
          </p:nvPr>
        </p:nvSpPr>
        <p:spPr/>
        <p:txBody>
          <a:bodyPr/>
          <a:lstStyle/>
          <a:p>
            <a:r>
              <a:rPr lang="en-GB" noProof="0"/>
              <a:t>Fundamentals of neurobiology – Regional neuroscience</a:t>
            </a:r>
          </a:p>
        </p:txBody>
      </p:sp>
      <p:sp>
        <p:nvSpPr>
          <p:cNvPr id="5" name="Title 4">
            <a:extLst>
              <a:ext uri="{FF2B5EF4-FFF2-40B4-BE49-F238E27FC236}">
                <a16:creationId xmlns:a16="http://schemas.microsoft.com/office/drawing/2014/main" id="{AF622F17-2CC9-8ECA-0BBC-D617A0711C04}"/>
              </a:ext>
            </a:extLst>
          </p:cNvPr>
          <p:cNvSpPr>
            <a:spLocks noGrp="1"/>
          </p:cNvSpPr>
          <p:nvPr>
            <p:ph type="title"/>
          </p:nvPr>
        </p:nvSpPr>
        <p:spPr/>
        <p:txBody>
          <a:bodyPr/>
          <a:lstStyle/>
          <a:p>
            <a:r>
              <a:rPr lang="en-GB" noProof="0"/>
              <a:t>Peripheral nerves</a:t>
            </a:r>
          </a:p>
        </p:txBody>
      </p:sp>
      <p:sp>
        <p:nvSpPr>
          <p:cNvPr id="11" name="Content Placeholder 10">
            <a:extLst>
              <a:ext uri="{FF2B5EF4-FFF2-40B4-BE49-F238E27FC236}">
                <a16:creationId xmlns:a16="http://schemas.microsoft.com/office/drawing/2014/main" id="{D7FA0E48-0B46-917C-F2DA-A0BDF10244EB}"/>
              </a:ext>
            </a:extLst>
          </p:cNvPr>
          <p:cNvSpPr>
            <a:spLocks noGrp="1"/>
          </p:cNvSpPr>
          <p:nvPr>
            <p:ph idx="19"/>
          </p:nvPr>
        </p:nvSpPr>
        <p:spPr>
          <a:xfrm>
            <a:off x="539748" y="1416785"/>
            <a:ext cx="5964685" cy="4415215"/>
          </a:xfrm>
        </p:spPr>
        <p:txBody>
          <a:bodyPr/>
          <a:lstStyle/>
          <a:p>
            <a:pPr lvl="0"/>
            <a:r>
              <a:rPr lang="en-GB" sz="1150" noProof="0" dirty="0">
                <a:solidFill>
                  <a:schemeClr val="tx1"/>
                </a:solidFill>
              </a:rPr>
              <a:t>Peripheral nerves consist of bundles of axons that are myelinated by Schwann cells,</a:t>
            </a:r>
            <a:r>
              <a:rPr lang="en-GB" sz="1150" baseline="30000" noProof="0" dirty="0">
                <a:solidFill>
                  <a:schemeClr val="tx1"/>
                </a:solidFill>
              </a:rPr>
              <a:t>1</a:t>
            </a:r>
            <a:r>
              <a:rPr lang="en-GB" sz="1150" dirty="0">
                <a:solidFill>
                  <a:schemeClr val="tx1"/>
                </a:solidFill>
              </a:rPr>
              <a:t> they can be classified as sensory, motor or mixed</a:t>
            </a:r>
            <a:r>
              <a:rPr lang="en-GB" sz="1150" baseline="30000" dirty="0">
                <a:solidFill>
                  <a:schemeClr val="tx1"/>
                </a:solidFill>
              </a:rPr>
              <a:t>2</a:t>
            </a:r>
            <a:endParaRPr lang="en-GB" sz="1150" baseline="30000" noProof="0" dirty="0">
              <a:solidFill>
                <a:schemeClr val="tx1"/>
              </a:solidFill>
            </a:endParaRPr>
          </a:p>
          <a:p>
            <a:pPr lvl="0"/>
            <a:r>
              <a:rPr lang="en-GB" sz="1150" noProof="0" dirty="0">
                <a:solidFill>
                  <a:schemeClr val="tx1"/>
                </a:solidFill>
              </a:rPr>
              <a:t>Axons of different diameters have different levels of myelination, different functions and properties, such as conduction velocities</a:t>
            </a:r>
            <a:r>
              <a:rPr lang="en-GB" sz="1150" baseline="30000" noProof="0" dirty="0">
                <a:solidFill>
                  <a:schemeClr val="tx1"/>
                </a:solidFill>
              </a:rPr>
              <a:t>1</a:t>
            </a:r>
            <a:r>
              <a:rPr lang="en-GB" sz="1150" noProof="0" dirty="0">
                <a:solidFill>
                  <a:schemeClr val="tx1"/>
                </a:solidFill>
              </a:rPr>
              <a:t> (conduction velocity increases with diameter):</a:t>
            </a:r>
          </a:p>
          <a:p>
            <a:pPr marL="180000" lvl="1" indent="0">
              <a:buNone/>
            </a:pPr>
            <a:r>
              <a:rPr lang="en-GB" sz="1150" b="1" noProof="0" dirty="0">
                <a:solidFill>
                  <a:schemeClr val="tx1"/>
                </a:solidFill>
              </a:rPr>
              <a:t>Efferent (motor) axons</a:t>
            </a:r>
          </a:p>
          <a:p>
            <a:pPr lvl="1"/>
            <a:r>
              <a:rPr lang="en-GB" sz="1150" b="1" dirty="0">
                <a:solidFill>
                  <a:schemeClr val="tx1"/>
                </a:solidFill>
              </a:rPr>
              <a:t>α: </a:t>
            </a:r>
            <a:r>
              <a:rPr lang="en-GB" sz="1150" dirty="0">
                <a:solidFill>
                  <a:schemeClr val="tx1"/>
                </a:solidFill>
              </a:rPr>
              <a:t>myelinated efferent fibres that conduct signals to muscle fibres to control movements (conduction velocity 70–120 m/s)</a:t>
            </a:r>
            <a:r>
              <a:rPr lang="en-GB" sz="1150" baseline="30000" dirty="0">
                <a:solidFill>
                  <a:schemeClr val="tx1"/>
                </a:solidFill>
              </a:rPr>
              <a:t>3,4 </a:t>
            </a:r>
          </a:p>
          <a:p>
            <a:pPr lvl="1"/>
            <a:r>
              <a:rPr lang="el-GR" sz="1150" b="1" dirty="0">
                <a:solidFill>
                  <a:schemeClr val="tx1"/>
                </a:solidFill>
              </a:rPr>
              <a:t>γ</a:t>
            </a:r>
            <a:r>
              <a:rPr lang="en-GB" sz="1150" b="1" dirty="0">
                <a:solidFill>
                  <a:schemeClr val="tx1"/>
                </a:solidFill>
              </a:rPr>
              <a:t>: </a:t>
            </a:r>
            <a:r>
              <a:rPr lang="en-GB" sz="1150" dirty="0">
                <a:solidFill>
                  <a:schemeClr val="tx1"/>
                </a:solidFill>
              </a:rPr>
              <a:t>efferent fibres that conduct impulses to muscle spindles and together with afferent </a:t>
            </a:r>
            <a:r>
              <a:rPr lang="en-GB" sz="1150" dirty="0" err="1">
                <a:solidFill>
                  <a:schemeClr val="tx1"/>
                </a:solidFill>
              </a:rPr>
              <a:t>Ia</a:t>
            </a:r>
            <a:r>
              <a:rPr lang="en-GB" sz="1150" dirty="0">
                <a:solidFill>
                  <a:schemeClr val="tx1"/>
                </a:solidFill>
              </a:rPr>
              <a:t> fibres regulate muscle tone (conduction velocity 15</a:t>
            </a:r>
            <a:r>
              <a:rPr lang="en-GB" sz="1150" dirty="0">
                <a:solidFill>
                  <a:schemeClr val="tx1"/>
                </a:solidFill>
                <a:latin typeface="Arial" panose="020B0604020202020204" pitchFamily="34" charset="0"/>
                <a:cs typeface="Arial" panose="020B0604020202020204" pitchFamily="34" charset="0"/>
              </a:rPr>
              <a:t>–30 m/s)</a:t>
            </a:r>
            <a:r>
              <a:rPr lang="en-GB" sz="1150" baseline="30000" dirty="0">
                <a:solidFill>
                  <a:schemeClr val="tx1"/>
                </a:solidFill>
                <a:latin typeface="Arial" panose="020B0604020202020204" pitchFamily="34" charset="0"/>
                <a:cs typeface="Arial" panose="020B0604020202020204" pitchFamily="34" charset="0"/>
              </a:rPr>
              <a:t>3-5</a:t>
            </a:r>
            <a:endParaRPr lang="en-GB" sz="1150" baseline="30000" dirty="0">
              <a:solidFill>
                <a:schemeClr val="tx1"/>
              </a:solidFill>
            </a:endParaRPr>
          </a:p>
          <a:p>
            <a:pPr marL="180000" lvl="1" indent="0">
              <a:buNone/>
            </a:pPr>
            <a:r>
              <a:rPr lang="en-GB" sz="1150" b="1" dirty="0">
                <a:solidFill>
                  <a:schemeClr val="tx1"/>
                </a:solidFill>
              </a:rPr>
              <a:t>Afferent (sensory) axons</a:t>
            </a:r>
          </a:p>
          <a:p>
            <a:pPr lvl="1"/>
            <a:r>
              <a:rPr lang="en-GB" sz="1150" b="1" noProof="0" dirty="0">
                <a:solidFill>
                  <a:schemeClr val="tx1"/>
                </a:solidFill>
              </a:rPr>
              <a:t>Group I (A</a:t>
            </a:r>
            <a:r>
              <a:rPr lang="el-GR" sz="1150" b="1" noProof="0" dirty="0">
                <a:solidFill>
                  <a:schemeClr val="tx1"/>
                </a:solidFill>
              </a:rPr>
              <a:t>α</a:t>
            </a:r>
            <a:r>
              <a:rPr lang="en-US" sz="1150" b="1" noProof="0" dirty="0">
                <a:solidFill>
                  <a:schemeClr val="tx1"/>
                </a:solidFill>
              </a:rPr>
              <a:t>)</a:t>
            </a:r>
            <a:r>
              <a:rPr lang="en-GB" sz="1150" b="1" dirty="0">
                <a:solidFill>
                  <a:schemeClr val="tx1"/>
                </a:solidFill>
              </a:rPr>
              <a:t>: </a:t>
            </a:r>
            <a:r>
              <a:rPr lang="en-GB" sz="1150" dirty="0">
                <a:solidFill>
                  <a:schemeClr val="tx1"/>
                </a:solidFill>
              </a:rPr>
              <a:t>myelinated afferent fibres that conduct signals from muscle spindles and provide sensory information about extent of stretch and contraction of muscles (conduction velocity 70–120 m/s)</a:t>
            </a:r>
            <a:r>
              <a:rPr lang="en-GB" sz="1150" baseline="30000" dirty="0">
                <a:solidFill>
                  <a:schemeClr val="tx1"/>
                </a:solidFill>
              </a:rPr>
              <a:t>4,5 </a:t>
            </a:r>
          </a:p>
          <a:p>
            <a:pPr lvl="1"/>
            <a:r>
              <a:rPr lang="en-GB" sz="1150" b="1" noProof="0" dirty="0">
                <a:solidFill>
                  <a:schemeClr val="tx1"/>
                </a:solidFill>
              </a:rPr>
              <a:t>Group II (Aβ): </a:t>
            </a:r>
            <a:r>
              <a:rPr lang="en-GB" sz="1150" noProof="0" dirty="0">
                <a:solidFill>
                  <a:schemeClr val="tx1"/>
                </a:solidFill>
              </a:rPr>
              <a:t>myelinated fibres that carry signals regarding proprioception, touch, and pressure to the CNS </a:t>
            </a:r>
            <a:r>
              <a:rPr lang="en-GB" sz="1150" dirty="0">
                <a:solidFill>
                  <a:schemeClr val="tx1"/>
                </a:solidFill>
              </a:rPr>
              <a:t>(conduction velocity 30–70 m/s)</a:t>
            </a:r>
            <a:r>
              <a:rPr lang="en-GB" sz="1150" baseline="30000" dirty="0">
                <a:solidFill>
                  <a:schemeClr val="tx1"/>
                </a:solidFill>
              </a:rPr>
              <a:t>4</a:t>
            </a:r>
            <a:endParaRPr lang="en-GB" sz="1150" b="1" baseline="30000" noProof="0" dirty="0">
              <a:solidFill>
                <a:schemeClr val="tx1"/>
              </a:solidFill>
            </a:endParaRPr>
          </a:p>
          <a:p>
            <a:pPr lvl="1"/>
            <a:r>
              <a:rPr lang="en-GB" sz="1150" b="1" dirty="0">
                <a:solidFill>
                  <a:schemeClr val="tx1"/>
                </a:solidFill>
              </a:rPr>
              <a:t>Group III (</a:t>
            </a:r>
            <a:r>
              <a:rPr lang="en-GB" sz="1150" b="1" dirty="0" err="1">
                <a:solidFill>
                  <a:schemeClr val="tx1"/>
                </a:solidFill>
              </a:rPr>
              <a:t>Aδ</a:t>
            </a:r>
            <a:r>
              <a:rPr lang="en-GB" sz="1150" b="1" dirty="0">
                <a:solidFill>
                  <a:schemeClr val="tx1"/>
                </a:solidFill>
              </a:rPr>
              <a:t>): </a:t>
            </a:r>
            <a:r>
              <a:rPr lang="en-GB" sz="1150" dirty="0">
                <a:solidFill>
                  <a:schemeClr val="tx1"/>
                </a:solidFill>
              </a:rPr>
              <a:t>myelinated fibres that transmit pain and cold temperature signals to the CNS (12–30 m/s conduction velocity)</a:t>
            </a:r>
            <a:r>
              <a:rPr lang="en-GB" sz="1150" baseline="30000" dirty="0">
                <a:solidFill>
                  <a:schemeClr val="tx1"/>
                </a:solidFill>
              </a:rPr>
              <a:t>4</a:t>
            </a:r>
          </a:p>
          <a:p>
            <a:pPr lvl="1"/>
            <a:r>
              <a:rPr lang="en-GB" sz="1150" b="1" noProof="0" dirty="0">
                <a:solidFill>
                  <a:schemeClr val="tx1"/>
                </a:solidFill>
              </a:rPr>
              <a:t>Group IV (C): </a:t>
            </a:r>
            <a:r>
              <a:rPr lang="en-GB" sz="1150" noProof="0" dirty="0">
                <a:solidFill>
                  <a:schemeClr val="tx1"/>
                </a:solidFill>
              </a:rPr>
              <a:t>small unmyelinated nerve fibres that serve several functions including the conduction of pain, temperature and touch signals to the CNS (0.5–2.0 m/s</a:t>
            </a:r>
            <a:r>
              <a:rPr lang="en-GB" sz="1150" dirty="0">
                <a:solidFill>
                  <a:schemeClr val="tx1"/>
                </a:solidFill>
              </a:rPr>
              <a:t> conduction velocity)</a:t>
            </a:r>
            <a:r>
              <a:rPr lang="en-GB" sz="1150" baseline="30000" dirty="0">
                <a:solidFill>
                  <a:schemeClr val="tx1"/>
                </a:solidFill>
              </a:rPr>
              <a:t>4</a:t>
            </a:r>
            <a:endParaRPr lang="en-GB" sz="1150" baseline="30000" noProof="0" dirty="0">
              <a:solidFill>
                <a:schemeClr val="tx1"/>
              </a:solidFill>
            </a:endParaRPr>
          </a:p>
        </p:txBody>
      </p:sp>
      <p:sp>
        <p:nvSpPr>
          <p:cNvPr id="10" name="Text Placeholder 9">
            <a:extLst>
              <a:ext uri="{FF2B5EF4-FFF2-40B4-BE49-F238E27FC236}">
                <a16:creationId xmlns:a16="http://schemas.microsoft.com/office/drawing/2014/main" id="{E4946FC0-AFFB-4C2B-6A08-005B82E0F430}"/>
              </a:ext>
            </a:extLst>
          </p:cNvPr>
          <p:cNvSpPr>
            <a:spLocks noGrp="1"/>
          </p:cNvSpPr>
          <p:nvPr>
            <p:ph type="body" sz="quarter" idx="18"/>
          </p:nvPr>
        </p:nvSpPr>
        <p:spPr>
          <a:xfrm>
            <a:off x="539749" y="6102000"/>
            <a:ext cx="10204451" cy="619200"/>
          </a:xfrm>
        </p:spPr>
        <p:txBody>
          <a:bodyPr/>
          <a:lstStyle/>
          <a:p>
            <a:r>
              <a:rPr lang="en-GB" noProof="0" dirty="0">
                <a:solidFill>
                  <a:schemeClr val="tx1"/>
                </a:solidFill>
              </a:rPr>
              <a:t>CNS=central nervous system</a:t>
            </a:r>
          </a:p>
          <a:p>
            <a:endParaRPr lang="en-GB" noProof="0" dirty="0">
              <a:solidFill>
                <a:schemeClr val="tx1"/>
              </a:solidFill>
            </a:endParaRPr>
          </a:p>
          <a:p>
            <a:r>
              <a:rPr lang="en-GB" noProof="0" dirty="0">
                <a:solidFill>
                  <a:schemeClr val="tx1"/>
                </a:solidFill>
              </a:rPr>
              <a:t>1. Grider et al. Neuroanatomy, nodes of Ranvier. [Updated 2023 Jul]. </a:t>
            </a:r>
            <a:r>
              <a:rPr lang="en-GB" dirty="0">
                <a:solidFill>
                  <a:schemeClr val="tx1"/>
                </a:solidFill>
              </a:rPr>
              <a:t>In: </a:t>
            </a:r>
            <a:r>
              <a:rPr lang="en-GB" dirty="0" err="1">
                <a:solidFill>
                  <a:schemeClr val="tx1"/>
                </a:solidFill>
              </a:rPr>
              <a:t>StatPearls</a:t>
            </a:r>
            <a:r>
              <a:rPr lang="en-GB" dirty="0">
                <a:solidFill>
                  <a:schemeClr val="tx1"/>
                </a:solidFill>
              </a:rPr>
              <a:t> [internet]. Treasure Island (FL): </a:t>
            </a:r>
            <a:r>
              <a:rPr lang="en-GB" dirty="0" err="1">
                <a:solidFill>
                  <a:schemeClr val="tx1"/>
                </a:solidFill>
              </a:rPr>
              <a:t>StatPearls</a:t>
            </a:r>
            <a:r>
              <a:rPr lang="en-GB" dirty="0">
                <a:solidFill>
                  <a:schemeClr val="tx1"/>
                </a:solidFill>
              </a:rPr>
              <a:t> Publishing; 2023. Available at: https://www.ncbi.nlm.nih.gov/books/NBK537273/;</a:t>
            </a:r>
            <a:br>
              <a:rPr lang="en-GB" noProof="0" dirty="0">
                <a:solidFill>
                  <a:schemeClr val="tx1"/>
                </a:solidFill>
              </a:rPr>
            </a:br>
            <a:r>
              <a:rPr lang="en-GB" noProof="0" dirty="0">
                <a:solidFill>
                  <a:schemeClr val="tx1"/>
                </a:solidFill>
              </a:rPr>
              <a:t>2. Squire et al. Basic plan of the nervous system. In: Fundamental Neuroscience. 4</a:t>
            </a:r>
            <a:r>
              <a:rPr lang="en-GB" baseline="30000" noProof="0" dirty="0">
                <a:solidFill>
                  <a:schemeClr val="tx1"/>
                </a:solidFill>
              </a:rPr>
              <a:t>th</a:t>
            </a:r>
            <a:r>
              <a:rPr lang="en-GB" noProof="0" dirty="0">
                <a:solidFill>
                  <a:schemeClr val="tx1"/>
                </a:solidFill>
              </a:rPr>
              <a:t> edition; </a:t>
            </a:r>
            <a:r>
              <a:rPr lang="en-GB" dirty="0">
                <a:solidFill>
                  <a:schemeClr val="tx1"/>
                </a:solidFill>
              </a:rPr>
              <a:t>3. </a:t>
            </a:r>
            <a:r>
              <a:rPr lang="en-US" dirty="0" err="1">
                <a:solidFill>
                  <a:schemeClr val="tx1"/>
                </a:solidFill>
              </a:rPr>
              <a:t>Stifani</a:t>
            </a:r>
            <a:r>
              <a:rPr lang="en-US" dirty="0">
                <a:solidFill>
                  <a:schemeClr val="tx1"/>
                </a:solidFill>
              </a:rPr>
              <a:t>. Front Cell </a:t>
            </a:r>
            <a:r>
              <a:rPr lang="en-US" dirty="0" err="1">
                <a:solidFill>
                  <a:schemeClr val="tx1"/>
                </a:solidFill>
              </a:rPr>
              <a:t>Neurosci</a:t>
            </a:r>
            <a:r>
              <a:rPr lang="en-US" dirty="0">
                <a:solidFill>
                  <a:schemeClr val="tx1"/>
                </a:solidFill>
              </a:rPr>
              <a:t> 2014;8:293; 4. De Hert et al. Phlebology 2014;29(7):428–441; </a:t>
            </a:r>
            <a:br>
              <a:rPr lang="en-US" dirty="0">
                <a:solidFill>
                  <a:schemeClr val="tx1"/>
                </a:solidFill>
              </a:rPr>
            </a:br>
            <a:r>
              <a:rPr lang="en-US" dirty="0">
                <a:solidFill>
                  <a:schemeClr val="tx1"/>
                </a:solidFill>
              </a:rPr>
              <a:t>5. Hedges. Spinal motor control and proprioception. In: Introduction to Neuroscience. Available at: https://openbooks.lib.msu.edu/introneuroscience1/. </a:t>
            </a:r>
            <a:r>
              <a:rPr lang="en-GB" dirty="0">
                <a:solidFill>
                  <a:schemeClr val="tx1"/>
                </a:solidFill>
              </a:rPr>
              <a:t>Accessed December 2025</a:t>
            </a:r>
          </a:p>
        </p:txBody>
      </p:sp>
      <p:grpSp>
        <p:nvGrpSpPr>
          <p:cNvPr id="3" name="Group 2">
            <a:extLst>
              <a:ext uri="{FF2B5EF4-FFF2-40B4-BE49-F238E27FC236}">
                <a16:creationId xmlns:a16="http://schemas.microsoft.com/office/drawing/2014/main" id="{89465617-E3B2-3875-7235-DBA97F94E532}"/>
              </a:ext>
            </a:extLst>
          </p:cNvPr>
          <p:cNvGrpSpPr/>
          <p:nvPr/>
        </p:nvGrpSpPr>
        <p:grpSpPr>
          <a:xfrm>
            <a:off x="6672554" y="3105285"/>
            <a:ext cx="5374866" cy="1490986"/>
            <a:chOff x="966788" y="1727200"/>
            <a:chExt cx="8707438" cy="2938463"/>
          </a:xfrm>
        </p:grpSpPr>
        <p:sp>
          <p:nvSpPr>
            <p:cNvPr id="4" name="Freeform 5">
              <a:extLst>
                <a:ext uri="{FF2B5EF4-FFF2-40B4-BE49-F238E27FC236}">
                  <a16:creationId xmlns:a16="http://schemas.microsoft.com/office/drawing/2014/main" id="{3A931216-E4BA-7E67-C9C5-B0247F7271A0}"/>
                </a:ext>
              </a:extLst>
            </p:cNvPr>
            <p:cNvSpPr>
              <a:spLocks/>
            </p:cNvSpPr>
            <p:nvPr/>
          </p:nvSpPr>
          <p:spPr bwMode="auto">
            <a:xfrm>
              <a:off x="996951" y="1749425"/>
              <a:ext cx="7945438" cy="2894013"/>
            </a:xfrm>
            <a:custGeom>
              <a:avLst/>
              <a:gdLst>
                <a:gd name="T0" fmla="*/ 132 w 1086"/>
                <a:gd name="T1" fmla="*/ 381 h 395"/>
                <a:gd name="T2" fmla="*/ 98 w 1086"/>
                <a:gd name="T3" fmla="*/ 350 h 395"/>
                <a:gd name="T4" fmla="*/ 73 w 1086"/>
                <a:gd name="T5" fmla="*/ 384 h 395"/>
                <a:gd name="T6" fmla="*/ 63 w 1086"/>
                <a:gd name="T7" fmla="*/ 315 h 395"/>
                <a:gd name="T8" fmla="*/ 99 w 1086"/>
                <a:gd name="T9" fmla="*/ 265 h 395"/>
                <a:gd name="T10" fmla="*/ 113 w 1086"/>
                <a:gd name="T11" fmla="*/ 236 h 395"/>
                <a:gd name="T12" fmla="*/ 146 w 1086"/>
                <a:gd name="T13" fmla="*/ 203 h 395"/>
                <a:gd name="T14" fmla="*/ 97 w 1086"/>
                <a:gd name="T15" fmla="*/ 193 h 395"/>
                <a:gd name="T16" fmla="*/ 44 w 1086"/>
                <a:gd name="T17" fmla="*/ 223 h 395"/>
                <a:gd name="T18" fmla="*/ 6 w 1086"/>
                <a:gd name="T19" fmla="*/ 271 h 395"/>
                <a:gd name="T20" fmla="*/ 29 w 1086"/>
                <a:gd name="T21" fmla="*/ 218 h 395"/>
                <a:gd name="T22" fmla="*/ 7 w 1086"/>
                <a:gd name="T23" fmla="*/ 197 h 395"/>
                <a:gd name="T24" fmla="*/ 38 w 1086"/>
                <a:gd name="T25" fmla="*/ 210 h 395"/>
                <a:gd name="T26" fmla="*/ 77 w 1086"/>
                <a:gd name="T27" fmla="*/ 194 h 395"/>
                <a:gd name="T28" fmla="*/ 142 w 1086"/>
                <a:gd name="T29" fmla="*/ 189 h 395"/>
                <a:gd name="T30" fmla="*/ 115 w 1086"/>
                <a:gd name="T31" fmla="*/ 142 h 395"/>
                <a:gd name="T32" fmla="*/ 84 w 1086"/>
                <a:gd name="T33" fmla="*/ 127 h 395"/>
                <a:gd name="T34" fmla="*/ 34 w 1086"/>
                <a:gd name="T35" fmla="*/ 70 h 395"/>
                <a:gd name="T36" fmla="*/ 36 w 1086"/>
                <a:gd name="T37" fmla="*/ 55 h 395"/>
                <a:gd name="T38" fmla="*/ 65 w 1086"/>
                <a:gd name="T39" fmla="*/ 93 h 395"/>
                <a:gd name="T40" fmla="*/ 68 w 1086"/>
                <a:gd name="T41" fmla="*/ 60 h 395"/>
                <a:gd name="T42" fmla="*/ 74 w 1086"/>
                <a:gd name="T43" fmla="*/ 94 h 395"/>
                <a:gd name="T44" fmla="*/ 96 w 1086"/>
                <a:gd name="T45" fmla="*/ 115 h 395"/>
                <a:gd name="T46" fmla="*/ 166 w 1086"/>
                <a:gd name="T47" fmla="*/ 185 h 395"/>
                <a:gd name="T48" fmla="*/ 332 w 1086"/>
                <a:gd name="T49" fmla="*/ 195 h 395"/>
                <a:gd name="T50" fmla="*/ 399 w 1086"/>
                <a:gd name="T51" fmla="*/ 188 h 395"/>
                <a:gd name="T52" fmla="*/ 480 w 1086"/>
                <a:gd name="T53" fmla="*/ 139 h 395"/>
                <a:gd name="T54" fmla="*/ 521 w 1086"/>
                <a:gd name="T55" fmla="*/ 11 h 395"/>
                <a:gd name="T56" fmla="*/ 555 w 1086"/>
                <a:gd name="T57" fmla="*/ 46 h 395"/>
                <a:gd name="T58" fmla="*/ 590 w 1086"/>
                <a:gd name="T59" fmla="*/ 6 h 395"/>
                <a:gd name="T60" fmla="*/ 610 w 1086"/>
                <a:gd name="T61" fmla="*/ 1 h 395"/>
                <a:gd name="T62" fmla="*/ 590 w 1086"/>
                <a:gd name="T63" fmla="*/ 35 h 395"/>
                <a:gd name="T64" fmla="*/ 558 w 1086"/>
                <a:gd name="T65" fmla="*/ 192 h 395"/>
                <a:gd name="T66" fmla="*/ 911 w 1086"/>
                <a:gd name="T67" fmla="*/ 210 h 395"/>
                <a:gd name="T68" fmla="*/ 1014 w 1086"/>
                <a:gd name="T69" fmla="*/ 74 h 395"/>
                <a:gd name="T70" fmla="*/ 1021 w 1086"/>
                <a:gd name="T71" fmla="*/ 93 h 395"/>
                <a:gd name="T72" fmla="*/ 945 w 1086"/>
                <a:gd name="T73" fmla="*/ 243 h 395"/>
                <a:gd name="T74" fmla="*/ 1014 w 1086"/>
                <a:gd name="T75" fmla="*/ 239 h 395"/>
                <a:gd name="T76" fmla="*/ 1084 w 1086"/>
                <a:gd name="T77" fmla="*/ 229 h 395"/>
                <a:gd name="T78" fmla="*/ 1068 w 1086"/>
                <a:gd name="T79" fmla="*/ 231 h 395"/>
                <a:gd name="T80" fmla="*/ 956 w 1086"/>
                <a:gd name="T81" fmla="*/ 272 h 395"/>
                <a:gd name="T82" fmla="*/ 966 w 1086"/>
                <a:gd name="T83" fmla="*/ 324 h 395"/>
                <a:gd name="T84" fmla="*/ 954 w 1086"/>
                <a:gd name="T85" fmla="*/ 342 h 395"/>
                <a:gd name="T86" fmla="*/ 952 w 1086"/>
                <a:gd name="T87" fmla="*/ 308 h 395"/>
                <a:gd name="T88" fmla="*/ 916 w 1086"/>
                <a:gd name="T89" fmla="*/ 227 h 395"/>
                <a:gd name="T90" fmla="*/ 644 w 1086"/>
                <a:gd name="T91" fmla="*/ 217 h 395"/>
                <a:gd name="T92" fmla="*/ 597 w 1086"/>
                <a:gd name="T93" fmla="*/ 219 h 395"/>
                <a:gd name="T94" fmla="*/ 604 w 1086"/>
                <a:gd name="T95" fmla="*/ 376 h 395"/>
                <a:gd name="T96" fmla="*/ 594 w 1086"/>
                <a:gd name="T97" fmla="*/ 376 h 395"/>
                <a:gd name="T98" fmla="*/ 516 w 1086"/>
                <a:gd name="T99" fmla="*/ 358 h 395"/>
                <a:gd name="T100" fmla="*/ 519 w 1086"/>
                <a:gd name="T101" fmla="*/ 339 h 395"/>
                <a:gd name="T102" fmla="*/ 440 w 1086"/>
                <a:gd name="T103" fmla="*/ 248 h 395"/>
                <a:gd name="T104" fmla="*/ 363 w 1086"/>
                <a:gd name="T105" fmla="*/ 211 h 395"/>
                <a:gd name="T106" fmla="*/ 278 w 1086"/>
                <a:gd name="T107" fmla="*/ 213 h 395"/>
                <a:gd name="T108" fmla="*/ 177 w 1086"/>
                <a:gd name="T109" fmla="*/ 210 h 395"/>
                <a:gd name="T110" fmla="*/ 126 w 1086"/>
                <a:gd name="T111" fmla="*/ 234 h 395"/>
                <a:gd name="T112" fmla="*/ 108 w 1086"/>
                <a:gd name="T113" fmla="*/ 271 h 395"/>
                <a:gd name="T114" fmla="*/ 89 w 1086"/>
                <a:gd name="T115" fmla="*/ 298 h 395"/>
                <a:gd name="T116" fmla="*/ 132 w 1086"/>
                <a:gd name="T117" fmla="*/ 361 h 395"/>
                <a:gd name="T118" fmla="*/ 140 w 1086"/>
                <a:gd name="T119" fmla="*/ 395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6" h="395">
                  <a:moveTo>
                    <a:pt x="140" y="395"/>
                  </a:moveTo>
                  <a:cubicBezTo>
                    <a:pt x="138" y="395"/>
                    <a:pt x="137" y="394"/>
                    <a:pt x="137" y="393"/>
                  </a:cubicBezTo>
                  <a:cubicBezTo>
                    <a:pt x="136" y="391"/>
                    <a:pt x="136" y="390"/>
                    <a:pt x="135" y="389"/>
                  </a:cubicBezTo>
                  <a:cubicBezTo>
                    <a:pt x="134" y="386"/>
                    <a:pt x="133" y="384"/>
                    <a:pt x="132" y="381"/>
                  </a:cubicBezTo>
                  <a:cubicBezTo>
                    <a:pt x="131" y="375"/>
                    <a:pt x="129" y="371"/>
                    <a:pt x="126" y="366"/>
                  </a:cubicBezTo>
                  <a:cubicBezTo>
                    <a:pt x="121" y="360"/>
                    <a:pt x="115" y="357"/>
                    <a:pt x="108" y="354"/>
                  </a:cubicBezTo>
                  <a:cubicBezTo>
                    <a:pt x="106" y="354"/>
                    <a:pt x="105" y="353"/>
                    <a:pt x="104" y="353"/>
                  </a:cubicBezTo>
                  <a:cubicBezTo>
                    <a:pt x="98" y="350"/>
                    <a:pt x="98" y="350"/>
                    <a:pt x="98" y="350"/>
                  </a:cubicBezTo>
                  <a:cubicBezTo>
                    <a:pt x="78" y="341"/>
                    <a:pt x="73" y="328"/>
                    <a:pt x="74" y="315"/>
                  </a:cubicBezTo>
                  <a:cubicBezTo>
                    <a:pt x="73" y="317"/>
                    <a:pt x="71" y="319"/>
                    <a:pt x="70" y="320"/>
                  </a:cubicBezTo>
                  <a:cubicBezTo>
                    <a:pt x="58" y="339"/>
                    <a:pt x="64" y="358"/>
                    <a:pt x="75" y="380"/>
                  </a:cubicBezTo>
                  <a:cubicBezTo>
                    <a:pt x="75" y="381"/>
                    <a:pt x="75" y="383"/>
                    <a:pt x="73" y="384"/>
                  </a:cubicBezTo>
                  <a:cubicBezTo>
                    <a:pt x="73" y="384"/>
                    <a:pt x="72" y="384"/>
                    <a:pt x="72" y="384"/>
                  </a:cubicBezTo>
                  <a:cubicBezTo>
                    <a:pt x="70" y="384"/>
                    <a:pt x="69" y="384"/>
                    <a:pt x="69" y="382"/>
                  </a:cubicBezTo>
                  <a:cubicBezTo>
                    <a:pt x="67" y="379"/>
                    <a:pt x="67" y="379"/>
                    <a:pt x="67" y="379"/>
                  </a:cubicBezTo>
                  <a:cubicBezTo>
                    <a:pt x="57" y="358"/>
                    <a:pt x="48" y="338"/>
                    <a:pt x="63" y="315"/>
                  </a:cubicBezTo>
                  <a:cubicBezTo>
                    <a:pt x="69" y="306"/>
                    <a:pt x="74" y="298"/>
                    <a:pt x="81" y="291"/>
                  </a:cubicBezTo>
                  <a:cubicBezTo>
                    <a:pt x="91" y="279"/>
                    <a:pt x="91" y="279"/>
                    <a:pt x="91" y="279"/>
                  </a:cubicBezTo>
                  <a:cubicBezTo>
                    <a:pt x="94" y="275"/>
                    <a:pt x="96" y="271"/>
                    <a:pt x="98" y="266"/>
                  </a:cubicBezTo>
                  <a:cubicBezTo>
                    <a:pt x="99" y="265"/>
                    <a:pt x="99" y="265"/>
                    <a:pt x="99" y="265"/>
                  </a:cubicBezTo>
                  <a:cubicBezTo>
                    <a:pt x="102" y="258"/>
                    <a:pt x="102" y="258"/>
                    <a:pt x="102" y="258"/>
                  </a:cubicBezTo>
                  <a:cubicBezTo>
                    <a:pt x="103" y="258"/>
                    <a:pt x="103" y="258"/>
                    <a:pt x="103" y="258"/>
                  </a:cubicBezTo>
                  <a:cubicBezTo>
                    <a:pt x="108" y="250"/>
                    <a:pt x="108" y="250"/>
                    <a:pt x="108" y="250"/>
                  </a:cubicBezTo>
                  <a:cubicBezTo>
                    <a:pt x="110" y="245"/>
                    <a:pt x="111" y="241"/>
                    <a:pt x="113" y="236"/>
                  </a:cubicBezTo>
                  <a:cubicBezTo>
                    <a:pt x="113" y="235"/>
                    <a:pt x="113" y="234"/>
                    <a:pt x="113" y="233"/>
                  </a:cubicBezTo>
                  <a:cubicBezTo>
                    <a:pt x="114" y="231"/>
                    <a:pt x="114" y="231"/>
                    <a:pt x="114" y="231"/>
                  </a:cubicBezTo>
                  <a:cubicBezTo>
                    <a:pt x="115" y="225"/>
                    <a:pt x="116" y="222"/>
                    <a:pt x="122" y="215"/>
                  </a:cubicBezTo>
                  <a:cubicBezTo>
                    <a:pt x="127" y="211"/>
                    <a:pt x="137" y="206"/>
                    <a:pt x="146" y="203"/>
                  </a:cubicBezTo>
                  <a:cubicBezTo>
                    <a:pt x="143" y="202"/>
                    <a:pt x="140" y="202"/>
                    <a:pt x="138" y="201"/>
                  </a:cubicBezTo>
                  <a:cubicBezTo>
                    <a:pt x="129" y="198"/>
                    <a:pt x="129" y="198"/>
                    <a:pt x="129" y="198"/>
                  </a:cubicBezTo>
                  <a:cubicBezTo>
                    <a:pt x="121" y="194"/>
                    <a:pt x="113" y="191"/>
                    <a:pt x="105" y="191"/>
                  </a:cubicBezTo>
                  <a:cubicBezTo>
                    <a:pt x="102" y="191"/>
                    <a:pt x="100" y="192"/>
                    <a:pt x="97" y="193"/>
                  </a:cubicBezTo>
                  <a:cubicBezTo>
                    <a:pt x="92" y="194"/>
                    <a:pt x="89" y="197"/>
                    <a:pt x="85" y="201"/>
                  </a:cubicBezTo>
                  <a:cubicBezTo>
                    <a:pt x="79" y="207"/>
                    <a:pt x="79" y="207"/>
                    <a:pt x="79" y="207"/>
                  </a:cubicBezTo>
                  <a:cubicBezTo>
                    <a:pt x="73" y="212"/>
                    <a:pt x="66" y="215"/>
                    <a:pt x="58" y="217"/>
                  </a:cubicBezTo>
                  <a:cubicBezTo>
                    <a:pt x="54" y="220"/>
                    <a:pt x="48" y="221"/>
                    <a:pt x="44" y="223"/>
                  </a:cubicBezTo>
                  <a:cubicBezTo>
                    <a:pt x="38" y="224"/>
                    <a:pt x="33" y="226"/>
                    <a:pt x="29" y="229"/>
                  </a:cubicBezTo>
                  <a:cubicBezTo>
                    <a:pt x="14" y="240"/>
                    <a:pt x="8" y="252"/>
                    <a:pt x="9" y="267"/>
                  </a:cubicBezTo>
                  <a:cubicBezTo>
                    <a:pt x="9" y="268"/>
                    <a:pt x="9" y="269"/>
                    <a:pt x="8" y="270"/>
                  </a:cubicBezTo>
                  <a:cubicBezTo>
                    <a:pt x="8" y="271"/>
                    <a:pt x="7" y="271"/>
                    <a:pt x="6" y="271"/>
                  </a:cubicBezTo>
                  <a:cubicBezTo>
                    <a:pt x="5" y="271"/>
                    <a:pt x="5" y="271"/>
                    <a:pt x="5" y="271"/>
                  </a:cubicBezTo>
                  <a:cubicBezTo>
                    <a:pt x="3" y="271"/>
                    <a:pt x="2" y="270"/>
                    <a:pt x="1" y="268"/>
                  </a:cubicBezTo>
                  <a:cubicBezTo>
                    <a:pt x="0" y="249"/>
                    <a:pt x="7" y="233"/>
                    <a:pt x="23" y="221"/>
                  </a:cubicBezTo>
                  <a:cubicBezTo>
                    <a:pt x="25" y="220"/>
                    <a:pt x="27" y="219"/>
                    <a:pt x="29" y="218"/>
                  </a:cubicBezTo>
                  <a:cubicBezTo>
                    <a:pt x="22" y="216"/>
                    <a:pt x="16" y="212"/>
                    <a:pt x="11" y="208"/>
                  </a:cubicBezTo>
                  <a:cubicBezTo>
                    <a:pt x="5" y="203"/>
                    <a:pt x="5" y="203"/>
                    <a:pt x="5" y="203"/>
                  </a:cubicBezTo>
                  <a:cubicBezTo>
                    <a:pt x="3" y="202"/>
                    <a:pt x="3" y="200"/>
                    <a:pt x="4" y="199"/>
                  </a:cubicBezTo>
                  <a:cubicBezTo>
                    <a:pt x="4" y="198"/>
                    <a:pt x="6" y="197"/>
                    <a:pt x="7" y="197"/>
                  </a:cubicBezTo>
                  <a:cubicBezTo>
                    <a:pt x="7" y="197"/>
                    <a:pt x="8" y="197"/>
                    <a:pt x="8" y="198"/>
                  </a:cubicBezTo>
                  <a:cubicBezTo>
                    <a:pt x="15" y="202"/>
                    <a:pt x="15" y="202"/>
                    <a:pt x="15" y="202"/>
                  </a:cubicBezTo>
                  <a:cubicBezTo>
                    <a:pt x="16" y="202"/>
                    <a:pt x="16" y="202"/>
                    <a:pt x="16" y="202"/>
                  </a:cubicBezTo>
                  <a:cubicBezTo>
                    <a:pt x="22" y="206"/>
                    <a:pt x="31" y="210"/>
                    <a:pt x="38" y="210"/>
                  </a:cubicBezTo>
                  <a:cubicBezTo>
                    <a:pt x="39" y="210"/>
                    <a:pt x="39" y="210"/>
                    <a:pt x="39" y="210"/>
                  </a:cubicBezTo>
                  <a:cubicBezTo>
                    <a:pt x="53" y="210"/>
                    <a:pt x="64" y="207"/>
                    <a:pt x="72" y="199"/>
                  </a:cubicBezTo>
                  <a:cubicBezTo>
                    <a:pt x="77" y="194"/>
                    <a:pt x="77" y="194"/>
                    <a:pt x="77" y="194"/>
                  </a:cubicBezTo>
                  <a:cubicBezTo>
                    <a:pt x="77" y="194"/>
                    <a:pt x="77" y="194"/>
                    <a:pt x="77" y="194"/>
                  </a:cubicBezTo>
                  <a:cubicBezTo>
                    <a:pt x="82" y="189"/>
                    <a:pt x="86" y="184"/>
                    <a:pt x="94" y="182"/>
                  </a:cubicBezTo>
                  <a:cubicBezTo>
                    <a:pt x="99" y="181"/>
                    <a:pt x="104" y="180"/>
                    <a:pt x="108" y="180"/>
                  </a:cubicBezTo>
                  <a:cubicBezTo>
                    <a:pt x="118" y="180"/>
                    <a:pt x="126" y="183"/>
                    <a:pt x="133" y="186"/>
                  </a:cubicBezTo>
                  <a:cubicBezTo>
                    <a:pt x="142" y="189"/>
                    <a:pt x="142" y="189"/>
                    <a:pt x="142" y="189"/>
                  </a:cubicBezTo>
                  <a:cubicBezTo>
                    <a:pt x="146" y="190"/>
                    <a:pt x="152" y="192"/>
                    <a:pt x="158" y="193"/>
                  </a:cubicBezTo>
                  <a:cubicBezTo>
                    <a:pt x="143" y="182"/>
                    <a:pt x="131" y="165"/>
                    <a:pt x="119" y="148"/>
                  </a:cubicBezTo>
                  <a:cubicBezTo>
                    <a:pt x="119" y="148"/>
                    <a:pt x="119" y="148"/>
                    <a:pt x="119" y="148"/>
                  </a:cubicBezTo>
                  <a:cubicBezTo>
                    <a:pt x="115" y="142"/>
                    <a:pt x="115" y="142"/>
                    <a:pt x="115" y="142"/>
                  </a:cubicBezTo>
                  <a:cubicBezTo>
                    <a:pt x="110" y="134"/>
                    <a:pt x="106" y="129"/>
                    <a:pt x="103" y="128"/>
                  </a:cubicBezTo>
                  <a:cubicBezTo>
                    <a:pt x="100" y="126"/>
                    <a:pt x="96" y="125"/>
                    <a:pt x="93" y="125"/>
                  </a:cubicBezTo>
                  <a:cubicBezTo>
                    <a:pt x="91" y="125"/>
                    <a:pt x="89" y="126"/>
                    <a:pt x="87" y="126"/>
                  </a:cubicBezTo>
                  <a:cubicBezTo>
                    <a:pt x="86" y="126"/>
                    <a:pt x="85" y="127"/>
                    <a:pt x="84" y="127"/>
                  </a:cubicBezTo>
                  <a:cubicBezTo>
                    <a:pt x="82" y="128"/>
                    <a:pt x="79" y="129"/>
                    <a:pt x="76" y="129"/>
                  </a:cubicBezTo>
                  <a:cubicBezTo>
                    <a:pt x="75" y="129"/>
                    <a:pt x="74" y="129"/>
                    <a:pt x="74" y="129"/>
                  </a:cubicBezTo>
                  <a:cubicBezTo>
                    <a:pt x="48" y="126"/>
                    <a:pt x="41" y="99"/>
                    <a:pt x="36" y="77"/>
                  </a:cubicBezTo>
                  <a:cubicBezTo>
                    <a:pt x="35" y="75"/>
                    <a:pt x="35" y="72"/>
                    <a:pt x="34" y="70"/>
                  </a:cubicBezTo>
                  <a:cubicBezTo>
                    <a:pt x="34" y="70"/>
                    <a:pt x="34" y="70"/>
                    <a:pt x="34" y="70"/>
                  </a:cubicBezTo>
                  <a:cubicBezTo>
                    <a:pt x="33" y="58"/>
                    <a:pt x="33" y="58"/>
                    <a:pt x="33" y="58"/>
                  </a:cubicBezTo>
                  <a:cubicBezTo>
                    <a:pt x="32" y="57"/>
                    <a:pt x="34" y="55"/>
                    <a:pt x="35" y="55"/>
                  </a:cubicBezTo>
                  <a:cubicBezTo>
                    <a:pt x="36" y="55"/>
                    <a:pt x="36" y="55"/>
                    <a:pt x="36" y="55"/>
                  </a:cubicBezTo>
                  <a:cubicBezTo>
                    <a:pt x="37" y="55"/>
                    <a:pt x="39" y="56"/>
                    <a:pt x="39" y="57"/>
                  </a:cubicBezTo>
                  <a:cubicBezTo>
                    <a:pt x="42" y="68"/>
                    <a:pt x="42" y="68"/>
                    <a:pt x="42" y="68"/>
                  </a:cubicBezTo>
                  <a:cubicBezTo>
                    <a:pt x="46" y="83"/>
                    <a:pt x="52" y="104"/>
                    <a:pt x="62" y="114"/>
                  </a:cubicBezTo>
                  <a:cubicBezTo>
                    <a:pt x="62" y="107"/>
                    <a:pt x="63" y="100"/>
                    <a:pt x="65" y="93"/>
                  </a:cubicBezTo>
                  <a:cubicBezTo>
                    <a:pt x="65" y="90"/>
                    <a:pt x="66" y="88"/>
                    <a:pt x="66" y="86"/>
                  </a:cubicBezTo>
                  <a:cubicBezTo>
                    <a:pt x="68" y="78"/>
                    <a:pt x="70" y="68"/>
                    <a:pt x="67" y="64"/>
                  </a:cubicBezTo>
                  <a:cubicBezTo>
                    <a:pt x="67" y="64"/>
                    <a:pt x="67" y="64"/>
                    <a:pt x="67" y="64"/>
                  </a:cubicBezTo>
                  <a:cubicBezTo>
                    <a:pt x="66" y="63"/>
                    <a:pt x="67" y="61"/>
                    <a:pt x="68" y="60"/>
                  </a:cubicBezTo>
                  <a:cubicBezTo>
                    <a:pt x="69" y="59"/>
                    <a:pt x="69" y="59"/>
                    <a:pt x="70" y="59"/>
                  </a:cubicBezTo>
                  <a:cubicBezTo>
                    <a:pt x="71" y="59"/>
                    <a:pt x="72" y="59"/>
                    <a:pt x="73" y="60"/>
                  </a:cubicBezTo>
                  <a:cubicBezTo>
                    <a:pt x="73" y="60"/>
                    <a:pt x="73" y="60"/>
                    <a:pt x="73" y="60"/>
                  </a:cubicBezTo>
                  <a:cubicBezTo>
                    <a:pt x="79" y="69"/>
                    <a:pt x="76" y="82"/>
                    <a:pt x="74" y="94"/>
                  </a:cubicBezTo>
                  <a:cubicBezTo>
                    <a:pt x="72" y="104"/>
                    <a:pt x="70" y="113"/>
                    <a:pt x="73" y="119"/>
                  </a:cubicBezTo>
                  <a:cubicBezTo>
                    <a:pt x="73" y="119"/>
                    <a:pt x="73" y="119"/>
                    <a:pt x="73" y="119"/>
                  </a:cubicBezTo>
                  <a:cubicBezTo>
                    <a:pt x="76" y="119"/>
                    <a:pt x="80" y="118"/>
                    <a:pt x="83" y="117"/>
                  </a:cubicBezTo>
                  <a:cubicBezTo>
                    <a:pt x="87" y="116"/>
                    <a:pt x="91" y="115"/>
                    <a:pt x="96" y="115"/>
                  </a:cubicBezTo>
                  <a:cubicBezTo>
                    <a:pt x="100" y="115"/>
                    <a:pt x="104" y="116"/>
                    <a:pt x="107" y="117"/>
                  </a:cubicBezTo>
                  <a:cubicBezTo>
                    <a:pt x="116" y="121"/>
                    <a:pt x="121" y="129"/>
                    <a:pt x="124" y="136"/>
                  </a:cubicBezTo>
                  <a:cubicBezTo>
                    <a:pt x="128" y="142"/>
                    <a:pt x="128" y="142"/>
                    <a:pt x="128" y="142"/>
                  </a:cubicBezTo>
                  <a:cubicBezTo>
                    <a:pt x="139" y="158"/>
                    <a:pt x="152" y="175"/>
                    <a:pt x="166" y="185"/>
                  </a:cubicBezTo>
                  <a:cubicBezTo>
                    <a:pt x="177" y="193"/>
                    <a:pt x="221" y="195"/>
                    <a:pt x="250" y="196"/>
                  </a:cubicBezTo>
                  <a:cubicBezTo>
                    <a:pt x="263" y="196"/>
                    <a:pt x="273" y="196"/>
                    <a:pt x="279" y="197"/>
                  </a:cubicBezTo>
                  <a:cubicBezTo>
                    <a:pt x="280" y="197"/>
                    <a:pt x="282" y="197"/>
                    <a:pt x="285" y="197"/>
                  </a:cubicBezTo>
                  <a:cubicBezTo>
                    <a:pt x="295" y="197"/>
                    <a:pt x="315" y="196"/>
                    <a:pt x="332" y="195"/>
                  </a:cubicBezTo>
                  <a:cubicBezTo>
                    <a:pt x="342" y="194"/>
                    <a:pt x="351" y="194"/>
                    <a:pt x="357" y="193"/>
                  </a:cubicBezTo>
                  <a:cubicBezTo>
                    <a:pt x="358" y="193"/>
                    <a:pt x="358" y="193"/>
                    <a:pt x="359" y="193"/>
                  </a:cubicBezTo>
                  <a:cubicBezTo>
                    <a:pt x="371" y="192"/>
                    <a:pt x="387" y="190"/>
                    <a:pt x="398" y="188"/>
                  </a:cubicBezTo>
                  <a:cubicBezTo>
                    <a:pt x="399" y="188"/>
                    <a:pt x="399" y="188"/>
                    <a:pt x="399" y="188"/>
                  </a:cubicBezTo>
                  <a:cubicBezTo>
                    <a:pt x="416" y="186"/>
                    <a:pt x="427" y="176"/>
                    <a:pt x="439" y="166"/>
                  </a:cubicBezTo>
                  <a:cubicBezTo>
                    <a:pt x="445" y="161"/>
                    <a:pt x="451" y="155"/>
                    <a:pt x="458" y="151"/>
                  </a:cubicBezTo>
                  <a:cubicBezTo>
                    <a:pt x="463" y="148"/>
                    <a:pt x="472" y="142"/>
                    <a:pt x="479" y="139"/>
                  </a:cubicBezTo>
                  <a:cubicBezTo>
                    <a:pt x="479" y="139"/>
                    <a:pt x="480" y="139"/>
                    <a:pt x="480" y="139"/>
                  </a:cubicBezTo>
                  <a:cubicBezTo>
                    <a:pt x="507" y="133"/>
                    <a:pt x="522" y="116"/>
                    <a:pt x="525" y="89"/>
                  </a:cubicBezTo>
                  <a:cubicBezTo>
                    <a:pt x="529" y="65"/>
                    <a:pt x="522" y="35"/>
                    <a:pt x="517" y="15"/>
                  </a:cubicBezTo>
                  <a:cubicBezTo>
                    <a:pt x="517" y="14"/>
                    <a:pt x="518" y="12"/>
                    <a:pt x="520" y="11"/>
                  </a:cubicBezTo>
                  <a:cubicBezTo>
                    <a:pt x="520" y="11"/>
                    <a:pt x="520" y="11"/>
                    <a:pt x="521" y="11"/>
                  </a:cubicBezTo>
                  <a:cubicBezTo>
                    <a:pt x="522" y="11"/>
                    <a:pt x="523" y="12"/>
                    <a:pt x="524" y="13"/>
                  </a:cubicBezTo>
                  <a:cubicBezTo>
                    <a:pt x="531" y="29"/>
                    <a:pt x="533" y="43"/>
                    <a:pt x="536" y="58"/>
                  </a:cubicBezTo>
                  <a:cubicBezTo>
                    <a:pt x="537" y="63"/>
                    <a:pt x="538" y="68"/>
                    <a:pt x="540" y="74"/>
                  </a:cubicBezTo>
                  <a:cubicBezTo>
                    <a:pt x="546" y="65"/>
                    <a:pt x="550" y="55"/>
                    <a:pt x="555" y="46"/>
                  </a:cubicBezTo>
                  <a:cubicBezTo>
                    <a:pt x="562" y="30"/>
                    <a:pt x="569" y="14"/>
                    <a:pt x="586" y="1"/>
                  </a:cubicBezTo>
                  <a:cubicBezTo>
                    <a:pt x="586" y="0"/>
                    <a:pt x="587" y="0"/>
                    <a:pt x="588" y="0"/>
                  </a:cubicBezTo>
                  <a:cubicBezTo>
                    <a:pt x="589" y="0"/>
                    <a:pt x="590" y="1"/>
                    <a:pt x="590" y="1"/>
                  </a:cubicBezTo>
                  <a:cubicBezTo>
                    <a:pt x="591" y="2"/>
                    <a:pt x="592" y="4"/>
                    <a:pt x="590" y="6"/>
                  </a:cubicBezTo>
                  <a:cubicBezTo>
                    <a:pt x="576" y="23"/>
                    <a:pt x="570" y="33"/>
                    <a:pt x="565" y="48"/>
                  </a:cubicBezTo>
                  <a:cubicBezTo>
                    <a:pt x="578" y="35"/>
                    <a:pt x="596" y="16"/>
                    <a:pt x="606" y="4"/>
                  </a:cubicBezTo>
                  <a:cubicBezTo>
                    <a:pt x="607" y="3"/>
                    <a:pt x="607" y="2"/>
                    <a:pt x="607" y="2"/>
                  </a:cubicBezTo>
                  <a:cubicBezTo>
                    <a:pt x="608" y="2"/>
                    <a:pt x="609" y="1"/>
                    <a:pt x="610" y="1"/>
                  </a:cubicBezTo>
                  <a:cubicBezTo>
                    <a:pt x="611" y="1"/>
                    <a:pt x="612" y="2"/>
                    <a:pt x="613" y="3"/>
                  </a:cubicBezTo>
                  <a:cubicBezTo>
                    <a:pt x="614" y="5"/>
                    <a:pt x="614" y="5"/>
                    <a:pt x="603" y="20"/>
                  </a:cubicBezTo>
                  <a:cubicBezTo>
                    <a:pt x="598" y="26"/>
                    <a:pt x="592" y="33"/>
                    <a:pt x="590" y="35"/>
                  </a:cubicBezTo>
                  <a:cubicBezTo>
                    <a:pt x="590" y="35"/>
                    <a:pt x="590" y="35"/>
                    <a:pt x="590" y="35"/>
                  </a:cubicBezTo>
                  <a:cubicBezTo>
                    <a:pt x="548" y="78"/>
                    <a:pt x="515" y="118"/>
                    <a:pt x="542" y="167"/>
                  </a:cubicBezTo>
                  <a:cubicBezTo>
                    <a:pt x="543" y="167"/>
                    <a:pt x="543" y="167"/>
                    <a:pt x="543" y="167"/>
                  </a:cubicBezTo>
                  <a:cubicBezTo>
                    <a:pt x="545" y="171"/>
                    <a:pt x="547" y="175"/>
                    <a:pt x="549" y="179"/>
                  </a:cubicBezTo>
                  <a:cubicBezTo>
                    <a:pt x="552" y="184"/>
                    <a:pt x="555" y="188"/>
                    <a:pt x="558" y="192"/>
                  </a:cubicBezTo>
                  <a:cubicBezTo>
                    <a:pt x="559" y="192"/>
                    <a:pt x="559" y="192"/>
                    <a:pt x="559" y="192"/>
                  </a:cubicBezTo>
                  <a:cubicBezTo>
                    <a:pt x="561" y="195"/>
                    <a:pt x="569" y="201"/>
                    <a:pt x="598" y="201"/>
                  </a:cubicBezTo>
                  <a:cubicBezTo>
                    <a:pt x="600" y="201"/>
                    <a:pt x="600" y="201"/>
                    <a:pt x="600" y="201"/>
                  </a:cubicBezTo>
                  <a:cubicBezTo>
                    <a:pt x="684" y="204"/>
                    <a:pt x="895" y="209"/>
                    <a:pt x="911" y="210"/>
                  </a:cubicBezTo>
                  <a:cubicBezTo>
                    <a:pt x="911" y="210"/>
                    <a:pt x="911" y="210"/>
                    <a:pt x="911" y="210"/>
                  </a:cubicBezTo>
                  <a:cubicBezTo>
                    <a:pt x="923" y="203"/>
                    <a:pt x="944" y="192"/>
                    <a:pt x="958" y="157"/>
                  </a:cubicBezTo>
                  <a:cubicBezTo>
                    <a:pt x="967" y="134"/>
                    <a:pt x="993" y="97"/>
                    <a:pt x="1000" y="90"/>
                  </a:cubicBezTo>
                  <a:cubicBezTo>
                    <a:pt x="1002" y="85"/>
                    <a:pt x="1007" y="74"/>
                    <a:pt x="1014" y="74"/>
                  </a:cubicBezTo>
                  <a:cubicBezTo>
                    <a:pt x="1015" y="74"/>
                    <a:pt x="1017" y="75"/>
                    <a:pt x="1018" y="76"/>
                  </a:cubicBezTo>
                  <a:cubicBezTo>
                    <a:pt x="1023" y="80"/>
                    <a:pt x="1024" y="84"/>
                    <a:pt x="1024" y="87"/>
                  </a:cubicBezTo>
                  <a:cubicBezTo>
                    <a:pt x="1024" y="89"/>
                    <a:pt x="1023" y="92"/>
                    <a:pt x="1022" y="93"/>
                  </a:cubicBezTo>
                  <a:cubicBezTo>
                    <a:pt x="1021" y="93"/>
                    <a:pt x="1021" y="93"/>
                    <a:pt x="1021" y="93"/>
                  </a:cubicBezTo>
                  <a:cubicBezTo>
                    <a:pt x="1018" y="96"/>
                    <a:pt x="1012" y="97"/>
                    <a:pt x="1009" y="97"/>
                  </a:cubicBezTo>
                  <a:cubicBezTo>
                    <a:pt x="1002" y="103"/>
                    <a:pt x="974" y="150"/>
                    <a:pt x="967" y="164"/>
                  </a:cubicBezTo>
                  <a:cubicBezTo>
                    <a:pt x="960" y="179"/>
                    <a:pt x="948" y="202"/>
                    <a:pt x="924" y="218"/>
                  </a:cubicBezTo>
                  <a:cubicBezTo>
                    <a:pt x="927" y="223"/>
                    <a:pt x="939" y="237"/>
                    <a:pt x="945" y="243"/>
                  </a:cubicBezTo>
                  <a:cubicBezTo>
                    <a:pt x="949" y="248"/>
                    <a:pt x="952" y="251"/>
                    <a:pt x="953" y="253"/>
                  </a:cubicBezTo>
                  <a:cubicBezTo>
                    <a:pt x="957" y="254"/>
                    <a:pt x="959" y="255"/>
                    <a:pt x="962" y="255"/>
                  </a:cubicBezTo>
                  <a:cubicBezTo>
                    <a:pt x="967" y="255"/>
                    <a:pt x="974" y="253"/>
                    <a:pt x="988" y="248"/>
                  </a:cubicBezTo>
                  <a:cubicBezTo>
                    <a:pt x="995" y="245"/>
                    <a:pt x="1004" y="242"/>
                    <a:pt x="1014" y="239"/>
                  </a:cubicBezTo>
                  <a:cubicBezTo>
                    <a:pt x="1034" y="233"/>
                    <a:pt x="1057" y="225"/>
                    <a:pt x="1063" y="222"/>
                  </a:cubicBezTo>
                  <a:cubicBezTo>
                    <a:pt x="1067" y="217"/>
                    <a:pt x="1073" y="212"/>
                    <a:pt x="1077" y="212"/>
                  </a:cubicBezTo>
                  <a:cubicBezTo>
                    <a:pt x="1080" y="212"/>
                    <a:pt x="1082" y="213"/>
                    <a:pt x="1083" y="216"/>
                  </a:cubicBezTo>
                  <a:cubicBezTo>
                    <a:pt x="1085" y="219"/>
                    <a:pt x="1086" y="225"/>
                    <a:pt x="1084" y="229"/>
                  </a:cubicBezTo>
                  <a:cubicBezTo>
                    <a:pt x="1083" y="231"/>
                    <a:pt x="1081" y="233"/>
                    <a:pt x="1078" y="233"/>
                  </a:cubicBezTo>
                  <a:cubicBezTo>
                    <a:pt x="1078" y="233"/>
                    <a:pt x="1078" y="233"/>
                    <a:pt x="1078" y="233"/>
                  </a:cubicBezTo>
                  <a:cubicBezTo>
                    <a:pt x="1075" y="232"/>
                    <a:pt x="1072" y="232"/>
                    <a:pt x="1070" y="231"/>
                  </a:cubicBezTo>
                  <a:cubicBezTo>
                    <a:pt x="1070" y="231"/>
                    <a:pt x="1069" y="231"/>
                    <a:pt x="1068" y="231"/>
                  </a:cubicBezTo>
                  <a:cubicBezTo>
                    <a:pt x="1065" y="233"/>
                    <a:pt x="1057" y="235"/>
                    <a:pt x="1038" y="242"/>
                  </a:cubicBezTo>
                  <a:cubicBezTo>
                    <a:pt x="1022" y="247"/>
                    <a:pt x="1005" y="253"/>
                    <a:pt x="998" y="256"/>
                  </a:cubicBezTo>
                  <a:cubicBezTo>
                    <a:pt x="986" y="261"/>
                    <a:pt x="965" y="266"/>
                    <a:pt x="956" y="266"/>
                  </a:cubicBezTo>
                  <a:cubicBezTo>
                    <a:pt x="956" y="268"/>
                    <a:pt x="956" y="270"/>
                    <a:pt x="956" y="272"/>
                  </a:cubicBezTo>
                  <a:cubicBezTo>
                    <a:pt x="957" y="274"/>
                    <a:pt x="957" y="276"/>
                    <a:pt x="957" y="278"/>
                  </a:cubicBezTo>
                  <a:cubicBezTo>
                    <a:pt x="958" y="282"/>
                    <a:pt x="961" y="303"/>
                    <a:pt x="962" y="306"/>
                  </a:cubicBezTo>
                  <a:cubicBezTo>
                    <a:pt x="962" y="307"/>
                    <a:pt x="962" y="307"/>
                    <a:pt x="963" y="309"/>
                  </a:cubicBezTo>
                  <a:cubicBezTo>
                    <a:pt x="963" y="313"/>
                    <a:pt x="964" y="320"/>
                    <a:pt x="966" y="324"/>
                  </a:cubicBezTo>
                  <a:cubicBezTo>
                    <a:pt x="970" y="328"/>
                    <a:pt x="973" y="334"/>
                    <a:pt x="972" y="338"/>
                  </a:cubicBezTo>
                  <a:cubicBezTo>
                    <a:pt x="972" y="341"/>
                    <a:pt x="970" y="344"/>
                    <a:pt x="967" y="344"/>
                  </a:cubicBezTo>
                  <a:cubicBezTo>
                    <a:pt x="965" y="345"/>
                    <a:pt x="963" y="345"/>
                    <a:pt x="961" y="345"/>
                  </a:cubicBezTo>
                  <a:cubicBezTo>
                    <a:pt x="957" y="345"/>
                    <a:pt x="955" y="344"/>
                    <a:pt x="954" y="342"/>
                  </a:cubicBezTo>
                  <a:cubicBezTo>
                    <a:pt x="952" y="340"/>
                    <a:pt x="952" y="337"/>
                    <a:pt x="954" y="333"/>
                  </a:cubicBezTo>
                  <a:cubicBezTo>
                    <a:pt x="954" y="332"/>
                    <a:pt x="954" y="331"/>
                    <a:pt x="954" y="330"/>
                  </a:cubicBezTo>
                  <a:cubicBezTo>
                    <a:pt x="955" y="329"/>
                    <a:pt x="955" y="329"/>
                    <a:pt x="955" y="327"/>
                  </a:cubicBezTo>
                  <a:cubicBezTo>
                    <a:pt x="956" y="325"/>
                    <a:pt x="953" y="315"/>
                    <a:pt x="952" y="308"/>
                  </a:cubicBezTo>
                  <a:cubicBezTo>
                    <a:pt x="949" y="295"/>
                    <a:pt x="946" y="281"/>
                    <a:pt x="946" y="274"/>
                  </a:cubicBezTo>
                  <a:cubicBezTo>
                    <a:pt x="946" y="267"/>
                    <a:pt x="945" y="262"/>
                    <a:pt x="942" y="259"/>
                  </a:cubicBezTo>
                  <a:cubicBezTo>
                    <a:pt x="939" y="255"/>
                    <a:pt x="935" y="250"/>
                    <a:pt x="932" y="246"/>
                  </a:cubicBezTo>
                  <a:cubicBezTo>
                    <a:pt x="926" y="237"/>
                    <a:pt x="920" y="230"/>
                    <a:pt x="916" y="227"/>
                  </a:cubicBezTo>
                  <a:cubicBezTo>
                    <a:pt x="910" y="223"/>
                    <a:pt x="908" y="223"/>
                    <a:pt x="905" y="223"/>
                  </a:cubicBezTo>
                  <a:cubicBezTo>
                    <a:pt x="904" y="223"/>
                    <a:pt x="904" y="223"/>
                    <a:pt x="904" y="223"/>
                  </a:cubicBezTo>
                  <a:cubicBezTo>
                    <a:pt x="904" y="223"/>
                    <a:pt x="902" y="223"/>
                    <a:pt x="899" y="223"/>
                  </a:cubicBezTo>
                  <a:cubicBezTo>
                    <a:pt x="795" y="219"/>
                    <a:pt x="704" y="218"/>
                    <a:pt x="644" y="217"/>
                  </a:cubicBezTo>
                  <a:cubicBezTo>
                    <a:pt x="642" y="217"/>
                    <a:pt x="642" y="217"/>
                    <a:pt x="642" y="217"/>
                  </a:cubicBezTo>
                  <a:cubicBezTo>
                    <a:pt x="636" y="217"/>
                    <a:pt x="630" y="217"/>
                    <a:pt x="624" y="218"/>
                  </a:cubicBezTo>
                  <a:cubicBezTo>
                    <a:pt x="619" y="218"/>
                    <a:pt x="619" y="218"/>
                    <a:pt x="619" y="218"/>
                  </a:cubicBezTo>
                  <a:cubicBezTo>
                    <a:pt x="611" y="218"/>
                    <a:pt x="604" y="218"/>
                    <a:pt x="597" y="219"/>
                  </a:cubicBezTo>
                  <a:cubicBezTo>
                    <a:pt x="597" y="219"/>
                    <a:pt x="597" y="219"/>
                    <a:pt x="597" y="219"/>
                  </a:cubicBezTo>
                  <a:cubicBezTo>
                    <a:pt x="568" y="222"/>
                    <a:pt x="543" y="242"/>
                    <a:pt x="543" y="264"/>
                  </a:cubicBezTo>
                  <a:cubicBezTo>
                    <a:pt x="546" y="298"/>
                    <a:pt x="599" y="370"/>
                    <a:pt x="601" y="373"/>
                  </a:cubicBezTo>
                  <a:cubicBezTo>
                    <a:pt x="602" y="375"/>
                    <a:pt x="603" y="376"/>
                    <a:pt x="604" y="376"/>
                  </a:cubicBezTo>
                  <a:cubicBezTo>
                    <a:pt x="605" y="378"/>
                    <a:pt x="607" y="379"/>
                    <a:pt x="606" y="381"/>
                  </a:cubicBezTo>
                  <a:cubicBezTo>
                    <a:pt x="605" y="382"/>
                    <a:pt x="604" y="383"/>
                    <a:pt x="603" y="383"/>
                  </a:cubicBezTo>
                  <a:cubicBezTo>
                    <a:pt x="602" y="383"/>
                    <a:pt x="602" y="383"/>
                    <a:pt x="602" y="383"/>
                  </a:cubicBezTo>
                  <a:cubicBezTo>
                    <a:pt x="601" y="383"/>
                    <a:pt x="601" y="383"/>
                    <a:pt x="594" y="376"/>
                  </a:cubicBezTo>
                  <a:cubicBezTo>
                    <a:pt x="592" y="374"/>
                    <a:pt x="588" y="369"/>
                    <a:pt x="585" y="366"/>
                  </a:cubicBezTo>
                  <a:cubicBezTo>
                    <a:pt x="575" y="355"/>
                    <a:pt x="568" y="343"/>
                    <a:pt x="560" y="331"/>
                  </a:cubicBezTo>
                  <a:cubicBezTo>
                    <a:pt x="555" y="323"/>
                    <a:pt x="551" y="316"/>
                    <a:pt x="546" y="310"/>
                  </a:cubicBezTo>
                  <a:cubicBezTo>
                    <a:pt x="539" y="329"/>
                    <a:pt x="529" y="345"/>
                    <a:pt x="516" y="358"/>
                  </a:cubicBezTo>
                  <a:cubicBezTo>
                    <a:pt x="515" y="359"/>
                    <a:pt x="514" y="359"/>
                    <a:pt x="514" y="359"/>
                  </a:cubicBezTo>
                  <a:cubicBezTo>
                    <a:pt x="513" y="359"/>
                    <a:pt x="512" y="359"/>
                    <a:pt x="512" y="358"/>
                  </a:cubicBezTo>
                  <a:cubicBezTo>
                    <a:pt x="510" y="357"/>
                    <a:pt x="510" y="356"/>
                    <a:pt x="511" y="354"/>
                  </a:cubicBezTo>
                  <a:cubicBezTo>
                    <a:pt x="513" y="349"/>
                    <a:pt x="516" y="345"/>
                    <a:pt x="519" y="339"/>
                  </a:cubicBezTo>
                  <a:cubicBezTo>
                    <a:pt x="529" y="322"/>
                    <a:pt x="540" y="303"/>
                    <a:pt x="533" y="285"/>
                  </a:cubicBezTo>
                  <a:cubicBezTo>
                    <a:pt x="523" y="266"/>
                    <a:pt x="505" y="263"/>
                    <a:pt x="484" y="260"/>
                  </a:cubicBezTo>
                  <a:cubicBezTo>
                    <a:pt x="469" y="258"/>
                    <a:pt x="454" y="256"/>
                    <a:pt x="441" y="248"/>
                  </a:cubicBezTo>
                  <a:cubicBezTo>
                    <a:pt x="440" y="248"/>
                    <a:pt x="440" y="248"/>
                    <a:pt x="440" y="248"/>
                  </a:cubicBezTo>
                  <a:cubicBezTo>
                    <a:pt x="440" y="247"/>
                    <a:pt x="438" y="246"/>
                    <a:pt x="435" y="244"/>
                  </a:cubicBezTo>
                  <a:cubicBezTo>
                    <a:pt x="425" y="236"/>
                    <a:pt x="399" y="215"/>
                    <a:pt x="390" y="212"/>
                  </a:cubicBezTo>
                  <a:cubicBezTo>
                    <a:pt x="383" y="211"/>
                    <a:pt x="376" y="210"/>
                    <a:pt x="371" y="210"/>
                  </a:cubicBezTo>
                  <a:cubicBezTo>
                    <a:pt x="368" y="210"/>
                    <a:pt x="365" y="210"/>
                    <a:pt x="363" y="211"/>
                  </a:cubicBezTo>
                  <a:cubicBezTo>
                    <a:pt x="361" y="211"/>
                    <a:pt x="359" y="211"/>
                    <a:pt x="357" y="211"/>
                  </a:cubicBezTo>
                  <a:cubicBezTo>
                    <a:pt x="347" y="211"/>
                    <a:pt x="339" y="211"/>
                    <a:pt x="330" y="212"/>
                  </a:cubicBezTo>
                  <a:cubicBezTo>
                    <a:pt x="324" y="212"/>
                    <a:pt x="292" y="213"/>
                    <a:pt x="280" y="213"/>
                  </a:cubicBezTo>
                  <a:cubicBezTo>
                    <a:pt x="279" y="213"/>
                    <a:pt x="279" y="213"/>
                    <a:pt x="278" y="213"/>
                  </a:cubicBezTo>
                  <a:cubicBezTo>
                    <a:pt x="272" y="213"/>
                    <a:pt x="258" y="213"/>
                    <a:pt x="243" y="212"/>
                  </a:cubicBezTo>
                  <a:cubicBezTo>
                    <a:pt x="219" y="211"/>
                    <a:pt x="192" y="210"/>
                    <a:pt x="179" y="210"/>
                  </a:cubicBezTo>
                  <a:cubicBezTo>
                    <a:pt x="178" y="210"/>
                    <a:pt x="177" y="210"/>
                    <a:pt x="177" y="210"/>
                  </a:cubicBezTo>
                  <a:cubicBezTo>
                    <a:pt x="177" y="210"/>
                    <a:pt x="177" y="210"/>
                    <a:pt x="177" y="210"/>
                  </a:cubicBezTo>
                  <a:cubicBezTo>
                    <a:pt x="177" y="210"/>
                    <a:pt x="176" y="210"/>
                    <a:pt x="175" y="210"/>
                  </a:cubicBezTo>
                  <a:cubicBezTo>
                    <a:pt x="168" y="210"/>
                    <a:pt x="145" y="211"/>
                    <a:pt x="131" y="224"/>
                  </a:cubicBezTo>
                  <a:cubicBezTo>
                    <a:pt x="128" y="227"/>
                    <a:pt x="127" y="228"/>
                    <a:pt x="126" y="232"/>
                  </a:cubicBezTo>
                  <a:cubicBezTo>
                    <a:pt x="126" y="234"/>
                    <a:pt x="126" y="234"/>
                    <a:pt x="126" y="234"/>
                  </a:cubicBezTo>
                  <a:cubicBezTo>
                    <a:pt x="126" y="236"/>
                    <a:pt x="126" y="236"/>
                    <a:pt x="126" y="236"/>
                  </a:cubicBezTo>
                  <a:cubicBezTo>
                    <a:pt x="124" y="244"/>
                    <a:pt x="120" y="250"/>
                    <a:pt x="116" y="256"/>
                  </a:cubicBezTo>
                  <a:cubicBezTo>
                    <a:pt x="111" y="264"/>
                    <a:pt x="111" y="264"/>
                    <a:pt x="111" y="264"/>
                  </a:cubicBezTo>
                  <a:cubicBezTo>
                    <a:pt x="108" y="271"/>
                    <a:pt x="108" y="271"/>
                    <a:pt x="108" y="271"/>
                  </a:cubicBezTo>
                  <a:cubicBezTo>
                    <a:pt x="105" y="276"/>
                    <a:pt x="103" y="281"/>
                    <a:pt x="99" y="286"/>
                  </a:cubicBezTo>
                  <a:cubicBezTo>
                    <a:pt x="99" y="286"/>
                    <a:pt x="99" y="286"/>
                    <a:pt x="99" y="286"/>
                  </a:cubicBezTo>
                  <a:cubicBezTo>
                    <a:pt x="98" y="287"/>
                    <a:pt x="97" y="289"/>
                    <a:pt x="94" y="292"/>
                  </a:cubicBezTo>
                  <a:cubicBezTo>
                    <a:pt x="89" y="298"/>
                    <a:pt x="89" y="298"/>
                    <a:pt x="89" y="298"/>
                  </a:cubicBezTo>
                  <a:cubicBezTo>
                    <a:pt x="87" y="300"/>
                    <a:pt x="87" y="300"/>
                    <a:pt x="87" y="300"/>
                  </a:cubicBezTo>
                  <a:cubicBezTo>
                    <a:pt x="81" y="319"/>
                    <a:pt x="82" y="332"/>
                    <a:pt x="102" y="342"/>
                  </a:cubicBezTo>
                  <a:cubicBezTo>
                    <a:pt x="108" y="344"/>
                    <a:pt x="108" y="344"/>
                    <a:pt x="108" y="344"/>
                  </a:cubicBezTo>
                  <a:cubicBezTo>
                    <a:pt x="117" y="348"/>
                    <a:pt x="126" y="352"/>
                    <a:pt x="132" y="361"/>
                  </a:cubicBezTo>
                  <a:cubicBezTo>
                    <a:pt x="137" y="367"/>
                    <a:pt x="139" y="374"/>
                    <a:pt x="140" y="380"/>
                  </a:cubicBezTo>
                  <a:cubicBezTo>
                    <a:pt x="141" y="384"/>
                    <a:pt x="142" y="387"/>
                    <a:pt x="143" y="390"/>
                  </a:cubicBezTo>
                  <a:cubicBezTo>
                    <a:pt x="144" y="392"/>
                    <a:pt x="143" y="394"/>
                    <a:pt x="141" y="395"/>
                  </a:cubicBezTo>
                  <a:cubicBezTo>
                    <a:pt x="141" y="395"/>
                    <a:pt x="140" y="395"/>
                    <a:pt x="140" y="395"/>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 name="Freeform 6">
              <a:extLst>
                <a:ext uri="{FF2B5EF4-FFF2-40B4-BE49-F238E27FC236}">
                  <a16:creationId xmlns:a16="http://schemas.microsoft.com/office/drawing/2014/main" id="{EF60AAA5-BB62-0F95-F546-CF233EF703DD}"/>
                </a:ext>
              </a:extLst>
            </p:cNvPr>
            <p:cNvSpPr>
              <a:spLocks noEditPoints="1"/>
            </p:cNvSpPr>
            <p:nvPr/>
          </p:nvSpPr>
          <p:spPr bwMode="auto">
            <a:xfrm>
              <a:off x="966788" y="1727200"/>
              <a:ext cx="8005763" cy="2938463"/>
            </a:xfrm>
            <a:custGeom>
              <a:avLst/>
              <a:gdLst>
                <a:gd name="T0" fmla="*/ 550 w 1094"/>
                <a:gd name="T1" fmla="*/ 184 h 401"/>
                <a:gd name="T2" fmla="*/ 1020 w 1094"/>
                <a:gd name="T3" fmla="*/ 81 h 401"/>
                <a:gd name="T4" fmla="*/ 966 w 1094"/>
                <a:gd name="T5" fmla="*/ 261 h 401"/>
                <a:gd name="T6" fmla="*/ 1072 w 1094"/>
                <a:gd name="T7" fmla="*/ 231 h 401"/>
                <a:gd name="T8" fmla="*/ 970 w 1094"/>
                <a:gd name="T9" fmla="*/ 344 h 401"/>
                <a:gd name="T10" fmla="*/ 908 w 1094"/>
                <a:gd name="T11" fmla="*/ 223 h 401"/>
                <a:gd name="T12" fmla="*/ 607 w 1094"/>
                <a:gd name="T13" fmla="*/ 383 h 401"/>
                <a:gd name="T14" fmla="*/ 375 w 1094"/>
                <a:gd name="T15" fmla="*/ 210 h 401"/>
                <a:gd name="T16" fmla="*/ 179 w 1094"/>
                <a:gd name="T17" fmla="*/ 210 h 401"/>
                <a:gd name="T18" fmla="*/ 100 w 1094"/>
                <a:gd name="T19" fmla="*/ 287 h 401"/>
                <a:gd name="T20" fmla="*/ 144 w 1094"/>
                <a:gd name="T21" fmla="*/ 394 h 401"/>
                <a:gd name="T22" fmla="*/ 76 w 1094"/>
                <a:gd name="T23" fmla="*/ 384 h 401"/>
                <a:gd name="T24" fmla="*/ 121 w 1094"/>
                <a:gd name="T25" fmla="*/ 236 h 401"/>
                <a:gd name="T26" fmla="*/ 100 w 1094"/>
                <a:gd name="T27" fmla="*/ 192 h 401"/>
                <a:gd name="T28" fmla="*/ 9 w 1094"/>
                <a:gd name="T29" fmla="*/ 271 h 401"/>
                <a:gd name="T30" fmla="*/ 11 w 1094"/>
                <a:gd name="T31" fmla="*/ 204 h 401"/>
                <a:gd name="T32" fmla="*/ 112 w 1094"/>
                <a:gd name="T33" fmla="*/ 187 h 401"/>
                <a:gd name="T34" fmla="*/ 109 w 1094"/>
                <a:gd name="T35" fmla="*/ 127 h 401"/>
                <a:gd name="T36" fmla="*/ 43 w 1094"/>
                <a:gd name="T37" fmla="*/ 72 h 401"/>
                <a:gd name="T38" fmla="*/ 77 w 1094"/>
                <a:gd name="T39" fmla="*/ 125 h 401"/>
                <a:gd name="T40" fmla="*/ 283 w 1094"/>
                <a:gd name="T41" fmla="*/ 203 h 401"/>
                <a:gd name="T42" fmla="*/ 525 w 1094"/>
                <a:gd name="T43" fmla="*/ 18 h 401"/>
                <a:gd name="T44" fmla="*/ 588 w 1094"/>
                <a:gd name="T45" fmla="*/ 1 h 401"/>
                <a:gd name="T46" fmla="*/ 518 w 1094"/>
                <a:gd name="T47" fmla="*/ 19 h 401"/>
                <a:gd name="T48" fmla="*/ 402 w 1094"/>
                <a:gd name="T49" fmla="*/ 188 h 401"/>
                <a:gd name="T50" fmla="*/ 255 w 1094"/>
                <a:gd name="T51" fmla="*/ 195 h 401"/>
                <a:gd name="T52" fmla="*/ 79 w 1094"/>
                <a:gd name="T53" fmla="*/ 119 h 401"/>
                <a:gd name="T54" fmla="*/ 74 w 1094"/>
                <a:gd name="T55" fmla="*/ 59 h 401"/>
                <a:gd name="T56" fmla="*/ 63 w 1094"/>
                <a:gd name="T57" fmla="*/ 108 h 401"/>
                <a:gd name="T58" fmla="*/ 35 w 1094"/>
                <a:gd name="T59" fmla="*/ 73 h 401"/>
                <a:gd name="T60" fmla="*/ 92 w 1094"/>
                <a:gd name="T61" fmla="*/ 132 h 401"/>
                <a:gd name="T62" fmla="*/ 150 w 1094"/>
                <a:gd name="T63" fmla="*/ 190 h 401"/>
                <a:gd name="T64" fmla="*/ 74 w 1094"/>
                <a:gd name="T65" fmla="*/ 200 h 401"/>
                <a:gd name="T66" fmla="*/ 5 w 1094"/>
                <a:gd name="T67" fmla="*/ 200 h 401"/>
                <a:gd name="T68" fmla="*/ 10 w 1094"/>
                <a:gd name="T69" fmla="*/ 277 h 401"/>
                <a:gd name="T70" fmla="*/ 85 w 1094"/>
                <a:gd name="T71" fmla="*/ 212 h 401"/>
                <a:gd name="T72" fmla="*/ 139 w 1094"/>
                <a:gd name="T73" fmla="*/ 207 h 401"/>
                <a:gd name="T74" fmla="*/ 103 w 1094"/>
                <a:gd name="T75" fmla="*/ 260 h 401"/>
                <a:gd name="T76" fmla="*/ 68 w 1094"/>
                <a:gd name="T77" fmla="*/ 383 h 401"/>
                <a:gd name="T78" fmla="*/ 101 w 1094"/>
                <a:gd name="T79" fmla="*/ 356 h 401"/>
                <a:gd name="T80" fmla="*/ 144 w 1094"/>
                <a:gd name="T81" fmla="*/ 401 h 401"/>
                <a:gd name="T82" fmla="*/ 94 w 1094"/>
                <a:gd name="T83" fmla="*/ 305 h 401"/>
                <a:gd name="T84" fmla="*/ 105 w 1094"/>
                <a:gd name="T85" fmla="*/ 291 h 401"/>
                <a:gd name="T86" fmla="*/ 134 w 1094"/>
                <a:gd name="T87" fmla="*/ 236 h 401"/>
                <a:gd name="T88" fmla="*/ 183 w 1094"/>
                <a:gd name="T89" fmla="*/ 217 h 401"/>
                <a:gd name="T90" fmla="*/ 375 w 1094"/>
                <a:gd name="T91" fmla="*/ 217 h 401"/>
                <a:gd name="T92" fmla="*/ 520 w 1094"/>
                <a:gd name="T93" fmla="*/ 341 h 401"/>
                <a:gd name="T94" fmla="*/ 586 w 1094"/>
                <a:gd name="T95" fmla="*/ 371 h 401"/>
                <a:gd name="T96" fmla="*/ 550 w 1094"/>
                <a:gd name="T97" fmla="*/ 267 h 401"/>
                <a:gd name="T98" fmla="*/ 648 w 1094"/>
                <a:gd name="T99" fmla="*/ 224 h 401"/>
                <a:gd name="T100" fmla="*/ 947 w 1094"/>
                <a:gd name="T101" fmla="*/ 277 h 401"/>
                <a:gd name="T102" fmla="*/ 972 w 1094"/>
                <a:gd name="T103" fmla="*/ 351 h 401"/>
                <a:gd name="T104" fmla="*/ 964 w 1094"/>
                <a:gd name="T105" fmla="*/ 272 h 401"/>
                <a:gd name="T106" fmla="*/ 1091 w 1094"/>
                <a:gd name="T107" fmla="*/ 234 h 401"/>
                <a:gd name="T108" fmla="*/ 959 w 1094"/>
                <a:gd name="T109" fmla="*/ 253 h 401"/>
                <a:gd name="T110" fmla="*/ 1031 w 1094"/>
                <a:gd name="T111" fmla="*/ 90 h 401"/>
                <a:gd name="T112" fmla="*/ 604 w 1094"/>
                <a:gd name="T113" fmla="*/ 201 h 401"/>
                <a:gd name="T114" fmla="*/ 549 w 1094"/>
                <a:gd name="T115" fmla="*/ 168 h 401"/>
                <a:gd name="T116" fmla="*/ 614 w 1094"/>
                <a:gd name="T117" fmla="*/ 1 h 401"/>
                <a:gd name="T118" fmla="*/ 592 w 1094"/>
                <a:gd name="T119"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94" h="401">
                  <a:moveTo>
                    <a:pt x="592" y="7"/>
                  </a:moveTo>
                  <a:cubicBezTo>
                    <a:pt x="574" y="28"/>
                    <a:pt x="569" y="39"/>
                    <a:pt x="562" y="62"/>
                  </a:cubicBezTo>
                  <a:cubicBezTo>
                    <a:pt x="579" y="48"/>
                    <a:pt x="613" y="8"/>
                    <a:pt x="614" y="8"/>
                  </a:cubicBezTo>
                  <a:cubicBezTo>
                    <a:pt x="614" y="8"/>
                    <a:pt x="614" y="8"/>
                    <a:pt x="614" y="8"/>
                  </a:cubicBezTo>
                  <a:cubicBezTo>
                    <a:pt x="614" y="8"/>
                    <a:pt x="595" y="32"/>
                    <a:pt x="592" y="36"/>
                  </a:cubicBezTo>
                  <a:cubicBezTo>
                    <a:pt x="550" y="78"/>
                    <a:pt x="514" y="120"/>
                    <a:pt x="544" y="171"/>
                  </a:cubicBezTo>
                  <a:cubicBezTo>
                    <a:pt x="546" y="175"/>
                    <a:pt x="548" y="179"/>
                    <a:pt x="550" y="184"/>
                  </a:cubicBezTo>
                  <a:cubicBezTo>
                    <a:pt x="553" y="188"/>
                    <a:pt x="556" y="193"/>
                    <a:pt x="560" y="197"/>
                  </a:cubicBezTo>
                  <a:cubicBezTo>
                    <a:pt x="567" y="207"/>
                    <a:pt x="598" y="207"/>
                    <a:pt x="603" y="207"/>
                  </a:cubicBezTo>
                  <a:cubicBezTo>
                    <a:pt x="691" y="210"/>
                    <a:pt x="915" y="216"/>
                    <a:pt x="915" y="216"/>
                  </a:cubicBezTo>
                  <a:cubicBezTo>
                    <a:pt x="927" y="210"/>
                    <a:pt x="950" y="198"/>
                    <a:pt x="965" y="161"/>
                  </a:cubicBezTo>
                  <a:cubicBezTo>
                    <a:pt x="975" y="137"/>
                    <a:pt x="1003" y="97"/>
                    <a:pt x="1008" y="94"/>
                  </a:cubicBezTo>
                  <a:cubicBezTo>
                    <a:pt x="1008" y="91"/>
                    <a:pt x="1013" y="80"/>
                    <a:pt x="1018" y="80"/>
                  </a:cubicBezTo>
                  <a:cubicBezTo>
                    <a:pt x="1018" y="80"/>
                    <a:pt x="1019" y="81"/>
                    <a:pt x="1020" y="81"/>
                  </a:cubicBezTo>
                  <a:cubicBezTo>
                    <a:pt x="1026" y="86"/>
                    <a:pt x="1024" y="93"/>
                    <a:pt x="1023" y="94"/>
                  </a:cubicBezTo>
                  <a:cubicBezTo>
                    <a:pt x="1021" y="96"/>
                    <a:pt x="1015" y="97"/>
                    <a:pt x="1012" y="97"/>
                  </a:cubicBezTo>
                  <a:cubicBezTo>
                    <a:pt x="1012" y="97"/>
                    <a:pt x="1012" y="97"/>
                    <a:pt x="1012" y="97"/>
                  </a:cubicBezTo>
                  <a:cubicBezTo>
                    <a:pt x="1006" y="100"/>
                    <a:pt x="975" y="152"/>
                    <a:pt x="968" y="166"/>
                  </a:cubicBezTo>
                  <a:cubicBezTo>
                    <a:pt x="960" y="182"/>
                    <a:pt x="948" y="204"/>
                    <a:pt x="923" y="220"/>
                  </a:cubicBezTo>
                  <a:cubicBezTo>
                    <a:pt x="924" y="225"/>
                    <a:pt x="951" y="253"/>
                    <a:pt x="955" y="259"/>
                  </a:cubicBezTo>
                  <a:cubicBezTo>
                    <a:pt x="960" y="260"/>
                    <a:pt x="963" y="261"/>
                    <a:pt x="966" y="261"/>
                  </a:cubicBezTo>
                  <a:cubicBezTo>
                    <a:pt x="972" y="261"/>
                    <a:pt x="978" y="259"/>
                    <a:pt x="993" y="254"/>
                  </a:cubicBezTo>
                  <a:cubicBezTo>
                    <a:pt x="1016" y="246"/>
                    <a:pt x="1062" y="232"/>
                    <a:pt x="1070" y="228"/>
                  </a:cubicBezTo>
                  <a:cubicBezTo>
                    <a:pt x="1072" y="223"/>
                    <a:pt x="1078" y="219"/>
                    <a:pt x="1081" y="219"/>
                  </a:cubicBezTo>
                  <a:cubicBezTo>
                    <a:pt x="1083" y="219"/>
                    <a:pt x="1084" y="219"/>
                    <a:pt x="1084" y="220"/>
                  </a:cubicBezTo>
                  <a:cubicBezTo>
                    <a:pt x="1086" y="224"/>
                    <a:pt x="1087" y="232"/>
                    <a:pt x="1082" y="232"/>
                  </a:cubicBezTo>
                  <a:cubicBezTo>
                    <a:pt x="1082" y="232"/>
                    <a:pt x="1082" y="232"/>
                    <a:pt x="1082" y="232"/>
                  </a:cubicBezTo>
                  <a:cubicBezTo>
                    <a:pt x="1078" y="232"/>
                    <a:pt x="1074" y="231"/>
                    <a:pt x="1072" y="231"/>
                  </a:cubicBezTo>
                  <a:cubicBezTo>
                    <a:pt x="1069" y="233"/>
                    <a:pt x="1014" y="250"/>
                    <a:pt x="1001" y="256"/>
                  </a:cubicBezTo>
                  <a:cubicBezTo>
                    <a:pt x="989" y="261"/>
                    <a:pt x="967" y="266"/>
                    <a:pt x="959" y="266"/>
                  </a:cubicBezTo>
                  <a:cubicBezTo>
                    <a:pt x="958" y="266"/>
                    <a:pt x="957" y="266"/>
                    <a:pt x="956" y="266"/>
                  </a:cubicBezTo>
                  <a:cubicBezTo>
                    <a:pt x="957" y="271"/>
                    <a:pt x="957" y="277"/>
                    <a:pt x="958" y="281"/>
                  </a:cubicBezTo>
                  <a:cubicBezTo>
                    <a:pt x="958" y="285"/>
                    <a:pt x="962" y="306"/>
                    <a:pt x="963" y="310"/>
                  </a:cubicBezTo>
                  <a:cubicBezTo>
                    <a:pt x="963" y="311"/>
                    <a:pt x="964" y="323"/>
                    <a:pt x="967" y="330"/>
                  </a:cubicBezTo>
                  <a:cubicBezTo>
                    <a:pt x="973" y="334"/>
                    <a:pt x="975" y="343"/>
                    <a:pt x="970" y="344"/>
                  </a:cubicBezTo>
                  <a:cubicBezTo>
                    <a:pt x="968" y="345"/>
                    <a:pt x="967" y="345"/>
                    <a:pt x="965" y="345"/>
                  </a:cubicBezTo>
                  <a:cubicBezTo>
                    <a:pt x="961" y="345"/>
                    <a:pt x="958" y="343"/>
                    <a:pt x="961" y="337"/>
                  </a:cubicBezTo>
                  <a:cubicBezTo>
                    <a:pt x="962" y="333"/>
                    <a:pt x="962" y="334"/>
                    <a:pt x="963" y="330"/>
                  </a:cubicBezTo>
                  <a:cubicBezTo>
                    <a:pt x="964" y="325"/>
                    <a:pt x="953" y="288"/>
                    <a:pt x="953" y="277"/>
                  </a:cubicBezTo>
                  <a:cubicBezTo>
                    <a:pt x="953" y="271"/>
                    <a:pt x="952" y="264"/>
                    <a:pt x="949" y="260"/>
                  </a:cubicBezTo>
                  <a:cubicBezTo>
                    <a:pt x="938" y="246"/>
                    <a:pt x="929" y="232"/>
                    <a:pt x="921" y="227"/>
                  </a:cubicBezTo>
                  <a:cubicBezTo>
                    <a:pt x="914" y="222"/>
                    <a:pt x="912" y="223"/>
                    <a:pt x="908" y="223"/>
                  </a:cubicBezTo>
                  <a:cubicBezTo>
                    <a:pt x="904" y="222"/>
                    <a:pt x="752" y="217"/>
                    <a:pt x="648" y="217"/>
                  </a:cubicBezTo>
                  <a:cubicBezTo>
                    <a:pt x="648" y="217"/>
                    <a:pt x="647" y="217"/>
                    <a:pt x="646" y="217"/>
                  </a:cubicBezTo>
                  <a:cubicBezTo>
                    <a:pt x="638" y="217"/>
                    <a:pt x="631" y="217"/>
                    <a:pt x="623" y="217"/>
                  </a:cubicBezTo>
                  <a:cubicBezTo>
                    <a:pt x="615" y="217"/>
                    <a:pt x="608" y="218"/>
                    <a:pt x="600" y="219"/>
                  </a:cubicBezTo>
                  <a:cubicBezTo>
                    <a:pt x="570" y="221"/>
                    <a:pt x="544" y="243"/>
                    <a:pt x="544" y="267"/>
                  </a:cubicBezTo>
                  <a:cubicBezTo>
                    <a:pt x="547" y="302"/>
                    <a:pt x="602" y="378"/>
                    <a:pt x="602" y="378"/>
                  </a:cubicBezTo>
                  <a:cubicBezTo>
                    <a:pt x="605" y="382"/>
                    <a:pt x="607" y="383"/>
                    <a:pt x="607" y="383"/>
                  </a:cubicBezTo>
                  <a:cubicBezTo>
                    <a:pt x="606" y="383"/>
                    <a:pt x="596" y="372"/>
                    <a:pt x="591" y="367"/>
                  </a:cubicBezTo>
                  <a:cubicBezTo>
                    <a:pt x="574" y="348"/>
                    <a:pt x="563" y="323"/>
                    <a:pt x="549" y="306"/>
                  </a:cubicBezTo>
                  <a:cubicBezTo>
                    <a:pt x="542" y="327"/>
                    <a:pt x="532" y="345"/>
                    <a:pt x="518" y="359"/>
                  </a:cubicBezTo>
                  <a:cubicBezTo>
                    <a:pt x="528" y="338"/>
                    <a:pt x="551" y="312"/>
                    <a:pt x="540" y="287"/>
                  </a:cubicBezTo>
                  <a:cubicBezTo>
                    <a:pt x="522" y="252"/>
                    <a:pt x="479" y="267"/>
                    <a:pt x="446" y="248"/>
                  </a:cubicBezTo>
                  <a:cubicBezTo>
                    <a:pt x="442" y="245"/>
                    <a:pt x="406" y="216"/>
                    <a:pt x="395" y="212"/>
                  </a:cubicBezTo>
                  <a:cubicBezTo>
                    <a:pt x="388" y="210"/>
                    <a:pt x="381" y="210"/>
                    <a:pt x="375" y="210"/>
                  </a:cubicBezTo>
                  <a:cubicBezTo>
                    <a:pt x="370" y="210"/>
                    <a:pt x="365" y="210"/>
                    <a:pt x="361" y="210"/>
                  </a:cubicBezTo>
                  <a:cubicBezTo>
                    <a:pt x="352" y="210"/>
                    <a:pt x="343" y="211"/>
                    <a:pt x="334" y="211"/>
                  </a:cubicBezTo>
                  <a:cubicBezTo>
                    <a:pt x="328" y="212"/>
                    <a:pt x="296" y="213"/>
                    <a:pt x="284" y="213"/>
                  </a:cubicBezTo>
                  <a:cubicBezTo>
                    <a:pt x="284" y="213"/>
                    <a:pt x="283" y="213"/>
                    <a:pt x="282" y="213"/>
                  </a:cubicBezTo>
                  <a:cubicBezTo>
                    <a:pt x="267" y="213"/>
                    <a:pt x="205" y="210"/>
                    <a:pt x="183" y="210"/>
                  </a:cubicBezTo>
                  <a:cubicBezTo>
                    <a:pt x="182" y="210"/>
                    <a:pt x="182" y="210"/>
                    <a:pt x="181" y="210"/>
                  </a:cubicBezTo>
                  <a:cubicBezTo>
                    <a:pt x="181" y="210"/>
                    <a:pt x="180" y="210"/>
                    <a:pt x="179" y="210"/>
                  </a:cubicBezTo>
                  <a:cubicBezTo>
                    <a:pt x="171" y="210"/>
                    <a:pt x="148" y="211"/>
                    <a:pt x="133" y="225"/>
                  </a:cubicBezTo>
                  <a:cubicBezTo>
                    <a:pt x="128" y="229"/>
                    <a:pt x="128" y="231"/>
                    <a:pt x="127" y="236"/>
                  </a:cubicBezTo>
                  <a:cubicBezTo>
                    <a:pt x="126" y="238"/>
                    <a:pt x="126" y="238"/>
                    <a:pt x="126" y="238"/>
                  </a:cubicBezTo>
                  <a:cubicBezTo>
                    <a:pt x="124" y="246"/>
                    <a:pt x="121" y="252"/>
                    <a:pt x="117" y="258"/>
                  </a:cubicBezTo>
                  <a:cubicBezTo>
                    <a:pt x="112" y="265"/>
                    <a:pt x="112" y="265"/>
                    <a:pt x="112" y="265"/>
                  </a:cubicBezTo>
                  <a:cubicBezTo>
                    <a:pt x="109" y="273"/>
                    <a:pt x="109" y="273"/>
                    <a:pt x="109" y="273"/>
                  </a:cubicBezTo>
                  <a:cubicBezTo>
                    <a:pt x="106" y="278"/>
                    <a:pt x="104" y="282"/>
                    <a:pt x="100" y="287"/>
                  </a:cubicBezTo>
                  <a:cubicBezTo>
                    <a:pt x="90" y="298"/>
                    <a:pt x="90" y="298"/>
                    <a:pt x="90" y="298"/>
                  </a:cubicBezTo>
                  <a:cubicBezTo>
                    <a:pt x="89" y="299"/>
                    <a:pt x="89" y="300"/>
                    <a:pt x="88" y="301"/>
                  </a:cubicBezTo>
                  <a:cubicBezTo>
                    <a:pt x="81" y="322"/>
                    <a:pt x="82" y="337"/>
                    <a:pt x="105" y="348"/>
                  </a:cubicBezTo>
                  <a:cubicBezTo>
                    <a:pt x="110" y="350"/>
                    <a:pt x="110" y="350"/>
                    <a:pt x="110" y="350"/>
                  </a:cubicBezTo>
                  <a:cubicBezTo>
                    <a:pt x="119" y="354"/>
                    <a:pt x="128" y="357"/>
                    <a:pt x="134" y="366"/>
                  </a:cubicBezTo>
                  <a:cubicBezTo>
                    <a:pt x="138" y="372"/>
                    <a:pt x="140" y="378"/>
                    <a:pt x="141" y="384"/>
                  </a:cubicBezTo>
                  <a:cubicBezTo>
                    <a:pt x="142" y="387"/>
                    <a:pt x="142" y="391"/>
                    <a:pt x="144" y="394"/>
                  </a:cubicBezTo>
                  <a:cubicBezTo>
                    <a:pt x="142" y="391"/>
                    <a:pt x="140" y="387"/>
                    <a:pt x="139" y="384"/>
                  </a:cubicBezTo>
                  <a:cubicBezTo>
                    <a:pt x="138" y="378"/>
                    <a:pt x="137" y="372"/>
                    <a:pt x="132" y="367"/>
                  </a:cubicBezTo>
                  <a:cubicBezTo>
                    <a:pt x="127" y="359"/>
                    <a:pt x="118" y="356"/>
                    <a:pt x="109" y="353"/>
                  </a:cubicBezTo>
                  <a:cubicBezTo>
                    <a:pt x="104" y="350"/>
                    <a:pt x="104" y="350"/>
                    <a:pt x="104" y="350"/>
                  </a:cubicBezTo>
                  <a:cubicBezTo>
                    <a:pt x="82" y="340"/>
                    <a:pt x="79" y="325"/>
                    <a:pt x="83" y="306"/>
                  </a:cubicBezTo>
                  <a:cubicBezTo>
                    <a:pt x="79" y="311"/>
                    <a:pt x="75" y="316"/>
                    <a:pt x="71" y="322"/>
                  </a:cubicBezTo>
                  <a:cubicBezTo>
                    <a:pt x="58" y="342"/>
                    <a:pt x="65" y="362"/>
                    <a:pt x="76" y="384"/>
                  </a:cubicBezTo>
                  <a:cubicBezTo>
                    <a:pt x="65" y="361"/>
                    <a:pt x="55" y="342"/>
                    <a:pt x="70" y="320"/>
                  </a:cubicBezTo>
                  <a:cubicBezTo>
                    <a:pt x="76" y="311"/>
                    <a:pt x="81" y="303"/>
                    <a:pt x="88" y="296"/>
                  </a:cubicBezTo>
                  <a:cubicBezTo>
                    <a:pt x="98" y="284"/>
                    <a:pt x="98" y="284"/>
                    <a:pt x="98" y="284"/>
                  </a:cubicBezTo>
                  <a:cubicBezTo>
                    <a:pt x="101" y="280"/>
                    <a:pt x="103" y="275"/>
                    <a:pt x="106" y="270"/>
                  </a:cubicBezTo>
                  <a:cubicBezTo>
                    <a:pt x="109" y="263"/>
                    <a:pt x="109" y="263"/>
                    <a:pt x="109" y="263"/>
                  </a:cubicBezTo>
                  <a:cubicBezTo>
                    <a:pt x="115" y="254"/>
                    <a:pt x="115" y="254"/>
                    <a:pt x="115" y="254"/>
                  </a:cubicBezTo>
                  <a:cubicBezTo>
                    <a:pt x="118" y="249"/>
                    <a:pt x="119" y="243"/>
                    <a:pt x="121" y="236"/>
                  </a:cubicBezTo>
                  <a:cubicBezTo>
                    <a:pt x="121" y="235"/>
                    <a:pt x="121" y="235"/>
                    <a:pt x="121" y="235"/>
                  </a:cubicBezTo>
                  <a:cubicBezTo>
                    <a:pt x="123" y="229"/>
                    <a:pt x="123" y="226"/>
                    <a:pt x="129" y="221"/>
                  </a:cubicBezTo>
                  <a:cubicBezTo>
                    <a:pt x="135" y="214"/>
                    <a:pt x="154" y="208"/>
                    <a:pt x="166" y="204"/>
                  </a:cubicBezTo>
                  <a:cubicBezTo>
                    <a:pt x="160" y="203"/>
                    <a:pt x="148" y="203"/>
                    <a:pt x="143" y="201"/>
                  </a:cubicBezTo>
                  <a:cubicBezTo>
                    <a:pt x="134" y="197"/>
                    <a:pt x="134" y="197"/>
                    <a:pt x="134" y="197"/>
                  </a:cubicBezTo>
                  <a:cubicBezTo>
                    <a:pt x="126" y="194"/>
                    <a:pt x="118" y="191"/>
                    <a:pt x="109" y="191"/>
                  </a:cubicBezTo>
                  <a:cubicBezTo>
                    <a:pt x="106" y="191"/>
                    <a:pt x="103" y="192"/>
                    <a:pt x="100" y="192"/>
                  </a:cubicBezTo>
                  <a:cubicBezTo>
                    <a:pt x="94" y="194"/>
                    <a:pt x="90" y="198"/>
                    <a:pt x="86" y="202"/>
                  </a:cubicBezTo>
                  <a:cubicBezTo>
                    <a:pt x="81" y="207"/>
                    <a:pt x="81" y="207"/>
                    <a:pt x="81" y="207"/>
                  </a:cubicBezTo>
                  <a:cubicBezTo>
                    <a:pt x="75" y="213"/>
                    <a:pt x="68" y="216"/>
                    <a:pt x="61" y="217"/>
                  </a:cubicBezTo>
                  <a:cubicBezTo>
                    <a:pt x="57" y="220"/>
                    <a:pt x="52" y="221"/>
                    <a:pt x="47" y="223"/>
                  </a:cubicBezTo>
                  <a:cubicBezTo>
                    <a:pt x="41" y="224"/>
                    <a:pt x="35" y="226"/>
                    <a:pt x="31" y="229"/>
                  </a:cubicBezTo>
                  <a:cubicBezTo>
                    <a:pt x="16" y="240"/>
                    <a:pt x="8" y="254"/>
                    <a:pt x="10" y="271"/>
                  </a:cubicBezTo>
                  <a:cubicBezTo>
                    <a:pt x="9" y="271"/>
                    <a:pt x="9" y="271"/>
                    <a:pt x="9" y="271"/>
                  </a:cubicBezTo>
                  <a:cubicBezTo>
                    <a:pt x="7" y="253"/>
                    <a:pt x="14" y="238"/>
                    <a:pt x="29" y="227"/>
                  </a:cubicBezTo>
                  <a:cubicBezTo>
                    <a:pt x="34" y="224"/>
                    <a:pt x="40" y="222"/>
                    <a:pt x="46" y="220"/>
                  </a:cubicBezTo>
                  <a:cubicBezTo>
                    <a:pt x="47" y="219"/>
                    <a:pt x="49" y="219"/>
                    <a:pt x="50" y="219"/>
                  </a:cubicBezTo>
                  <a:cubicBezTo>
                    <a:pt x="47" y="219"/>
                    <a:pt x="45" y="219"/>
                    <a:pt x="43" y="219"/>
                  </a:cubicBezTo>
                  <a:cubicBezTo>
                    <a:pt x="42" y="219"/>
                    <a:pt x="42" y="219"/>
                    <a:pt x="41" y="219"/>
                  </a:cubicBezTo>
                  <a:cubicBezTo>
                    <a:pt x="31" y="219"/>
                    <a:pt x="24" y="213"/>
                    <a:pt x="17" y="208"/>
                  </a:cubicBezTo>
                  <a:cubicBezTo>
                    <a:pt x="11" y="204"/>
                    <a:pt x="11" y="204"/>
                    <a:pt x="11" y="204"/>
                  </a:cubicBezTo>
                  <a:cubicBezTo>
                    <a:pt x="18" y="208"/>
                    <a:pt x="18" y="208"/>
                    <a:pt x="18" y="208"/>
                  </a:cubicBezTo>
                  <a:cubicBezTo>
                    <a:pt x="24" y="212"/>
                    <a:pt x="34" y="216"/>
                    <a:pt x="42" y="216"/>
                  </a:cubicBezTo>
                  <a:cubicBezTo>
                    <a:pt x="43" y="216"/>
                    <a:pt x="43" y="216"/>
                    <a:pt x="43" y="216"/>
                  </a:cubicBezTo>
                  <a:cubicBezTo>
                    <a:pt x="57" y="216"/>
                    <a:pt x="69" y="213"/>
                    <a:pt x="78" y="205"/>
                  </a:cubicBezTo>
                  <a:cubicBezTo>
                    <a:pt x="83" y="199"/>
                    <a:pt x="83" y="199"/>
                    <a:pt x="83" y="199"/>
                  </a:cubicBezTo>
                  <a:cubicBezTo>
                    <a:pt x="88" y="194"/>
                    <a:pt x="92" y="190"/>
                    <a:pt x="99" y="188"/>
                  </a:cubicBezTo>
                  <a:cubicBezTo>
                    <a:pt x="104" y="187"/>
                    <a:pt x="108" y="187"/>
                    <a:pt x="112" y="187"/>
                  </a:cubicBezTo>
                  <a:cubicBezTo>
                    <a:pt x="121" y="187"/>
                    <a:pt x="128" y="189"/>
                    <a:pt x="136" y="192"/>
                  </a:cubicBezTo>
                  <a:cubicBezTo>
                    <a:pt x="145" y="195"/>
                    <a:pt x="145" y="195"/>
                    <a:pt x="145" y="195"/>
                  </a:cubicBezTo>
                  <a:cubicBezTo>
                    <a:pt x="152" y="198"/>
                    <a:pt x="170" y="201"/>
                    <a:pt x="177" y="202"/>
                  </a:cubicBezTo>
                  <a:cubicBezTo>
                    <a:pt x="176" y="202"/>
                    <a:pt x="167" y="196"/>
                    <a:pt x="166" y="195"/>
                  </a:cubicBezTo>
                  <a:cubicBezTo>
                    <a:pt x="150" y="183"/>
                    <a:pt x="138" y="167"/>
                    <a:pt x="126" y="150"/>
                  </a:cubicBezTo>
                  <a:cubicBezTo>
                    <a:pt x="122" y="143"/>
                    <a:pt x="122" y="143"/>
                    <a:pt x="122" y="143"/>
                  </a:cubicBezTo>
                  <a:cubicBezTo>
                    <a:pt x="119" y="138"/>
                    <a:pt x="114" y="130"/>
                    <a:pt x="109" y="127"/>
                  </a:cubicBezTo>
                  <a:cubicBezTo>
                    <a:pt x="105" y="126"/>
                    <a:pt x="101" y="125"/>
                    <a:pt x="97" y="125"/>
                  </a:cubicBezTo>
                  <a:cubicBezTo>
                    <a:pt x="95" y="125"/>
                    <a:pt x="92" y="125"/>
                    <a:pt x="91" y="126"/>
                  </a:cubicBezTo>
                  <a:cubicBezTo>
                    <a:pt x="87" y="127"/>
                    <a:pt x="84" y="128"/>
                    <a:pt x="80" y="128"/>
                  </a:cubicBezTo>
                  <a:cubicBezTo>
                    <a:pt x="79" y="128"/>
                    <a:pt x="78" y="128"/>
                    <a:pt x="78" y="128"/>
                  </a:cubicBezTo>
                  <a:cubicBezTo>
                    <a:pt x="52" y="126"/>
                    <a:pt x="47" y="95"/>
                    <a:pt x="41" y="72"/>
                  </a:cubicBezTo>
                  <a:cubicBezTo>
                    <a:pt x="40" y="61"/>
                    <a:pt x="40" y="61"/>
                    <a:pt x="40" y="61"/>
                  </a:cubicBezTo>
                  <a:cubicBezTo>
                    <a:pt x="43" y="72"/>
                    <a:pt x="43" y="72"/>
                    <a:pt x="43" y="72"/>
                  </a:cubicBezTo>
                  <a:cubicBezTo>
                    <a:pt x="48" y="90"/>
                    <a:pt x="55" y="118"/>
                    <a:pt x="71" y="124"/>
                  </a:cubicBezTo>
                  <a:cubicBezTo>
                    <a:pt x="68" y="116"/>
                    <a:pt x="70" y="106"/>
                    <a:pt x="72" y="96"/>
                  </a:cubicBezTo>
                  <a:cubicBezTo>
                    <a:pt x="74" y="85"/>
                    <a:pt x="79" y="72"/>
                    <a:pt x="74" y="65"/>
                  </a:cubicBezTo>
                  <a:cubicBezTo>
                    <a:pt x="79" y="73"/>
                    <a:pt x="77" y="85"/>
                    <a:pt x="75" y="97"/>
                  </a:cubicBezTo>
                  <a:cubicBezTo>
                    <a:pt x="72" y="108"/>
                    <a:pt x="70" y="118"/>
                    <a:pt x="74" y="125"/>
                  </a:cubicBezTo>
                  <a:cubicBezTo>
                    <a:pt x="75" y="125"/>
                    <a:pt x="75" y="125"/>
                    <a:pt x="76" y="125"/>
                  </a:cubicBezTo>
                  <a:cubicBezTo>
                    <a:pt x="76" y="125"/>
                    <a:pt x="77" y="125"/>
                    <a:pt x="77" y="125"/>
                  </a:cubicBezTo>
                  <a:cubicBezTo>
                    <a:pt x="81" y="125"/>
                    <a:pt x="84" y="124"/>
                    <a:pt x="88" y="124"/>
                  </a:cubicBezTo>
                  <a:cubicBezTo>
                    <a:pt x="92" y="123"/>
                    <a:pt x="96" y="121"/>
                    <a:pt x="100" y="121"/>
                  </a:cubicBezTo>
                  <a:cubicBezTo>
                    <a:pt x="103" y="121"/>
                    <a:pt x="106" y="122"/>
                    <a:pt x="110" y="123"/>
                  </a:cubicBezTo>
                  <a:cubicBezTo>
                    <a:pt x="118" y="127"/>
                    <a:pt x="122" y="134"/>
                    <a:pt x="126" y="141"/>
                  </a:cubicBezTo>
                  <a:cubicBezTo>
                    <a:pt x="129" y="147"/>
                    <a:pt x="129" y="147"/>
                    <a:pt x="129" y="147"/>
                  </a:cubicBezTo>
                  <a:cubicBezTo>
                    <a:pt x="141" y="163"/>
                    <a:pt x="154" y="180"/>
                    <a:pt x="168" y="191"/>
                  </a:cubicBezTo>
                  <a:cubicBezTo>
                    <a:pt x="184" y="203"/>
                    <a:pt x="262" y="201"/>
                    <a:pt x="283" y="203"/>
                  </a:cubicBezTo>
                  <a:cubicBezTo>
                    <a:pt x="284" y="203"/>
                    <a:pt x="286" y="203"/>
                    <a:pt x="289" y="203"/>
                  </a:cubicBezTo>
                  <a:cubicBezTo>
                    <a:pt x="306" y="203"/>
                    <a:pt x="345" y="200"/>
                    <a:pt x="362" y="200"/>
                  </a:cubicBezTo>
                  <a:cubicBezTo>
                    <a:pt x="362" y="200"/>
                    <a:pt x="363" y="200"/>
                    <a:pt x="363" y="200"/>
                  </a:cubicBezTo>
                  <a:cubicBezTo>
                    <a:pt x="375" y="198"/>
                    <a:pt x="390" y="196"/>
                    <a:pt x="403" y="194"/>
                  </a:cubicBezTo>
                  <a:cubicBezTo>
                    <a:pt x="430" y="191"/>
                    <a:pt x="443" y="171"/>
                    <a:pt x="464" y="157"/>
                  </a:cubicBezTo>
                  <a:cubicBezTo>
                    <a:pt x="470" y="153"/>
                    <a:pt x="477" y="148"/>
                    <a:pt x="484" y="145"/>
                  </a:cubicBezTo>
                  <a:cubicBezTo>
                    <a:pt x="549" y="130"/>
                    <a:pt x="535" y="63"/>
                    <a:pt x="525" y="18"/>
                  </a:cubicBezTo>
                  <a:cubicBezTo>
                    <a:pt x="535" y="41"/>
                    <a:pt x="536" y="61"/>
                    <a:pt x="542" y="84"/>
                  </a:cubicBezTo>
                  <a:cubicBezTo>
                    <a:pt x="563" y="60"/>
                    <a:pt x="564" y="28"/>
                    <a:pt x="592" y="7"/>
                  </a:cubicBezTo>
                  <a:moveTo>
                    <a:pt x="74" y="65"/>
                  </a:moveTo>
                  <a:cubicBezTo>
                    <a:pt x="74" y="65"/>
                    <a:pt x="74" y="65"/>
                    <a:pt x="74" y="65"/>
                  </a:cubicBezTo>
                  <a:cubicBezTo>
                    <a:pt x="74" y="65"/>
                    <a:pt x="74" y="65"/>
                    <a:pt x="74" y="65"/>
                  </a:cubicBezTo>
                  <a:moveTo>
                    <a:pt x="592" y="0"/>
                  </a:moveTo>
                  <a:cubicBezTo>
                    <a:pt x="590" y="0"/>
                    <a:pt x="589" y="0"/>
                    <a:pt x="588" y="1"/>
                  </a:cubicBezTo>
                  <a:cubicBezTo>
                    <a:pt x="570" y="14"/>
                    <a:pt x="563" y="31"/>
                    <a:pt x="555" y="48"/>
                  </a:cubicBezTo>
                  <a:cubicBezTo>
                    <a:pt x="552" y="55"/>
                    <a:pt x="549" y="62"/>
                    <a:pt x="545" y="68"/>
                  </a:cubicBezTo>
                  <a:cubicBezTo>
                    <a:pt x="545" y="66"/>
                    <a:pt x="544" y="63"/>
                    <a:pt x="544" y="60"/>
                  </a:cubicBezTo>
                  <a:cubicBezTo>
                    <a:pt x="541" y="46"/>
                    <a:pt x="538" y="31"/>
                    <a:pt x="531" y="15"/>
                  </a:cubicBezTo>
                  <a:cubicBezTo>
                    <a:pt x="530" y="12"/>
                    <a:pt x="527" y="11"/>
                    <a:pt x="525" y="11"/>
                  </a:cubicBezTo>
                  <a:cubicBezTo>
                    <a:pt x="524" y="11"/>
                    <a:pt x="523" y="11"/>
                    <a:pt x="523" y="11"/>
                  </a:cubicBezTo>
                  <a:cubicBezTo>
                    <a:pt x="519" y="12"/>
                    <a:pt x="517" y="16"/>
                    <a:pt x="518" y="19"/>
                  </a:cubicBezTo>
                  <a:cubicBezTo>
                    <a:pt x="523" y="39"/>
                    <a:pt x="529" y="68"/>
                    <a:pt x="526" y="92"/>
                  </a:cubicBezTo>
                  <a:cubicBezTo>
                    <a:pt x="525" y="104"/>
                    <a:pt x="521" y="114"/>
                    <a:pt x="514" y="121"/>
                  </a:cubicBezTo>
                  <a:cubicBezTo>
                    <a:pt x="507" y="130"/>
                    <a:pt x="497" y="136"/>
                    <a:pt x="483" y="139"/>
                  </a:cubicBezTo>
                  <a:cubicBezTo>
                    <a:pt x="483" y="139"/>
                    <a:pt x="482" y="139"/>
                    <a:pt x="482" y="139"/>
                  </a:cubicBezTo>
                  <a:cubicBezTo>
                    <a:pt x="475" y="142"/>
                    <a:pt x="467" y="147"/>
                    <a:pt x="461" y="151"/>
                  </a:cubicBezTo>
                  <a:cubicBezTo>
                    <a:pt x="453" y="156"/>
                    <a:pt x="447" y="161"/>
                    <a:pt x="441" y="166"/>
                  </a:cubicBezTo>
                  <a:cubicBezTo>
                    <a:pt x="429" y="177"/>
                    <a:pt x="419" y="186"/>
                    <a:pt x="402" y="188"/>
                  </a:cubicBezTo>
                  <a:cubicBezTo>
                    <a:pt x="402" y="188"/>
                    <a:pt x="402" y="188"/>
                    <a:pt x="402" y="188"/>
                  </a:cubicBezTo>
                  <a:cubicBezTo>
                    <a:pt x="391" y="189"/>
                    <a:pt x="375" y="192"/>
                    <a:pt x="363" y="193"/>
                  </a:cubicBezTo>
                  <a:cubicBezTo>
                    <a:pt x="362" y="193"/>
                    <a:pt x="362" y="193"/>
                    <a:pt x="361" y="193"/>
                  </a:cubicBezTo>
                  <a:cubicBezTo>
                    <a:pt x="355" y="193"/>
                    <a:pt x="345" y="194"/>
                    <a:pt x="335" y="194"/>
                  </a:cubicBezTo>
                  <a:cubicBezTo>
                    <a:pt x="318" y="196"/>
                    <a:pt x="299" y="197"/>
                    <a:pt x="289" y="197"/>
                  </a:cubicBezTo>
                  <a:cubicBezTo>
                    <a:pt x="286" y="197"/>
                    <a:pt x="284" y="197"/>
                    <a:pt x="284" y="197"/>
                  </a:cubicBezTo>
                  <a:cubicBezTo>
                    <a:pt x="277" y="196"/>
                    <a:pt x="267" y="196"/>
                    <a:pt x="255" y="195"/>
                  </a:cubicBezTo>
                  <a:cubicBezTo>
                    <a:pt x="229" y="194"/>
                    <a:pt x="182" y="193"/>
                    <a:pt x="172" y="185"/>
                  </a:cubicBezTo>
                  <a:cubicBezTo>
                    <a:pt x="158" y="175"/>
                    <a:pt x="146" y="159"/>
                    <a:pt x="135" y="143"/>
                  </a:cubicBezTo>
                  <a:cubicBezTo>
                    <a:pt x="131" y="137"/>
                    <a:pt x="131" y="137"/>
                    <a:pt x="131" y="137"/>
                  </a:cubicBezTo>
                  <a:cubicBezTo>
                    <a:pt x="127" y="130"/>
                    <a:pt x="122" y="122"/>
                    <a:pt x="112" y="117"/>
                  </a:cubicBezTo>
                  <a:cubicBezTo>
                    <a:pt x="108" y="116"/>
                    <a:pt x="104" y="115"/>
                    <a:pt x="100" y="115"/>
                  </a:cubicBezTo>
                  <a:cubicBezTo>
                    <a:pt x="95" y="115"/>
                    <a:pt x="90" y="116"/>
                    <a:pt x="86" y="117"/>
                  </a:cubicBezTo>
                  <a:cubicBezTo>
                    <a:pt x="83" y="118"/>
                    <a:pt x="81" y="118"/>
                    <a:pt x="79" y="119"/>
                  </a:cubicBezTo>
                  <a:cubicBezTo>
                    <a:pt x="78" y="114"/>
                    <a:pt x="80" y="106"/>
                    <a:pt x="81" y="98"/>
                  </a:cubicBezTo>
                  <a:cubicBezTo>
                    <a:pt x="84" y="86"/>
                    <a:pt x="87" y="72"/>
                    <a:pt x="80" y="62"/>
                  </a:cubicBezTo>
                  <a:cubicBezTo>
                    <a:pt x="80" y="62"/>
                    <a:pt x="80" y="62"/>
                    <a:pt x="80" y="62"/>
                  </a:cubicBezTo>
                  <a:cubicBezTo>
                    <a:pt x="80" y="62"/>
                    <a:pt x="80" y="62"/>
                    <a:pt x="80" y="62"/>
                  </a:cubicBezTo>
                  <a:cubicBezTo>
                    <a:pt x="80" y="62"/>
                    <a:pt x="80" y="62"/>
                    <a:pt x="80" y="62"/>
                  </a:cubicBezTo>
                  <a:cubicBezTo>
                    <a:pt x="80" y="61"/>
                    <a:pt x="80" y="61"/>
                    <a:pt x="80" y="61"/>
                  </a:cubicBezTo>
                  <a:cubicBezTo>
                    <a:pt x="78" y="60"/>
                    <a:pt x="76" y="59"/>
                    <a:pt x="74" y="59"/>
                  </a:cubicBezTo>
                  <a:cubicBezTo>
                    <a:pt x="73" y="59"/>
                    <a:pt x="72" y="59"/>
                    <a:pt x="70" y="60"/>
                  </a:cubicBezTo>
                  <a:cubicBezTo>
                    <a:pt x="67" y="62"/>
                    <a:pt x="67" y="66"/>
                    <a:pt x="69" y="69"/>
                  </a:cubicBezTo>
                  <a:cubicBezTo>
                    <a:pt x="69" y="69"/>
                    <a:pt x="69" y="69"/>
                    <a:pt x="69" y="69"/>
                  </a:cubicBezTo>
                  <a:cubicBezTo>
                    <a:pt x="69" y="69"/>
                    <a:pt x="69" y="69"/>
                    <a:pt x="69" y="69"/>
                  </a:cubicBezTo>
                  <a:cubicBezTo>
                    <a:pt x="71" y="72"/>
                    <a:pt x="69" y="81"/>
                    <a:pt x="67" y="88"/>
                  </a:cubicBezTo>
                  <a:cubicBezTo>
                    <a:pt x="66" y="90"/>
                    <a:pt x="66" y="93"/>
                    <a:pt x="65" y="95"/>
                  </a:cubicBezTo>
                  <a:cubicBezTo>
                    <a:pt x="64" y="99"/>
                    <a:pt x="64" y="104"/>
                    <a:pt x="63" y="108"/>
                  </a:cubicBezTo>
                  <a:cubicBezTo>
                    <a:pt x="56" y="97"/>
                    <a:pt x="52" y="81"/>
                    <a:pt x="49" y="70"/>
                  </a:cubicBezTo>
                  <a:cubicBezTo>
                    <a:pt x="49" y="70"/>
                    <a:pt x="49" y="70"/>
                    <a:pt x="49" y="70"/>
                  </a:cubicBezTo>
                  <a:cubicBezTo>
                    <a:pt x="46" y="59"/>
                    <a:pt x="46" y="59"/>
                    <a:pt x="46" y="59"/>
                  </a:cubicBezTo>
                  <a:cubicBezTo>
                    <a:pt x="46" y="56"/>
                    <a:pt x="43" y="54"/>
                    <a:pt x="40" y="54"/>
                  </a:cubicBezTo>
                  <a:cubicBezTo>
                    <a:pt x="40" y="54"/>
                    <a:pt x="39" y="54"/>
                    <a:pt x="39" y="54"/>
                  </a:cubicBezTo>
                  <a:cubicBezTo>
                    <a:pt x="35" y="55"/>
                    <a:pt x="33" y="58"/>
                    <a:pt x="33" y="62"/>
                  </a:cubicBezTo>
                  <a:cubicBezTo>
                    <a:pt x="35" y="73"/>
                    <a:pt x="35" y="73"/>
                    <a:pt x="35" y="73"/>
                  </a:cubicBezTo>
                  <a:cubicBezTo>
                    <a:pt x="35" y="73"/>
                    <a:pt x="35" y="74"/>
                    <a:pt x="35" y="74"/>
                  </a:cubicBezTo>
                  <a:cubicBezTo>
                    <a:pt x="35" y="76"/>
                    <a:pt x="36" y="79"/>
                    <a:pt x="37" y="81"/>
                  </a:cubicBezTo>
                  <a:cubicBezTo>
                    <a:pt x="39" y="92"/>
                    <a:pt x="42" y="104"/>
                    <a:pt x="48" y="114"/>
                  </a:cubicBezTo>
                  <a:cubicBezTo>
                    <a:pt x="55" y="127"/>
                    <a:pt x="65" y="134"/>
                    <a:pt x="77" y="135"/>
                  </a:cubicBezTo>
                  <a:cubicBezTo>
                    <a:pt x="78" y="135"/>
                    <a:pt x="79" y="135"/>
                    <a:pt x="80" y="135"/>
                  </a:cubicBezTo>
                  <a:cubicBezTo>
                    <a:pt x="84" y="135"/>
                    <a:pt x="87" y="134"/>
                    <a:pt x="89" y="133"/>
                  </a:cubicBezTo>
                  <a:cubicBezTo>
                    <a:pt x="90" y="133"/>
                    <a:pt x="91" y="132"/>
                    <a:pt x="92" y="132"/>
                  </a:cubicBezTo>
                  <a:cubicBezTo>
                    <a:pt x="94" y="132"/>
                    <a:pt x="95" y="132"/>
                    <a:pt x="97" y="132"/>
                  </a:cubicBezTo>
                  <a:cubicBezTo>
                    <a:pt x="100" y="132"/>
                    <a:pt x="103" y="132"/>
                    <a:pt x="106" y="134"/>
                  </a:cubicBezTo>
                  <a:cubicBezTo>
                    <a:pt x="107" y="134"/>
                    <a:pt x="111" y="137"/>
                    <a:pt x="116" y="147"/>
                  </a:cubicBezTo>
                  <a:cubicBezTo>
                    <a:pt x="116" y="147"/>
                    <a:pt x="116" y="147"/>
                    <a:pt x="116" y="147"/>
                  </a:cubicBezTo>
                  <a:cubicBezTo>
                    <a:pt x="120" y="153"/>
                    <a:pt x="120" y="153"/>
                    <a:pt x="120" y="153"/>
                  </a:cubicBezTo>
                  <a:cubicBezTo>
                    <a:pt x="121" y="153"/>
                    <a:pt x="121" y="153"/>
                    <a:pt x="121" y="153"/>
                  </a:cubicBezTo>
                  <a:cubicBezTo>
                    <a:pt x="129" y="166"/>
                    <a:pt x="139" y="179"/>
                    <a:pt x="150" y="190"/>
                  </a:cubicBezTo>
                  <a:cubicBezTo>
                    <a:pt x="149" y="190"/>
                    <a:pt x="148" y="189"/>
                    <a:pt x="147" y="189"/>
                  </a:cubicBezTo>
                  <a:cubicBezTo>
                    <a:pt x="138" y="186"/>
                    <a:pt x="138" y="186"/>
                    <a:pt x="138" y="186"/>
                  </a:cubicBezTo>
                  <a:cubicBezTo>
                    <a:pt x="131" y="183"/>
                    <a:pt x="122" y="180"/>
                    <a:pt x="112" y="180"/>
                  </a:cubicBezTo>
                  <a:cubicBezTo>
                    <a:pt x="107" y="180"/>
                    <a:pt x="102" y="181"/>
                    <a:pt x="97" y="182"/>
                  </a:cubicBezTo>
                  <a:cubicBezTo>
                    <a:pt x="88" y="185"/>
                    <a:pt x="83" y="190"/>
                    <a:pt x="78" y="195"/>
                  </a:cubicBezTo>
                  <a:cubicBezTo>
                    <a:pt x="78" y="195"/>
                    <a:pt x="78" y="195"/>
                    <a:pt x="78" y="195"/>
                  </a:cubicBezTo>
                  <a:cubicBezTo>
                    <a:pt x="74" y="200"/>
                    <a:pt x="74" y="200"/>
                    <a:pt x="74" y="200"/>
                  </a:cubicBezTo>
                  <a:cubicBezTo>
                    <a:pt x="66" y="207"/>
                    <a:pt x="57" y="210"/>
                    <a:pt x="43" y="210"/>
                  </a:cubicBezTo>
                  <a:cubicBezTo>
                    <a:pt x="43" y="210"/>
                    <a:pt x="43" y="210"/>
                    <a:pt x="42" y="210"/>
                  </a:cubicBezTo>
                  <a:cubicBezTo>
                    <a:pt x="36" y="210"/>
                    <a:pt x="27" y="206"/>
                    <a:pt x="22" y="202"/>
                  </a:cubicBezTo>
                  <a:cubicBezTo>
                    <a:pt x="22" y="202"/>
                    <a:pt x="21" y="202"/>
                    <a:pt x="21" y="202"/>
                  </a:cubicBezTo>
                  <a:cubicBezTo>
                    <a:pt x="14" y="198"/>
                    <a:pt x="14" y="198"/>
                    <a:pt x="14" y="198"/>
                  </a:cubicBezTo>
                  <a:cubicBezTo>
                    <a:pt x="13" y="197"/>
                    <a:pt x="12" y="197"/>
                    <a:pt x="11" y="197"/>
                  </a:cubicBezTo>
                  <a:cubicBezTo>
                    <a:pt x="8" y="197"/>
                    <a:pt x="6" y="198"/>
                    <a:pt x="5" y="200"/>
                  </a:cubicBezTo>
                  <a:cubicBezTo>
                    <a:pt x="3" y="203"/>
                    <a:pt x="4" y="207"/>
                    <a:pt x="7" y="209"/>
                  </a:cubicBezTo>
                  <a:cubicBezTo>
                    <a:pt x="13" y="214"/>
                    <a:pt x="13" y="214"/>
                    <a:pt x="13" y="214"/>
                  </a:cubicBezTo>
                  <a:cubicBezTo>
                    <a:pt x="17" y="216"/>
                    <a:pt x="21" y="219"/>
                    <a:pt x="25" y="222"/>
                  </a:cubicBezTo>
                  <a:cubicBezTo>
                    <a:pt x="25" y="222"/>
                    <a:pt x="25" y="222"/>
                    <a:pt x="25" y="222"/>
                  </a:cubicBezTo>
                  <a:cubicBezTo>
                    <a:pt x="8" y="234"/>
                    <a:pt x="0" y="251"/>
                    <a:pt x="2" y="271"/>
                  </a:cubicBezTo>
                  <a:cubicBezTo>
                    <a:pt x="2" y="275"/>
                    <a:pt x="5" y="277"/>
                    <a:pt x="9" y="277"/>
                  </a:cubicBezTo>
                  <a:cubicBezTo>
                    <a:pt x="10" y="277"/>
                    <a:pt x="10" y="277"/>
                    <a:pt x="10" y="277"/>
                  </a:cubicBezTo>
                  <a:cubicBezTo>
                    <a:pt x="12" y="277"/>
                    <a:pt x="13" y="277"/>
                    <a:pt x="15" y="275"/>
                  </a:cubicBezTo>
                  <a:cubicBezTo>
                    <a:pt x="16" y="274"/>
                    <a:pt x="17" y="272"/>
                    <a:pt x="16" y="270"/>
                  </a:cubicBezTo>
                  <a:cubicBezTo>
                    <a:pt x="15" y="256"/>
                    <a:pt x="21" y="245"/>
                    <a:pt x="35" y="235"/>
                  </a:cubicBezTo>
                  <a:cubicBezTo>
                    <a:pt x="38" y="232"/>
                    <a:pt x="44" y="231"/>
                    <a:pt x="49" y="229"/>
                  </a:cubicBezTo>
                  <a:cubicBezTo>
                    <a:pt x="53" y="228"/>
                    <a:pt x="59" y="226"/>
                    <a:pt x="63" y="223"/>
                  </a:cubicBezTo>
                  <a:cubicBezTo>
                    <a:pt x="72" y="221"/>
                    <a:pt x="79" y="218"/>
                    <a:pt x="85" y="212"/>
                  </a:cubicBezTo>
                  <a:cubicBezTo>
                    <a:pt x="85" y="212"/>
                    <a:pt x="85" y="212"/>
                    <a:pt x="85" y="212"/>
                  </a:cubicBezTo>
                  <a:cubicBezTo>
                    <a:pt x="91" y="207"/>
                    <a:pt x="91" y="207"/>
                    <a:pt x="91" y="207"/>
                  </a:cubicBezTo>
                  <a:cubicBezTo>
                    <a:pt x="91" y="207"/>
                    <a:pt x="91" y="207"/>
                    <a:pt x="91" y="207"/>
                  </a:cubicBezTo>
                  <a:cubicBezTo>
                    <a:pt x="95" y="203"/>
                    <a:pt x="98" y="200"/>
                    <a:pt x="102" y="199"/>
                  </a:cubicBezTo>
                  <a:cubicBezTo>
                    <a:pt x="104" y="198"/>
                    <a:pt x="107" y="198"/>
                    <a:pt x="109" y="198"/>
                  </a:cubicBezTo>
                  <a:cubicBezTo>
                    <a:pt x="117" y="198"/>
                    <a:pt x="124" y="201"/>
                    <a:pt x="131" y="204"/>
                  </a:cubicBezTo>
                  <a:cubicBezTo>
                    <a:pt x="131" y="204"/>
                    <a:pt x="131" y="204"/>
                    <a:pt x="131" y="204"/>
                  </a:cubicBezTo>
                  <a:cubicBezTo>
                    <a:pt x="139" y="207"/>
                    <a:pt x="139" y="207"/>
                    <a:pt x="139" y="207"/>
                  </a:cubicBezTo>
                  <a:cubicBezTo>
                    <a:pt x="133" y="209"/>
                    <a:pt x="127" y="213"/>
                    <a:pt x="124" y="216"/>
                  </a:cubicBezTo>
                  <a:cubicBezTo>
                    <a:pt x="118" y="223"/>
                    <a:pt x="116" y="226"/>
                    <a:pt x="115" y="233"/>
                  </a:cubicBezTo>
                  <a:cubicBezTo>
                    <a:pt x="114" y="235"/>
                    <a:pt x="114" y="235"/>
                    <a:pt x="114" y="235"/>
                  </a:cubicBezTo>
                  <a:cubicBezTo>
                    <a:pt x="114" y="236"/>
                    <a:pt x="114" y="237"/>
                    <a:pt x="113" y="238"/>
                  </a:cubicBezTo>
                  <a:cubicBezTo>
                    <a:pt x="112" y="243"/>
                    <a:pt x="111" y="247"/>
                    <a:pt x="109" y="251"/>
                  </a:cubicBezTo>
                  <a:cubicBezTo>
                    <a:pt x="104" y="259"/>
                    <a:pt x="104" y="259"/>
                    <a:pt x="104" y="259"/>
                  </a:cubicBezTo>
                  <a:cubicBezTo>
                    <a:pt x="104" y="259"/>
                    <a:pt x="104" y="259"/>
                    <a:pt x="103" y="260"/>
                  </a:cubicBezTo>
                  <a:cubicBezTo>
                    <a:pt x="100" y="267"/>
                    <a:pt x="100" y="267"/>
                    <a:pt x="100" y="267"/>
                  </a:cubicBezTo>
                  <a:cubicBezTo>
                    <a:pt x="100" y="267"/>
                    <a:pt x="100" y="267"/>
                    <a:pt x="100" y="267"/>
                  </a:cubicBezTo>
                  <a:cubicBezTo>
                    <a:pt x="99" y="268"/>
                    <a:pt x="99" y="268"/>
                    <a:pt x="99" y="268"/>
                  </a:cubicBezTo>
                  <a:cubicBezTo>
                    <a:pt x="97" y="272"/>
                    <a:pt x="95" y="276"/>
                    <a:pt x="93" y="280"/>
                  </a:cubicBezTo>
                  <a:cubicBezTo>
                    <a:pt x="83" y="291"/>
                    <a:pt x="83" y="291"/>
                    <a:pt x="83" y="291"/>
                  </a:cubicBezTo>
                  <a:cubicBezTo>
                    <a:pt x="75" y="299"/>
                    <a:pt x="70" y="308"/>
                    <a:pt x="64" y="316"/>
                  </a:cubicBezTo>
                  <a:cubicBezTo>
                    <a:pt x="48" y="341"/>
                    <a:pt x="58" y="361"/>
                    <a:pt x="68" y="383"/>
                  </a:cubicBezTo>
                  <a:cubicBezTo>
                    <a:pt x="68" y="384"/>
                    <a:pt x="69" y="386"/>
                    <a:pt x="70" y="387"/>
                  </a:cubicBezTo>
                  <a:cubicBezTo>
                    <a:pt x="71" y="389"/>
                    <a:pt x="73" y="391"/>
                    <a:pt x="76" y="391"/>
                  </a:cubicBezTo>
                  <a:cubicBezTo>
                    <a:pt x="77" y="391"/>
                    <a:pt x="77" y="390"/>
                    <a:pt x="78" y="390"/>
                  </a:cubicBezTo>
                  <a:cubicBezTo>
                    <a:pt x="82" y="388"/>
                    <a:pt x="83" y="384"/>
                    <a:pt x="82" y="381"/>
                  </a:cubicBezTo>
                  <a:cubicBezTo>
                    <a:pt x="72" y="361"/>
                    <a:pt x="66" y="344"/>
                    <a:pt x="75" y="328"/>
                  </a:cubicBezTo>
                  <a:cubicBezTo>
                    <a:pt x="77" y="338"/>
                    <a:pt x="84" y="349"/>
                    <a:pt x="101" y="356"/>
                  </a:cubicBezTo>
                  <a:cubicBezTo>
                    <a:pt x="101" y="356"/>
                    <a:pt x="101" y="356"/>
                    <a:pt x="101" y="356"/>
                  </a:cubicBezTo>
                  <a:cubicBezTo>
                    <a:pt x="107" y="359"/>
                    <a:pt x="107" y="359"/>
                    <a:pt x="107" y="359"/>
                  </a:cubicBezTo>
                  <a:cubicBezTo>
                    <a:pt x="108" y="359"/>
                    <a:pt x="109" y="360"/>
                    <a:pt x="110" y="360"/>
                  </a:cubicBezTo>
                  <a:cubicBezTo>
                    <a:pt x="117" y="363"/>
                    <a:pt x="123" y="366"/>
                    <a:pt x="127" y="371"/>
                  </a:cubicBezTo>
                  <a:cubicBezTo>
                    <a:pt x="130" y="375"/>
                    <a:pt x="132" y="380"/>
                    <a:pt x="133" y="385"/>
                  </a:cubicBezTo>
                  <a:cubicBezTo>
                    <a:pt x="134" y="388"/>
                    <a:pt x="135" y="391"/>
                    <a:pt x="136" y="393"/>
                  </a:cubicBezTo>
                  <a:cubicBezTo>
                    <a:pt x="137" y="394"/>
                    <a:pt x="137" y="396"/>
                    <a:pt x="138" y="397"/>
                  </a:cubicBezTo>
                  <a:cubicBezTo>
                    <a:pt x="139" y="399"/>
                    <a:pt x="141" y="401"/>
                    <a:pt x="144" y="401"/>
                  </a:cubicBezTo>
                  <a:cubicBezTo>
                    <a:pt x="145" y="401"/>
                    <a:pt x="145" y="401"/>
                    <a:pt x="146" y="401"/>
                  </a:cubicBezTo>
                  <a:cubicBezTo>
                    <a:pt x="150" y="399"/>
                    <a:pt x="151" y="395"/>
                    <a:pt x="150" y="392"/>
                  </a:cubicBezTo>
                  <a:cubicBezTo>
                    <a:pt x="149" y="389"/>
                    <a:pt x="148" y="386"/>
                    <a:pt x="147" y="383"/>
                  </a:cubicBezTo>
                  <a:cubicBezTo>
                    <a:pt x="146" y="376"/>
                    <a:pt x="145" y="369"/>
                    <a:pt x="139" y="362"/>
                  </a:cubicBezTo>
                  <a:cubicBezTo>
                    <a:pt x="132" y="352"/>
                    <a:pt x="122" y="348"/>
                    <a:pt x="113" y="344"/>
                  </a:cubicBezTo>
                  <a:cubicBezTo>
                    <a:pt x="107" y="341"/>
                    <a:pt x="107" y="341"/>
                    <a:pt x="107" y="341"/>
                  </a:cubicBezTo>
                  <a:cubicBezTo>
                    <a:pt x="91" y="334"/>
                    <a:pt x="88" y="325"/>
                    <a:pt x="94" y="305"/>
                  </a:cubicBezTo>
                  <a:cubicBezTo>
                    <a:pt x="94" y="304"/>
                    <a:pt x="94" y="304"/>
                    <a:pt x="94" y="304"/>
                  </a:cubicBezTo>
                  <a:cubicBezTo>
                    <a:pt x="95" y="303"/>
                    <a:pt x="95" y="303"/>
                    <a:pt x="95" y="303"/>
                  </a:cubicBezTo>
                  <a:cubicBezTo>
                    <a:pt x="95" y="303"/>
                    <a:pt x="95" y="303"/>
                    <a:pt x="95" y="303"/>
                  </a:cubicBezTo>
                  <a:cubicBezTo>
                    <a:pt x="100" y="297"/>
                    <a:pt x="100" y="297"/>
                    <a:pt x="100" y="297"/>
                  </a:cubicBezTo>
                  <a:cubicBezTo>
                    <a:pt x="104" y="293"/>
                    <a:pt x="104" y="293"/>
                    <a:pt x="104" y="293"/>
                  </a:cubicBezTo>
                  <a:cubicBezTo>
                    <a:pt x="104" y="293"/>
                    <a:pt x="105" y="292"/>
                    <a:pt x="105" y="291"/>
                  </a:cubicBezTo>
                  <a:cubicBezTo>
                    <a:pt x="105" y="291"/>
                    <a:pt x="105" y="291"/>
                    <a:pt x="105" y="291"/>
                  </a:cubicBezTo>
                  <a:cubicBezTo>
                    <a:pt x="110" y="286"/>
                    <a:pt x="112" y="281"/>
                    <a:pt x="115" y="276"/>
                  </a:cubicBezTo>
                  <a:cubicBezTo>
                    <a:pt x="115" y="275"/>
                    <a:pt x="115" y="275"/>
                    <a:pt x="115" y="275"/>
                  </a:cubicBezTo>
                  <a:cubicBezTo>
                    <a:pt x="118" y="269"/>
                    <a:pt x="118" y="269"/>
                    <a:pt x="118" y="269"/>
                  </a:cubicBezTo>
                  <a:cubicBezTo>
                    <a:pt x="123" y="261"/>
                    <a:pt x="123" y="261"/>
                    <a:pt x="123" y="261"/>
                  </a:cubicBezTo>
                  <a:cubicBezTo>
                    <a:pt x="127" y="255"/>
                    <a:pt x="131" y="248"/>
                    <a:pt x="133" y="240"/>
                  </a:cubicBezTo>
                  <a:cubicBezTo>
                    <a:pt x="133" y="238"/>
                    <a:pt x="133" y="238"/>
                    <a:pt x="133" y="238"/>
                  </a:cubicBezTo>
                  <a:cubicBezTo>
                    <a:pt x="133" y="237"/>
                    <a:pt x="134" y="237"/>
                    <a:pt x="134" y="236"/>
                  </a:cubicBezTo>
                  <a:cubicBezTo>
                    <a:pt x="135" y="232"/>
                    <a:pt x="135" y="232"/>
                    <a:pt x="137" y="230"/>
                  </a:cubicBezTo>
                  <a:cubicBezTo>
                    <a:pt x="151" y="217"/>
                    <a:pt x="172" y="217"/>
                    <a:pt x="179" y="217"/>
                  </a:cubicBezTo>
                  <a:cubicBezTo>
                    <a:pt x="180" y="217"/>
                    <a:pt x="180" y="217"/>
                    <a:pt x="181" y="217"/>
                  </a:cubicBezTo>
                  <a:cubicBezTo>
                    <a:pt x="181" y="217"/>
                    <a:pt x="181" y="217"/>
                    <a:pt x="181" y="217"/>
                  </a:cubicBezTo>
                  <a:cubicBezTo>
                    <a:pt x="181" y="217"/>
                    <a:pt x="181" y="217"/>
                    <a:pt x="181" y="217"/>
                  </a:cubicBezTo>
                  <a:cubicBezTo>
                    <a:pt x="181" y="217"/>
                    <a:pt x="181" y="217"/>
                    <a:pt x="181" y="217"/>
                  </a:cubicBezTo>
                  <a:cubicBezTo>
                    <a:pt x="182" y="217"/>
                    <a:pt x="182" y="217"/>
                    <a:pt x="183" y="217"/>
                  </a:cubicBezTo>
                  <a:cubicBezTo>
                    <a:pt x="196" y="217"/>
                    <a:pt x="224" y="218"/>
                    <a:pt x="247" y="219"/>
                  </a:cubicBezTo>
                  <a:cubicBezTo>
                    <a:pt x="262" y="219"/>
                    <a:pt x="276" y="220"/>
                    <a:pt x="282" y="220"/>
                  </a:cubicBezTo>
                  <a:cubicBezTo>
                    <a:pt x="283" y="220"/>
                    <a:pt x="283" y="220"/>
                    <a:pt x="284" y="220"/>
                  </a:cubicBezTo>
                  <a:cubicBezTo>
                    <a:pt x="296" y="220"/>
                    <a:pt x="328" y="219"/>
                    <a:pt x="334" y="218"/>
                  </a:cubicBezTo>
                  <a:cubicBezTo>
                    <a:pt x="343" y="217"/>
                    <a:pt x="351" y="217"/>
                    <a:pt x="361" y="217"/>
                  </a:cubicBezTo>
                  <a:cubicBezTo>
                    <a:pt x="363" y="217"/>
                    <a:pt x="365" y="217"/>
                    <a:pt x="367" y="217"/>
                  </a:cubicBezTo>
                  <a:cubicBezTo>
                    <a:pt x="369" y="217"/>
                    <a:pt x="372" y="217"/>
                    <a:pt x="375" y="217"/>
                  </a:cubicBezTo>
                  <a:cubicBezTo>
                    <a:pt x="379" y="217"/>
                    <a:pt x="386" y="217"/>
                    <a:pt x="393" y="219"/>
                  </a:cubicBezTo>
                  <a:cubicBezTo>
                    <a:pt x="401" y="221"/>
                    <a:pt x="428" y="243"/>
                    <a:pt x="437" y="250"/>
                  </a:cubicBezTo>
                  <a:cubicBezTo>
                    <a:pt x="440" y="252"/>
                    <a:pt x="442" y="253"/>
                    <a:pt x="443" y="254"/>
                  </a:cubicBezTo>
                  <a:cubicBezTo>
                    <a:pt x="443" y="254"/>
                    <a:pt x="443" y="254"/>
                    <a:pt x="443" y="254"/>
                  </a:cubicBezTo>
                  <a:cubicBezTo>
                    <a:pt x="457" y="262"/>
                    <a:pt x="472" y="264"/>
                    <a:pt x="487" y="267"/>
                  </a:cubicBezTo>
                  <a:cubicBezTo>
                    <a:pt x="507" y="269"/>
                    <a:pt x="525" y="272"/>
                    <a:pt x="534" y="290"/>
                  </a:cubicBezTo>
                  <a:cubicBezTo>
                    <a:pt x="541" y="306"/>
                    <a:pt x="530" y="324"/>
                    <a:pt x="520" y="341"/>
                  </a:cubicBezTo>
                  <a:cubicBezTo>
                    <a:pt x="517" y="346"/>
                    <a:pt x="514" y="351"/>
                    <a:pt x="512" y="356"/>
                  </a:cubicBezTo>
                  <a:cubicBezTo>
                    <a:pt x="510" y="359"/>
                    <a:pt x="511" y="362"/>
                    <a:pt x="514" y="364"/>
                  </a:cubicBezTo>
                  <a:cubicBezTo>
                    <a:pt x="515" y="365"/>
                    <a:pt x="516" y="365"/>
                    <a:pt x="518" y="365"/>
                  </a:cubicBezTo>
                  <a:cubicBezTo>
                    <a:pt x="519" y="365"/>
                    <a:pt x="521" y="365"/>
                    <a:pt x="522" y="363"/>
                  </a:cubicBezTo>
                  <a:cubicBezTo>
                    <a:pt x="534" y="351"/>
                    <a:pt x="544" y="337"/>
                    <a:pt x="551" y="320"/>
                  </a:cubicBezTo>
                  <a:cubicBezTo>
                    <a:pt x="555" y="325"/>
                    <a:pt x="558" y="330"/>
                    <a:pt x="561" y="336"/>
                  </a:cubicBezTo>
                  <a:cubicBezTo>
                    <a:pt x="569" y="348"/>
                    <a:pt x="577" y="360"/>
                    <a:pt x="586" y="371"/>
                  </a:cubicBezTo>
                  <a:cubicBezTo>
                    <a:pt x="589" y="374"/>
                    <a:pt x="594" y="379"/>
                    <a:pt x="596" y="381"/>
                  </a:cubicBezTo>
                  <a:cubicBezTo>
                    <a:pt x="598" y="383"/>
                    <a:pt x="599" y="385"/>
                    <a:pt x="600" y="386"/>
                  </a:cubicBezTo>
                  <a:cubicBezTo>
                    <a:pt x="602" y="388"/>
                    <a:pt x="604" y="389"/>
                    <a:pt x="607" y="389"/>
                  </a:cubicBezTo>
                  <a:cubicBezTo>
                    <a:pt x="609" y="389"/>
                    <a:pt x="612" y="388"/>
                    <a:pt x="613" y="385"/>
                  </a:cubicBezTo>
                  <a:cubicBezTo>
                    <a:pt x="614" y="381"/>
                    <a:pt x="612" y="379"/>
                    <a:pt x="610" y="377"/>
                  </a:cubicBezTo>
                  <a:cubicBezTo>
                    <a:pt x="610" y="377"/>
                    <a:pt x="609" y="376"/>
                    <a:pt x="608" y="374"/>
                  </a:cubicBezTo>
                  <a:cubicBezTo>
                    <a:pt x="599" y="362"/>
                    <a:pt x="553" y="297"/>
                    <a:pt x="550" y="267"/>
                  </a:cubicBezTo>
                  <a:cubicBezTo>
                    <a:pt x="550" y="247"/>
                    <a:pt x="574" y="228"/>
                    <a:pt x="601" y="225"/>
                  </a:cubicBezTo>
                  <a:cubicBezTo>
                    <a:pt x="601" y="225"/>
                    <a:pt x="601" y="225"/>
                    <a:pt x="601" y="225"/>
                  </a:cubicBezTo>
                  <a:cubicBezTo>
                    <a:pt x="608" y="224"/>
                    <a:pt x="615" y="224"/>
                    <a:pt x="623" y="224"/>
                  </a:cubicBezTo>
                  <a:cubicBezTo>
                    <a:pt x="623" y="224"/>
                    <a:pt x="623" y="224"/>
                    <a:pt x="623" y="224"/>
                  </a:cubicBezTo>
                  <a:cubicBezTo>
                    <a:pt x="625" y="224"/>
                    <a:pt x="627" y="224"/>
                    <a:pt x="628" y="224"/>
                  </a:cubicBezTo>
                  <a:cubicBezTo>
                    <a:pt x="634" y="224"/>
                    <a:pt x="640" y="224"/>
                    <a:pt x="646" y="224"/>
                  </a:cubicBezTo>
                  <a:cubicBezTo>
                    <a:pt x="648" y="224"/>
                    <a:pt x="648" y="224"/>
                    <a:pt x="648" y="224"/>
                  </a:cubicBezTo>
                  <a:cubicBezTo>
                    <a:pt x="708" y="224"/>
                    <a:pt x="799" y="226"/>
                    <a:pt x="903" y="229"/>
                  </a:cubicBezTo>
                  <a:cubicBezTo>
                    <a:pt x="905" y="229"/>
                    <a:pt x="907" y="229"/>
                    <a:pt x="908" y="229"/>
                  </a:cubicBezTo>
                  <a:cubicBezTo>
                    <a:pt x="909" y="229"/>
                    <a:pt x="909" y="229"/>
                    <a:pt x="909" y="229"/>
                  </a:cubicBezTo>
                  <a:cubicBezTo>
                    <a:pt x="911" y="229"/>
                    <a:pt x="912" y="229"/>
                    <a:pt x="918" y="233"/>
                  </a:cubicBezTo>
                  <a:cubicBezTo>
                    <a:pt x="922" y="236"/>
                    <a:pt x="928" y="243"/>
                    <a:pt x="934" y="251"/>
                  </a:cubicBezTo>
                  <a:cubicBezTo>
                    <a:pt x="937" y="255"/>
                    <a:pt x="940" y="260"/>
                    <a:pt x="944" y="264"/>
                  </a:cubicBezTo>
                  <a:cubicBezTo>
                    <a:pt x="945" y="266"/>
                    <a:pt x="947" y="270"/>
                    <a:pt x="947" y="277"/>
                  </a:cubicBezTo>
                  <a:cubicBezTo>
                    <a:pt x="946" y="284"/>
                    <a:pt x="949" y="296"/>
                    <a:pt x="952" y="311"/>
                  </a:cubicBezTo>
                  <a:cubicBezTo>
                    <a:pt x="954" y="318"/>
                    <a:pt x="956" y="327"/>
                    <a:pt x="956" y="329"/>
                  </a:cubicBezTo>
                  <a:cubicBezTo>
                    <a:pt x="956" y="331"/>
                    <a:pt x="956" y="331"/>
                    <a:pt x="955" y="332"/>
                  </a:cubicBezTo>
                  <a:cubicBezTo>
                    <a:pt x="955" y="333"/>
                    <a:pt x="955" y="333"/>
                    <a:pt x="954" y="335"/>
                  </a:cubicBezTo>
                  <a:cubicBezTo>
                    <a:pt x="953" y="340"/>
                    <a:pt x="953" y="344"/>
                    <a:pt x="955" y="347"/>
                  </a:cubicBezTo>
                  <a:cubicBezTo>
                    <a:pt x="957" y="349"/>
                    <a:pt x="960" y="352"/>
                    <a:pt x="965" y="352"/>
                  </a:cubicBezTo>
                  <a:cubicBezTo>
                    <a:pt x="967" y="352"/>
                    <a:pt x="970" y="351"/>
                    <a:pt x="972" y="351"/>
                  </a:cubicBezTo>
                  <a:cubicBezTo>
                    <a:pt x="976" y="349"/>
                    <a:pt x="979" y="346"/>
                    <a:pt x="980" y="342"/>
                  </a:cubicBezTo>
                  <a:cubicBezTo>
                    <a:pt x="981" y="336"/>
                    <a:pt x="978" y="330"/>
                    <a:pt x="973" y="325"/>
                  </a:cubicBezTo>
                  <a:cubicBezTo>
                    <a:pt x="971" y="321"/>
                    <a:pt x="970" y="315"/>
                    <a:pt x="970" y="311"/>
                  </a:cubicBezTo>
                  <a:cubicBezTo>
                    <a:pt x="970" y="310"/>
                    <a:pt x="970" y="309"/>
                    <a:pt x="969" y="308"/>
                  </a:cubicBezTo>
                  <a:cubicBezTo>
                    <a:pt x="969" y="305"/>
                    <a:pt x="965" y="284"/>
                    <a:pt x="964" y="280"/>
                  </a:cubicBezTo>
                  <a:cubicBezTo>
                    <a:pt x="964" y="279"/>
                    <a:pt x="964" y="277"/>
                    <a:pt x="964" y="275"/>
                  </a:cubicBezTo>
                  <a:cubicBezTo>
                    <a:pt x="964" y="274"/>
                    <a:pt x="964" y="273"/>
                    <a:pt x="964" y="272"/>
                  </a:cubicBezTo>
                  <a:cubicBezTo>
                    <a:pt x="975" y="271"/>
                    <a:pt x="993" y="266"/>
                    <a:pt x="1003" y="262"/>
                  </a:cubicBezTo>
                  <a:cubicBezTo>
                    <a:pt x="1010" y="259"/>
                    <a:pt x="1028" y="253"/>
                    <a:pt x="1043" y="248"/>
                  </a:cubicBezTo>
                  <a:cubicBezTo>
                    <a:pt x="1061" y="242"/>
                    <a:pt x="1069" y="239"/>
                    <a:pt x="1073" y="238"/>
                  </a:cubicBezTo>
                  <a:cubicBezTo>
                    <a:pt x="1073" y="238"/>
                    <a:pt x="1073" y="238"/>
                    <a:pt x="1073" y="238"/>
                  </a:cubicBezTo>
                  <a:cubicBezTo>
                    <a:pt x="1076" y="238"/>
                    <a:pt x="1079" y="239"/>
                    <a:pt x="1082" y="239"/>
                  </a:cubicBezTo>
                  <a:cubicBezTo>
                    <a:pt x="1082" y="239"/>
                    <a:pt x="1082" y="239"/>
                    <a:pt x="1082" y="239"/>
                  </a:cubicBezTo>
                  <a:cubicBezTo>
                    <a:pt x="1086" y="239"/>
                    <a:pt x="1089" y="237"/>
                    <a:pt x="1091" y="234"/>
                  </a:cubicBezTo>
                  <a:cubicBezTo>
                    <a:pt x="1094" y="229"/>
                    <a:pt x="1093" y="222"/>
                    <a:pt x="1090" y="217"/>
                  </a:cubicBezTo>
                  <a:cubicBezTo>
                    <a:pt x="1088" y="214"/>
                    <a:pt x="1085" y="212"/>
                    <a:pt x="1081" y="212"/>
                  </a:cubicBezTo>
                  <a:cubicBezTo>
                    <a:pt x="1075" y="212"/>
                    <a:pt x="1069" y="217"/>
                    <a:pt x="1065" y="223"/>
                  </a:cubicBezTo>
                  <a:cubicBezTo>
                    <a:pt x="1058" y="226"/>
                    <a:pt x="1035" y="233"/>
                    <a:pt x="1017" y="239"/>
                  </a:cubicBezTo>
                  <a:cubicBezTo>
                    <a:pt x="1007" y="242"/>
                    <a:pt x="998" y="245"/>
                    <a:pt x="991" y="248"/>
                  </a:cubicBezTo>
                  <a:cubicBezTo>
                    <a:pt x="977" y="252"/>
                    <a:pt x="971" y="254"/>
                    <a:pt x="966" y="254"/>
                  </a:cubicBezTo>
                  <a:cubicBezTo>
                    <a:pt x="964" y="254"/>
                    <a:pt x="962" y="254"/>
                    <a:pt x="959" y="253"/>
                  </a:cubicBezTo>
                  <a:cubicBezTo>
                    <a:pt x="958" y="251"/>
                    <a:pt x="955" y="248"/>
                    <a:pt x="952" y="244"/>
                  </a:cubicBezTo>
                  <a:cubicBezTo>
                    <a:pt x="946" y="238"/>
                    <a:pt x="937" y="228"/>
                    <a:pt x="932" y="222"/>
                  </a:cubicBezTo>
                  <a:cubicBezTo>
                    <a:pt x="955" y="205"/>
                    <a:pt x="967" y="184"/>
                    <a:pt x="974" y="168"/>
                  </a:cubicBezTo>
                  <a:cubicBezTo>
                    <a:pt x="981" y="154"/>
                    <a:pt x="1007" y="111"/>
                    <a:pt x="1014" y="103"/>
                  </a:cubicBezTo>
                  <a:cubicBezTo>
                    <a:pt x="1018" y="103"/>
                    <a:pt x="1024" y="102"/>
                    <a:pt x="1028" y="99"/>
                  </a:cubicBezTo>
                  <a:cubicBezTo>
                    <a:pt x="1028" y="99"/>
                    <a:pt x="1028" y="99"/>
                    <a:pt x="1028" y="99"/>
                  </a:cubicBezTo>
                  <a:cubicBezTo>
                    <a:pt x="1031" y="96"/>
                    <a:pt x="1031" y="91"/>
                    <a:pt x="1031" y="90"/>
                  </a:cubicBezTo>
                  <a:cubicBezTo>
                    <a:pt x="1031" y="85"/>
                    <a:pt x="1028" y="80"/>
                    <a:pt x="1024" y="76"/>
                  </a:cubicBezTo>
                  <a:cubicBezTo>
                    <a:pt x="1022" y="75"/>
                    <a:pt x="1020" y="74"/>
                    <a:pt x="1018" y="74"/>
                  </a:cubicBezTo>
                  <a:cubicBezTo>
                    <a:pt x="1009" y="74"/>
                    <a:pt x="1003" y="85"/>
                    <a:pt x="1001" y="91"/>
                  </a:cubicBezTo>
                  <a:cubicBezTo>
                    <a:pt x="995" y="97"/>
                    <a:pt x="985" y="113"/>
                    <a:pt x="983" y="116"/>
                  </a:cubicBezTo>
                  <a:cubicBezTo>
                    <a:pt x="977" y="126"/>
                    <a:pt x="965" y="144"/>
                    <a:pt x="959" y="158"/>
                  </a:cubicBezTo>
                  <a:cubicBezTo>
                    <a:pt x="946" y="192"/>
                    <a:pt x="926" y="203"/>
                    <a:pt x="914" y="209"/>
                  </a:cubicBezTo>
                  <a:cubicBezTo>
                    <a:pt x="893" y="209"/>
                    <a:pt x="686" y="204"/>
                    <a:pt x="604" y="201"/>
                  </a:cubicBezTo>
                  <a:cubicBezTo>
                    <a:pt x="604" y="201"/>
                    <a:pt x="604" y="201"/>
                    <a:pt x="604" y="201"/>
                  </a:cubicBezTo>
                  <a:cubicBezTo>
                    <a:pt x="602" y="201"/>
                    <a:pt x="602" y="201"/>
                    <a:pt x="602" y="201"/>
                  </a:cubicBezTo>
                  <a:cubicBezTo>
                    <a:pt x="572" y="200"/>
                    <a:pt x="566" y="195"/>
                    <a:pt x="565" y="193"/>
                  </a:cubicBezTo>
                  <a:cubicBezTo>
                    <a:pt x="565" y="193"/>
                    <a:pt x="565" y="193"/>
                    <a:pt x="565" y="193"/>
                  </a:cubicBezTo>
                  <a:cubicBezTo>
                    <a:pt x="562" y="189"/>
                    <a:pt x="559" y="185"/>
                    <a:pt x="556" y="180"/>
                  </a:cubicBezTo>
                  <a:cubicBezTo>
                    <a:pt x="554" y="176"/>
                    <a:pt x="552" y="172"/>
                    <a:pt x="550" y="169"/>
                  </a:cubicBezTo>
                  <a:cubicBezTo>
                    <a:pt x="549" y="168"/>
                    <a:pt x="549" y="168"/>
                    <a:pt x="549" y="168"/>
                  </a:cubicBezTo>
                  <a:cubicBezTo>
                    <a:pt x="537" y="146"/>
                    <a:pt x="536" y="125"/>
                    <a:pt x="547" y="103"/>
                  </a:cubicBezTo>
                  <a:cubicBezTo>
                    <a:pt x="557" y="81"/>
                    <a:pt x="577" y="60"/>
                    <a:pt x="597" y="41"/>
                  </a:cubicBezTo>
                  <a:cubicBezTo>
                    <a:pt x="597" y="41"/>
                    <a:pt x="597" y="40"/>
                    <a:pt x="597" y="40"/>
                  </a:cubicBezTo>
                  <a:cubicBezTo>
                    <a:pt x="599" y="38"/>
                    <a:pt x="605" y="31"/>
                    <a:pt x="609" y="25"/>
                  </a:cubicBezTo>
                  <a:cubicBezTo>
                    <a:pt x="612" y="21"/>
                    <a:pt x="614" y="18"/>
                    <a:pt x="616" y="16"/>
                  </a:cubicBezTo>
                  <a:cubicBezTo>
                    <a:pt x="620" y="11"/>
                    <a:pt x="622" y="9"/>
                    <a:pt x="620" y="5"/>
                  </a:cubicBezTo>
                  <a:cubicBezTo>
                    <a:pt x="619" y="3"/>
                    <a:pt x="616" y="1"/>
                    <a:pt x="614" y="1"/>
                  </a:cubicBezTo>
                  <a:cubicBezTo>
                    <a:pt x="613" y="1"/>
                    <a:pt x="611" y="1"/>
                    <a:pt x="609" y="3"/>
                  </a:cubicBezTo>
                  <a:cubicBezTo>
                    <a:pt x="609" y="3"/>
                    <a:pt x="609" y="3"/>
                    <a:pt x="609" y="3"/>
                  </a:cubicBezTo>
                  <a:cubicBezTo>
                    <a:pt x="609" y="3"/>
                    <a:pt x="609" y="3"/>
                    <a:pt x="608" y="4"/>
                  </a:cubicBezTo>
                  <a:cubicBezTo>
                    <a:pt x="597" y="17"/>
                    <a:pt x="587" y="27"/>
                    <a:pt x="579" y="36"/>
                  </a:cubicBezTo>
                  <a:cubicBezTo>
                    <a:pt x="583" y="28"/>
                    <a:pt x="589" y="21"/>
                    <a:pt x="597" y="11"/>
                  </a:cubicBezTo>
                  <a:cubicBezTo>
                    <a:pt x="599" y="8"/>
                    <a:pt x="599" y="4"/>
                    <a:pt x="597" y="2"/>
                  </a:cubicBezTo>
                  <a:cubicBezTo>
                    <a:pt x="595" y="1"/>
                    <a:pt x="594" y="0"/>
                    <a:pt x="592" y="0"/>
                  </a:cubicBezTo>
                </a:path>
              </a:pathLst>
            </a:custGeom>
            <a:solidFill>
              <a:srgbClr val="9E9B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 name="Freeform 29">
              <a:extLst>
                <a:ext uri="{FF2B5EF4-FFF2-40B4-BE49-F238E27FC236}">
                  <a16:creationId xmlns:a16="http://schemas.microsoft.com/office/drawing/2014/main" id="{6BAD118C-12E2-E039-2F27-5992138943F6}"/>
                </a:ext>
              </a:extLst>
            </p:cNvPr>
            <p:cNvSpPr>
              <a:spLocks/>
            </p:cNvSpPr>
            <p:nvPr/>
          </p:nvSpPr>
          <p:spPr bwMode="auto">
            <a:xfrm>
              <a:off x="996951" y="1757363"/>
              <a:ext cx="7939088" cy="2878138"/>
            </a:xfrm>
            <a:custGeom>
              <a:avLst/>
              <a:gdLst>
                <a:gd name="T0" fmla="*/ 133 w 1085"/>
                <a:gd name="T1" fmla="*/ 380 h 393"/>
                <a:gd name="T2" fmla="*/ 98 w 1085"/>
                <a:gd name="T3" fmla="*/ 349 h 393"/>
                <a:gd name="T4" fmla="*/ 73 w 1085"/>
                <a:gd name="T5" fmla="*/ 382 h 393"/>
                <a:gd name="T6" fmla="*/ 64 w 1085"/>
                <a:gd name="T7" fmla="*/ 314 h 393"/>
                <a:gd name="T8" fmla="*/ 99 w 1085"/>
                <a:gd name="T9" fmla="*/ 265 h 393"/>
                <a:gd name="T10" fmla="*/ 113 w 1085"/>
                <a:gd name="T11" fmla="*/ 235 h 393"/>
                <a:gd name="T12" fmla="*/ 149 w 1085"/>
                <a:gd name="T13" fmla="*/ 201 h 393"/>
                <a:gd name="T14" fmla="*/ 97 w 1085"/>
                <a:gd name="T15" fmla="*/ 191 h 393"/>
                <a:gd name="T16" fmla="*/ 44 w 1085"/>
                <a:gd name="T17" fmla="*/ 221 h 393"/>
                <a:gd name="T18" fmla="*/ 6 w 1085"/>
                <a:gd name="T19" fmla="*/ 269 h 393"/>
                <a:gd name="T20" fmla="*/ 31 w 1085"/>
                <a:gd name="T21" fmla="*/ 217 h 393"/>
                <a:gd name="T22" fmla="*/ 7 w 1085"/>
                <a:gd name="T23" fmla="*/ 197 h 393"/>
                <a:gd name="T24" fmla="*/ 38 w 1085"/>
                <a:gd name="T25" fmla="*/ 210 h 393"/>
                <a:gd name="T26" fmla="*/ 77 w 1085"/>
                <a:gd name="T27" fmla="*/ 193 h 393"/>
                <a:gd name="T28" fmla="*/ 142 w 1085"/>
                <a:gd name="T29" fmla="*/ 189 h 393"/>
                <a:gd name="T30" fmla="*/ 120 w 1085"/>
                <a:gd name="T31" fmla="*/ 147 h 393"/>
                <a:gd name="T32" fmla="*/ 87 w 1085"/>
                <a:gd name="T33" fmla="*/ 124 h 393"/>
                <a:gd name="T34" fmla="*/ 37 w 1085"/>
                <a:gd name="T35" fmla="*/ 76 h 393"/>
                <a:gd name="T36" fmla="*/ 35 w 1085"/>
                <a:gd name="T37" fmla="*/ 54 h 393"/>
                <a:gd name="T38" fmla="*/ 63 w 1085"/>
                <a:gd name="T39" fmla="*/ 115 h 393"/>
                <a:gd name="T40" fmla="*/ 68 w 1085"/>
                <a:gd name="T41" fmla="*/ 63 h 393"/>
                <a:gd name="T42" fmla="*/ 72 w 1085"/>
                <a:gd name="T43" fmla="*/ 60 h 393"/>
                <a:gd name="T44" fmla="*/ 73 w 1085"/>
                <a:gd name="T45" fmla="*/ 119 h 393"/>
                <a:gd name="T46" fmla="*/ 124 w 1085"/>
                <a:gd name="T47" fmla="*/ 135 h 393"/>
                <a:gd name="T48" fmla="*/ 279 w 1085"/>
                <a:gd name="T49" fmla="*/ 197 h 393"/>
                <a:gd name="T50" fmla="*/ 359 w 1085"/>
                <a:gd name="T51" fmla="*/ 193 h 393"/>
                <a:gd name="T52" fmla="*/ 480 w 1085"/>
                <a:gd name="T53" fmla="*/ 139 h 393"/>
                <a:gd name="T54" fmla="*/ 520 w 1085"/>
                <a:gd name="T55" fmla="*/ 11 h 393"/>
                <a:gd name="T56" fmla="*/ 539 w 1085"/>
                <a:gd name="T57" fmla="*/ 74 h 393"/>
                <a:gd name="T58" fmla="*/ 590 w 1085"/>
                <a:gd name="T59" fmla="*/ 1 h 393"/>
                <a:gd name="T60" fmla="*/ 608 w 1085"/>
                <a:gd name="T61" fmla="*/ 2 h 393"/>
                <a:gd name="T62" fmla="*/ 590 w 1085"/>
                <a:gd name="T63" fmla="*/ 34 h 393"/>
                <a:gd name="T64" fmla="*/ 549 w 1085"/>
                <a:gd name="T65" fmla="*/ 178 h 393"/>
                <a:gd name="T66" fmla="*/ 600 w 1085"/>
                <a:gd name="T67" fmla="*/ 201 h 393"/>
                <a:gd name="T68" fmla="*/ 1001 w 1085"/>
                <a:gd name="T69" fmla="*/ 89 h 393"/>
                <a:gd name="T70" fmla="*/ 1021 w 1085"/>
                <a:gd name="T71" fmla="*/ 92 h 393"/>
                <a:gd name="T72" fmla="*/ 923 w 1085"/>
                <a:gd name="T73" fmla="*/ 217 h 393"/>
                <a:gd name="T74" fmla="*/ 988 w 1085"/>
                <a:gd name="T75" fmla="*/ 247 h 393"/>
                <a:gd name="T76" fmla="*/ 1083 w 1085"/>
                <a:gd name="T77" fmla="*/ 215 h 393"/>
                <a:gd name="T78" fmla="*/ 1070 w 1085"/>
                <a:gd name="T79" fmla="*/ 230 h 393"/>
                <a:gd name="T80" fmla="*/ 955 w 1085"/>
                <a:gd name="T81" fmla="*/ 265 h 393"/>
                <a:gd name="T82" fmla="*/ 962 w 1085"/>
                <a:gd name="T83" fmla="*/ 308 h 393"/>
                <a:gd name="T84" fmla="*/ 961 w 1085"/>
                <a:gd name="T85" fmla="*/ 344 h 393"/>
                <a:gd name="T86" fmla="*/ 956 w 1085"/>
                <a:gd name="T87" fmla="*/ 326 h 393"/>
                <a:gd name="T88" fmla="*/ 933 w 1085"/>
                <a:gd name="T89" fmla="*/ 245 h 393"/>
                <a:gd name="T90" fmla="*/ 899 w 1085"/>
                <a:gd name="T91" fmla="*/ 221 h 393"/>
                <a:gd name="T92" fmla="*/ 619 w 1085"/>
                <a:gd name="T93" fmla="*/ 216 h 393"/>
                <a:gd name="T94" fmla="*/ 605 w 1085"/>
                <a:gd name="T95" fmla="*/ 380 h 393"/>
                <a:gd name="T96" fmla="*/ 585 w 1085"/>
                <a:gd name="T97" fmla="*/ 365 h 393"/>
                <a:gd name="T98" fmla="*/ 514 w 1085"/>
                <a:gd name="T99" fmla="*/ 357 h 393"/>
                <a:gd name="T100" fmla="*/ 534 w 1085"/>
                <a:gd name="T101" fmla="*/ 284 h 393"/>
                <a:gd name="T102" fmla="*/ 436 w 1085"/>
                <a:gd name="T103" fmla="*/ 243 h 393"/>
                <a:gd name="T104" fmla="*/ 357 w 1085"/>
                <a:gd name="T105" fmla="*/ 209 h 393"/>
                <a:gd name="T106" fmla="*/ 243 w 1085"/>
                <a:gd name="T107" fmla="*/ 211 h 393"/>
                <a:gd name="T108" fmla="*/ 175 w 1085"/>
                <a:gd name="T109" fmla="*/ 209 h 393"/>
                <a:gd name="T110" fmla="*/ 125 w 1085"/>
                <a:gd name="T111" fmla="*/ 235 h 393"/>
                <a:gd name="T112" fmla="*/ 98 w 1085"/>
                <a:gd name="T113" fmla="*/ 285 h 393"/>
                <a:gd name="T114" fmla="*/ 86 w 1085"/>
                <a:gd name="T115" fmla="*/ 299 h 393"/>
                <a:gd name="T116" fmla="*/ 140 w 1085"/>
                <a:gd name="T117" fmla="*/ 379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85" h="393">
                  <a:moveTo>
                    <a:pt x="140" y="393"/>
                  </a:moveTo>
                  <a:cubicBezTo>
                    <a:pt x="139" y="393"/>
                    <a:pt x="138" y="392"/>
                    <a:pt x="137" y="391"/>
                  </a:cubicBezTo>
                  <a:cubicBezTo>
                    <a:pt x="137" y="390"/>
                    <a:pt x="136" y="389"/>
                    <a:pt x="136" y="388"/>
                  </a:cubicBezTo>
                  <a:cubicBezTo>
                    <a:pt x="135" y="385"/>
                    <a:pt x="133" y="383"/>
                    <a:pt x="133" y="380"/>
                  </a:cubicBezTo>
                  <a:cubicBezTo>
                    <a:pt x="132" y="374"/>
                    <a:pt x="130" y="369"/>
                    <a:pt x="126" y="364"/>
                  </a:cubicBezTo>
                  <a:cubicBezTo>
                    <a:pt x="122" y="358"/>
                    <a:pt x="115" y="356"/>
                    <a:pt x="108" y="353"/>
                  </a:cubicBezTo>
                  <a:cubicBezTo>
                    <a:pt x="107" y="352"/>
                    <a:pt x="105" y="352"/>
                    <a:pt x="104" y="351"/>
                  </a:cubicBezTo>
                  <a:cubicBezTo>
                    <a:pt x="98" y="349"/>
                    <a:pt x="98" y="349"/>
                    <a:pt x="98" y="349"/>
                  </a:cubicBezTo>
                  <a:cubicBezTo>
                    <a:pt x="77" y="339"/>
                    <a:pt x="74" y="325"/>
                    <a:pt x="75" y="312"/>
                  </a:cubicBezTo>
                  <a:cubicBezTo>
                    <a:pt x="73" y="314"/>
                    <a:pt x="71" y="317"/>
                    <a:pt x="70" y="319"/>
                  </a:cubicBezTo>
                  <a:cubicBezTo>
                    <a:pt x="57" y="338"/>
                    <a:pt x="64" y="357"/>
                    <a:pt x="74" y="379"/>
                  </a:cubicBezTo>
                  <a:cubicBezTo>
                    <a:pt x="75" y="380"/>
                    <a:pt x="74" y="382"/>
                    <a:pt x="73" y="382"/>
                  </a:cubicBezTo>
                  <a:cubicBezTo>
                    <a:pt x="72" y="383"/>
                    <a:pt x="72" y="383"/>
                    <a:pt x="72" y="383"/>
                  </a:cubicBezTo>
                  <a:cubicBezTo>
                    <a:pt x="71" y="383"/>
                    <a:pt x="70" y="382"/>
                    <a:pt x="69" y="381"/>
                  </a:cubicBezTo>
                  <a:cubicBezTo>
                    <a:pt x="68" y="378"/>
                    <a:pt x="68" y="378"/>
                    <a:pt x="68" y="378"/>
                  </a:cubicBezTo>
                  <a:cubicBezTo>
                    <a:pt x="57" y="356"/>
                    <a:pt x="49" y="337"/>
                    <a:pt x="64" y="314"/>
                  </a:cubicBezTo>
                  <a:cubicBezTo>
                    <a:pt x="69" y="306"/>
                    <a:pt x="75" y="298"/>
                    <a:pt x="82" y="290"/>
                  </a:cubicBezTo>
                  <a:cubicBezTo>
                    <a:pt x="92" y="278"/>
                    <a:pt x="92" y="278"/>
                    <a:pt x="92" y="278"/>
                  </a:cubicBezTo>
                  <a:cubicBezTo>
                    <a:pt x="95" y="274"/>
                    <a:pt x="97" y="270"/>
                    <a:pt x="99" y="265"/>
                  </a:cubicBezTo>
                  <a:cubicBezTo>
                    <a:pt x="99" y="265"/>
                    <a:pt x="99" y="265"/>
                    <a:pt x="99" y="265"/>
                  </a:cubicBezTo>
                  <a:cubicBezTo>
                    <a:pt x="103" y="257"/>
                    <a:pt x="103" y="257"/>
                    <a:pt x="103" y="257"/>
                  </a:cubicBezTo>
                  <a:cubicBezTo>
                    <a:pt x="103" y="257"/>
                    <a:pt x="103" y="257"/>
                    <a:pt x="103" y="257"/>
                  </a:cubicBezTo>
                  <a:cubicBezTo>
                    <a:pt x="108" y="249"/>
                    <a:pt x="108" y="249"/>
                    <a:pt x="108" y="249"/>
                  </a:cubicBezTo>
                  <a:cubicBezTo>
                    <a:pt x="111" y="245"/>
                    <a:pt x="112" y="240"/>
                    <a:pt x="113" y="235"/>
                  </a:cubicBezTo>
                  <a:cubicBezTo>
                    <a:pt x="114" y="234"/>
                    <a:pt x="114" y="233"/>
                    <a:pt x="114" y="232"/>
                  </a:cubicBezTo>
                  <a:cubicBezTo>
                    <a:pt x="115" y="230"/>
                    <a:pt x="115" y="230"/>
                    <a:pt x="115" y="230"/>
                  </a:cubicBezTo>
                  <a:cubicBezTo>
                    <a:pt x="116" y="224"/>
                    <a:pt x="117" y="221"/>
                    <a:pt x="123" y="215"/>
                  </a:cubicBezTo>
                  <a:cubicBezTo>
                    <a:pt x="127" y="210"/>
                    <a:pt x="139" y="205"/>
                    <a:pt x="149" y="201"/>
                  </a:cubicBezTo>
                  <a:cubicBezTo>
                    <a:pt x="145" y="201"/>
                    <a:pt x="141" y="200"/>
                    <a:pt x="139" y="200"/>
                  </a:cubicBezTo>
                  <a:cubicBezTo>
                    <a:pt x="129" y="196"/>
                    <a:pt x="129" y="196"/>
                    <a:pt x="129" y="196"/>
                  </a:cubicBezTo>
                  <a:cubicBezTo>
                    <a:pt x="121" y="193"/>
                    <a:pt x="113" y="190"/>
                    <a:pt x="105" y="190"/>
                  </a:cubicBezTo>
                  <a:cubicBezTo>
                    <a:pt x="102" y="190"/>
                    <a:pt x="99" y="190"/>
                    <a:pt x="97" y="191"/>
                  </a:cubicBezTo>
                  <a:cubicBezTo>
                    <a:pt x="91" y="192"/>
                    <a:pt x="88" y="196"/>
                    <a:pt x="84" y="200"/>
                  </a:cubicBezTo>
                  <a:cubicBezTo>
                    <a:pt x="79" y="205"/>
                    <a:pt x="79" y="205"/>
                    <a:pt x="79" y="205"/>
                  </a:cubicBezTo>
                  <a:cubicBezTo>
                    <a:pt x="73" y="210"/>
                    <a:pt x="66" y="214"/>
                    <a:pt x="58" y="216"/>
                  </a:cubicBezTo>
                  <a:cubicBezTo>
                    <a:pt x="53" y="218"/>
                    <a:pt x="48" y="220"/>
                    <a:pt x="44" y="221"/>
                  </a:cubicBezTo>
                  <a:cubicBezTo>
                    <a:pt x="38" y="223"/>
                    <a:pt x="32" y="225"/>
                    <a:pt x="28" y="228"/>
                  </a:cubicBezTo>
                  <a:cubicBezTo>
                    <a:pt x="14" y="238"/>
                    <a:pt x="7" y="251"/>
                    <a:pt x="8" y="267"/>
                  </a:cubicBezTo>
                  <a:cubicBezTo>
                    <a:pt x="8" y="267"/>
                    <a:pt x="8" y="268"/>
                    <a:pt x="8" y="269"/>
                  </a:cubicBezTo>
                  <a:cubicBezTo>
                    <a:pt x="7" y="269"/>
                    <a:pt x="6" y="269"/>
                    <a:pt x="6" y="269"/>
                  </a:cubicBezTo>
                  <a:cubicBezTo>
                    <a:pt x="5" y="269"/>
                    <a:pt x="5" y="269"/>
                    <a:pt x="5" y="269"/>
                  </a:cubicBezTo>
                  <a:cubicBezTo>
                    <a:pt x="3" y="269"/>
                    <a:pt x="2" y="268"/>
                    <a:pt x="2" y="267"/>
                  </a:cubicBezTo>
                  <a:cubicBezTo>
                    <a:pt x="0" y="248"/>
                    <a:pt x="8" y="232"/>
                    <a:pt x="23" y="221"/>
                  </a:cubicBezTo>
                  <a:cubicBezTo>
                    <a:pt x="26" y="219"/>
                    <a:pt x="28" y="218"/>
                    <a:pt x="31" y="217"/>
                  </a:cubicBezTo>
                  <a:cubicBezTo>
                    <a:pt x="23" y="215"/>
                    <a:pt x="17" y="211"/>
                    <a:pt x="12" y="206"/>
                  </a:cubicBezTo>
                  <a:cubicBezTo>
                    <a:pt x="5" y="202"/>
                    <a:pt x="5" y="202"/>
                    <a:pt x="5" y="202"/>
                  </a:cubicBezTo>
                  <a:cubicBezTo>
                    <a:pt x="4" y="201"/>
                    <a:pt x="4" y="199"/>
                    <a:pt x="4" y="198"/>
                  </a:cubicBezTo>
                  <a:cubicBezTo>
                    <a:pt x="5" y="197"/>
                    <a:pt x="6" y="197"/>
                    <a:pt x="7" y="197"/>
                  </a:cubicBezTo>
                  <a:cubicBezTo>
                    <a:pt x="7" y="197"/>
                    <a:pt x="7" y="197"/>
                    <a:pt x="8" y="197"/>
                  </a:cubicBezTo>
                  <a:cubicBezTo>
                    <a:pt x="15" y="201"/>
                    <a:pt x="15" y="201"/>
                    <a:pt x="15" y="201"/>
                  </a:cubicBezTo>
                  <a:cubicBezTo>
                    <a:pt x="15" y="201"/>
                    <a:pt x="15" y="201"/>
                    <a:pt x="15" y="201"/>
                  </a:cubicBezTo>
                  <a:cubicBezTo>
                    <a:pt x="22" y="206"/>
                    <a:pt x="31" y="210"/>
                    <a:pt x="38" y="210"/>
                  </a:cubicBezTo>
                  <a:cubicBezTo>
                    <a:pt x="39" y="210"/>
                    <a:pt x="39" y="210"/>
                    <a:pt x="39" y="210"/>
                  </a:cubicBezTo>
                  <a:cubicBezTo>
                    <a:pt x="54" y="210"/>
                    <a:pt x="64" y="206"/>
                    <a:pt x="72" y="199"/>
                  </a:cubicBezTo>
                  <a:cubicBezTo>
                    <a:pt x="77" y="193"/>
                    <a:pt x="77" y="193"/>
                    <a:pt x="77" y="193"/>
                  </a:cubicBezTo>
                  <a:cubicBezTo>
                    <a:pt x="77" y="193"/>
                    <a:pt x="77" y="193"/>
                    <a:pt x="77" y="193"/>
                  </a:cubicBezTo>
                  <a:cubicBezTo>
                    <a:pt x="82" y="189"/>
                    <a:pt x="86" y="184"/>
                    <a:pt x="94" y="182"/>
                  </a:cubicBezTo>
                  <a:cubicBezTo>
                    <a:pt x="99" y="181"/>
                    <a:pt x="104" y="180"/>
                    <a:pt x="108" y="180"/>
                  </a:cubicBezTo>
                  <a:cubicBezTo>
                    <a:pt x="117" y="180"/>
                    <a:pt x="126" y="183"/>
                    <a:pt x="133" y="185"/>
                  </a:cubicBezTo>
                  <a:cubicBezTo>
                    <a:pt x="142" y="189"/>
                    <a:pt x="142" y="189"/>
                    <a:pt x="142" y="189"/>
                  </a:cubicBezTo>
                  <a:cubicBezTo>
                    <a:pt x="146" y="190"/>
                    <a:pt x="154" y="192"/>
                    <a:pt x="161" y="193"/>
                  </a:cubicBezTo>
                  <a:cubicBezTo>
                    <a:pt x="160" y="193"/>
                    <a:pt x="160" y="193"/>
                    <a:pt x="160" y="193"/>
                  </a:cubicBezTo>
                  <a:cubicBezTo>
                    <a:pt x="144" y="181"/>
                    <a:pt x="132" y="164"/>
                    <a:pt x="120" y="147"/>
                  </a:cubicBezTo>
                  <a:cubicBezTo>
                    <a:pt x="120" y="147"/>
                    <a:pt x="120" y="147"/>
                    <a:pt x="120" y="147"/>
                  </a:cubicBezTo>
                  <a:cubicBezTo>
                    <a:pt x="116" y="141"/>
                    <a:pt x="116" y="141"/>
                    <a:pt x="116" y="141"/>
                  </a:cubicBezTo>
                  <a:cubicBezTo>
                    <a:pt x="114" y="137"/>
                    <a:pt x="109" y="128"/>
                    <a:pt x="104" y="126"/>
                  </a:cubicBezTo>
                  <a:cubicBezTo>
                    <a:pt x="100" y="125"/>
                    <a:pt x="96" y="124"/>
                    <a:pt x="93" y="124"/>
                  </a:cubicBezTo>
                  <a:cubicBezTo>
                    <a:pt x="91" y="124"/>
                    <a:pt x="89" y="124"/>
                    <a:pt x="87" y="124"/>
                  </a:cubicBezTo>
                  <a:cubicBezTo>
                    <a:pt x="86" y="125"/>
                    <a:pt x="85" y="125"/>
                    <a:pt x="84" y="125"/>
                  </a:cubicBezTo>
                  <a:cubicBezTo>
                    <a:pt x="82" y="126"/>
                    <a:pt x="79" y="127"/>
                    <a:pt x="76" y="127"/>
                  </a:cubicBezTo>
                  <a:cubicBezTo>
                    <a:pt x="75" y="127"/>
                    <a:pt x="74" y="127"/>
                    <a:pt x="74" y="127"/>
                  </a:cubicBezTo>
                  <a:cubicBezTo>
                    <a:pt x="49" y="125"/>
                    <a:pt x="42" y="98"/>
                    <a:pt x="37" y="76"/>
                  </a:cubicBezTo>
                  <a:cubicBezTo>
                    <a:pt x="36" y="74"/>
                    <a:pt x="35" y="71"/>
                    <a:pt x="35" y="69"/>
                  </a:cubicBezTo>
                  <a:cubicBezTo>
                    <a:pt x="35" y="69"/>
                    <a:pt x="35" y="69"/>
                    <a:pt x="35" y="69"/>
                  </a:cubicBezTo>
                  <a:cubicBezTo>
                    <a:pt x="33" y="57"/>
                    <a:pt x="33" y="57"/>
                    <a:pt x="33" y="57"/>
                  </a:cubicBezTo>
                  <a:cubicBezTo>
                    <a:pt x="33" y="56"/>
                    <a:pt x="34" y="55"/>
                    <a:pt x="35" y="54"/>
                  </a:cubicBezTo>
                  <a:cubicBezTo>
                    <a:pt x="36" y="54"/>
                    <a:pt x="36" y="54"/>
                    <a:pt x="36" y="54"/>
                  </a:cubicBezTo>
                  <a:cubicBezTo>
                    <a:pt x="37" y="54"/>
                    <a:pt x="38" y="55"/>
                    <a:pt x="39" y="56"/>
                  </a:cubicBezTo>
                  <a:cubicBezTo>
                    <a:pt x="41" y="67"/>
                    <a:pt x="41" y="67"/>
                    <a:pt x="41" y="67"/>
                  </a:cubicBezTo>
                  <a:cubicBezTo>
                    <a:pt x="46" y="83"/>
                    <a:pt x="51" y="105"/>
                    <a:pt x="63" y="115"/>
                  </a:cubicBezTo>
                  <a:cubicBezTo>
                    <a:pt x="62" y="108"/>
                    <a:pt x="64" y="100"/>
                    <a:pt x="65" y="92"/>
                  </a:cubicBezTo>
                  <a:cubicBezTo>
                    <a:pt x="66" y="89"/>
                    <a:pt x="66" y="87"/>
                    <a:pt x="67" y="85"/>
                  </a:cubicBezTo>
                  <a:cubicBezTo>
                    <a:pt x="69" y="76"/>
                    <a:pt x="71" y="67"/>
                    <a:pt x="68" y="63"/>
                  </a:cubicBezTo>
                  <a:cubicBezTo>
                    <a:pt x="68" y="63"/>
                    <a:pt x="68" y="63"/>
                    <a:pt x="68" y="63"/>
                  </a:cubicBezTo>
                  <a:cubicBezTo>
                    <a:pt x="67" y="62"/>
                    <a:pt x="67" y="60"/>
                    <a:pt x="69" y="59"/>
                  </a:cubicBezTo>
                  <a:cubicBezTo>
                    <a:pt x="69" y="59"/>
                    <a:pt x="70" y="59"/>
                    <a:pt x="70" y="59"/>
                  </a:cubicBezTo>
                  <a:cubicBezTo>
                    <a:pt x="71" y="59"/>
                    <a:pt x="72" y="59"/>
                    <a:pt x="72" y="60"/>
                  </a:cubicBezTo>
                  <a:cubicBezTo>
                    <a:pt x="72" y="60"/>
                    <a:pt x="72" y="60"/>
                    <a:pt x="72" y="60"/>
                  </a:cubicBezTo>
                  <a:cubicBezTo>
                    <a:pt x="78" y="69"/>
                    <a:pt x="76" y="81"/>
                    <a:pt x="73" y="93"/>
                  </a:cubicBezTo>
                  <a:cubicBezTo>
                    <a:pt x="71" y="103"/>
                    <a:pt x="69" y="113"/>
                    <a:pt x="72" y="119"/>
                  </a:cubicBezTo>
                  <a:cubicBezTo>
                    <a:pt x="72" y="119"/>
                    <a:pt x="72" y="119"/>
                    <a:pt x="72" y="119"/>
                  </a:cubicBezTo>
                  <a:cubicBezTo>
                    <a:pt x="73" y="119"/>
                    <a:pt x="73" y="119"/>
                    <a:pt x="73" y="119"/>
                  </a:cubicBezTo>
                  <a:cubicBezTo>
                    <a:pt x="77" y="119"/>
                    <a:pt x="80" y="118"/>
                    <a:pt x="83" y="117"/>
                  </a:cubicBezTo>
                  <a:cubicBezTo>
                    <a:pt x="87" y="116"/>
                    <a:pt x="91" y="115"/>
                    <a:pt x="96" y="115"/>
                  </a:cubicBezTo>
                  <a:cubicBezTo>
                    <a:pt x="100" y="115"/>
                    <a:pt x="103" y="116"/>
                    <a:pt x="107" y="117"/>
                  </a:cubicBezTo>
                  <a:cubicBezTo>
                    <a:pt x="115" y="121"/>
                    <a:pt x="120" y="129"/>
                    <a:pt x="124" y="135"/>
                  </a:cubicBezTo>
                  <a:cubicBezTo>
                    <a:pt x="128" y="141"/>
                    <a:pt x="128" y="141"/>
                    <a:pt x="128" y="141"/>
                  </a:cubicBezTo>
                  <a:cubicBezTo>
                    <a:pt x="139" y="158"/>
                    <a:pt x="151" y="174"/>
                    <a:pt x="165" y="184"/>
                  </a:cubicBezTo>
                  <a:cubicBezTo>
                    <a:pt x="176" y="193"/>
                    <a:pt x="221" y="194"/>
                    <a:pt x="250" y="195"/>
                  </a:cubicBezTo>
                  <a:cubicBezTo>
                    <a:pt x="263" y="196"/>
                    <a:pt x="273" y="196"/>
                    <a:pt x="279" y="197"/>
                  </a:cubicBezTo>
                  <a:cubicBezTo>
                    <a:pt x="280" y="197"/>
                    <a:pt x="282" y="197"/>
                    <a:pt x="285" y="197"/>
                  </a:cubicBezTo>
                  <a:cubicBezTo>
                    <a:pt x="295" y="197"/>
                    <a:pt x="315" y="196"/>
                    <a:pt x="332" y="194"/>
                  </a:cubicBezTo>
                  <a:cubicBezTo>
                    <a:pt x="342" y="194"/>
                    <a:pt x="351" y="193"/>
                    <a:pt x="357" y="193"/>
                  </a:cubicBezTo>
                  <a:cubicBezTo>
                    <a:pt x="358" y="193"/>
                    <a:pt x="359" y="193"/>
                    <a:pt x="359" y="193"/>
                  </a:cubicBezTo>
                  <a:cubicBezTo>
                    <a:pt x="371" y="192"/>
                    <a:pt x="387" y="189"/>
                    <a:pt x="398" y="188"/>
                  </a:cubicBezTo>
                  <a:cubicBezTo>
                    <a:pt x="416" y="186"/>
                    <a:pt x="428" y="176"/>
                    <a:pt x="440" y="165"/>
                  </a:cubicBezTo>
                  <a:cubicBezTo>
                    <a:pt x="446" y="160"/>
                    <a:pt x="452" y="155"/>
                    <a:pt x="459" y="150"/>
                  </a:cubicBezTo>
                  <a:cubicBezTo>
                    <a:pt x="463" y="147"/>
                    <a:pt x="472" y="142"/>
                    <a:pt x="480" y="139"/>
                  </a:cubicBezTo>
                  <a:cubicBezTo>
                    <a:pt x="480" y="139"/>
                    <a:pt x="480" y="139"/>
                    <a:pt x="480" y="139"/>
                  </a:cubicBezTo>
                  <a:cubicBezTo>
                    <a:pt x="507" y="132"/>
                    <a:pt x="522" y="116"/>
                    <a:pt x="526" y="89"/>
                  </a:cubicBezTo>
                  <a:cubicBezTo>
                    <a:pt x="529" y="64"/>
                    <a:pt x="523" y="34"/>
                    <a:pt x="518" y="14"/>
                  </a:cubicBezTo>
                  <a:cubicBezTo>
                    <a:pt x="518" y="13"/>
                    <a:pt x="518" y="11"/>
                    <a:pt x="520" y="11"/>
                  </a:cubicBezTo>
                  <a:cubicBezTo>
                    <a:pt x="520" y="11"/>
                    <a:pt x="520" y="11"/>
                    <a:pt x="521" y="11"/>
                  </a:cubicBezTo>
                  <a:cubicBezTo>
                    <a:pt x="522" y="11"/>
                    <a:pt x="523" y="11"/>
                    <a:pt x="523" y="12"/>
                  </a:cubicBezTo>
                  <a:cubicBezTo>
                    <a:pt x="530" y="28"/>
                    <a:pt x="533" y="42"/>
                    <a:pt x="536" y="57"/>
                  </a:cubicBezTo>
                  <a:cubicBezTo>
                    <a:pt x="537" y="63"/>
                    <a:pt x="538" y="68"/>
                    <a:pt x="539" y="74"/>
                  </a:cubicBezTo>
                  <a:cubicBezTo>
                    <a:pt x="546" y="65"/>
                    <a:pt x="551" y="55"/>
                    <a:pt x="555" y="45"/>
                  </a:cubicBezTo>
                  <a:cubicBezTo>
                    <a:pt x="562" y="29"/>
                    <a:pt x="570" y="13"/>
                    <a:pt x="586" y="0"/>
                  </a:cubicBezTo>
                  <a:cubicBezTo>
                    <a:pt x="587" y="0"/>
                    <a:pt x="587" y="0"/>
                    <a:pt x="588" y="0"/>
                  </a:cubicBezTo>
                  <a:cubicBezTo>
                    <a:pt x="589" y="0"/>
                    <a:pt x="589" y="0"/>
                    <a:pt x="590" y="1"/>
                  </a:cubicBezTo>
                  <a:cubicBezTo>
                    <a:pt x="591" y="2"/>
                    <a:pt x="591" y="3"/>
                    <a:pt x="590" y="4"/>
                  </a:cubicBezTo>
                  <a:cubicBezTo>
                    <a:pt x="575" y="22"/>
                    <a:pt x="569" y="33"/>
                    <a:pt x="563" y="49"/>
                  </a:cubicBezTo>
                  <a:cubicBezTo>
                    <a:pt x="577" y="37"/>
                    <a:pt x="596" y="16"/>
                    <a:pt x="607" y="3"/>
                  </a:cubicBezTo>
                  <a:cubicBezTo>
                    <a:pt x="607" y="2"/>
                    <a:pt x="608" y="2"/>
                    <a:pt x="608" y="2"/>
                  </a:cubicBezTo>
                  <a:cubicBezTo>
                    <a:pt x="608" y="1"/>
                    <a:pt x="609" y="1"/>
                    <a:pt x="610" y="1"/>
                  </a:cubicBezTo>
                  <a:cubicBezTo>
                    <a:pt x="611" y="1"/>
                    <a:pt x="612" y="2"/>
                    <a:pt x="612" y="3"/>
                  </a:cubicBezTo>
                  <a:cubicBezTo>
                    <a:pt x="613" y="4"/>
                    <a:pt x="613" y="4"/>
                    <a:pt x="602" y="18"/>
                  </a:cubicBezTo>
                  <a:cubicBezTo>
                    <a:pt x="597" y="24"/>
                    <a:pt x="592" y="32"/>
                    <a:pt x="590" y="34"/>
                  </a:cubicBezTo>
                  <a:cubicBezTo>
                    <a:pt x="590" y="34"/>
                    <a:pt x="590" y="34"/>
                    <a:pt x="590" y="34"/>
                  </a:cubicBezTo>
                  <a:cubicBezTo>
                    <a:pt x="547" y="77"/>
                    <a:pt x="514" y="117"/>
                    <a:pt x="542" y="166"/>
                  </a:cubicBezTo>
                  <a:cubicBezTo>
                    <a:pt x="542" y="167"/>
                    <a:pt x="542" y="167"/>
                    <a:pt x="542" y="167"/>
                  </a:cubicBezTo>
                  <a:cubicBezTo>
                    <a:pt x="544" y="170"/>
                    <a:pt x="547" y="174"/>
                    <a:pt x="549" y="178"/>
                  </a:cubicBezTo>
                  <a:cubicBezTo>
                    <a:pt x="552" y="183"/>
                    <a:pt x="555" y="187"/>
                    <a:pt x="558" y="191"/>
                  </a:cubicBezTo>
                  <a:cubicBezTo>
                    <a:pt x="558" y="192"/>
                    <a:pt x="558" y="192"/>
                    <a:pt x="558" y="192"/>
                  </a:cubicBezTo>
                  <a:cubicBezTo>
                    <a:pt x="560" y="195"/>
                    <a:pt x="568" y="200"/>
                    <a:pt x="598" y="201"/>
                  </a:cubicBezTo>
                  <a:cubicBezTo>
                    <a:pt x="600" y="201"/>
                    <a:pt x="600" y="201"/>
                    <a:pt x="600" y="201"/>
                  </a:cubicBezTo>
                  <a:cubicBezTo>
                    <a:pt x="684" y="204"/>
                    <a:pt x="897" y="209"/>
                    <a:pt x="911" y="210"/>
                  </a:cubicBezTo>
                  <a:cubicBezTo>
                    <a:pt x="911" y="209"/>
                    <a:pt x="911" y="209"/>
                    <a:pt x="911" y="209"/>
                  </a:cubicBezTo>
                  <a:cubicBezTo>
                    <a:pt x="923" y="203"/>
                    <a:pt x="945" y="191"/>
                    <a:pt x="959" y="156"/>
                  </a:cubicBezTo>
                  <a:cubicBezTo>
                    <a:pt x="968" y="133"/>
                    <a:pt x="994" y="96"/>
                    <a:pt x="1001" y="89"/>
                  </a:cubicBezTo>
                  <a:cubicBezTo>
                    <a:pt x="1002" y="84"/>
                    <a:pt x="1007" y="74"/>
                    <a:pt x="1014" y="74"/>
                  </a:cubicBezTo>
                  <a:cubicBezTo>
                    <a:pt x="1015" y="74"/>
                    <a:pt x="1016" y="74"/>
                    <a:pt x="1018" y="75"/>
                  </a:cubicBezTo>
                  <a:cubicBezTo>
                    <a:pt x="1022" y="79"/>
                    <a:pt x="1023" y="83"/>
                    <a:pt x="1023" y="86"/>
                  </a:cubicBezTo>
                  <a:cubicBezTo>
                    <a:pt x="1023" y="88"/>
                    <a:pt x="1023" y="90"/>
                    <a:pt x="1021" y="92"/>
                  </a:cubicBezTo>
                  <a:cubicBezTo>
                    <a:pt x="1021" y="92"/>
                    <a:pt x="1021" y="92"/>
                    <a:pt x="1021" y="92"/>
                  </a:cubicBezTo>
                  <a:cubicBezTo>
                    <a:pt x="1018" y="94"/>
                    <a:pt x="1012" y="95"/>
                    <a:pt x="1008" y="96"/>
                  </a:cubicBezTo>
                  <a:cubicBezTo>
                    <a:pt x="1003" y="101"/>
                    <a:pt x="974" y="147"/>
                    <a:pt x="967" y="163"/>
                  </a:cubicBezTo>
                  <a:cubicBezTo>
                    <a:pt x="959" y="178"/>
                    <a:pt x="947" y="201"/>
                    <a:pt x="923" y="217"/>
                  </a:cubicBezTo>
                  <a:cubicBezTo>
                    <a:pt x="926" y="222"/>
                    <a:pt x="938" y="236"/>
                    <a:pt x="945" y="243"/>
                  </a:cubicBezTo>
                  <a:cubicBezTo>
                    <a:pt x="948" y="247"/>
                    <a:pt x="951" y="251"/>
                    <a:pt x="953" y="253"/>
                  </a:cubicBezTo>
                  <a:cubicBezTo>
                    <a:pt x="957" y="254"/>
                    <a:pt x="959" y="254"/>
                    <a:pt x="962" y="254"/>
                  </a:cubicBezTo>
                  <a:cubicBezTo>
                    <a:pt x="967" y="254"/>
                    <a:pt x="974" y="252"/>
                    <a:pt x="988" y="247"/>
                  </a:cubicBezTo>
                  <a:cubicBezTo>
                    <a:pt x="995" y="245"/>
                    <a:pt x="1004" y="242"/>
                    <a:pt x="1014" y="239"/>
                  </a:cubicBezTo>
                  <a:cubicBezTo>
                    <a:pt x="1034" y="232"/>
                    <a:pt x="1057" y="225"/>
                    <a:pt x="1064" y="222"/>
                  </a:cubicBezTo>
                  <a:cubicBezTo>
                    <a:pt x="1067" y="216"/>
                    <a:pt x="1073" y="212"/>
                    <a:pt x="1077" y="212"/>
                  </a:cubicBezTo>
                  <a:cubicBezTo>
                    <a:pt x="1080" y="212"/>
                    <a:pt x="1082" y="213"/>
                    <a:pt x="1083" y="215"/>
                  </a:cubicBezTo>
                  <a:cubicBezTo>
                    <a:pt x="1084" y="219"/>
                    <a:pt x="1085" y="225"/>
                    <a:pt x="1083" y="228"/>
                  </a:cubicBezTo>
                  <a:cubicBezTo>
                    <a:pt x="1082" y="230"/>
                    <a:pt x="1080" y="231"/>
                    <a:pt x="1078" y="231"/>
                  </a:cubicBezTo>
                  <a:cubicBezTo>
                    <a:pt x="1078" y="231"/>
                    <a:pt x="1078" y="231"/>
                    <a:pt x="1078" y="231"/>
                  </a:cubicBezTo>
                  <a:cubicBezTo>
                    <a:pt x="1075" y="231"/>
                    <a:pt x="1072" y="230"/>
                    <a:pt x="1070" y="230"/>
                  </a:cubicBezTo>
                  <a:cubicBezTo>
                    <a:pt x="1070" y="230"/>
                    <a:pt x="1069" y="230"/>
                    <a:pt x="1068" y="229"/>
                  </a:cubicBezTo>
                  <a:cubicBezTo>
                    <a:pt x="1065" y="231"/>
                    <a:pt x="1056" y="234"/>
                    <a:pt x="1038" y="240"/>
                  </a:cubicBezTo>
                  <a:cubicBezTo>
                    <a:pt x="1022" y="246"/>
                    <a:pt x="1005" y="251"/>
                    <a:pt x="998" y="254"/>
                  </a:cubicBezTo>
                  <a:cubicBezTo>
                    <a:pt x="985" y="260"/>
                    <a:pt x="964" y="264"/>
                    <a:pt x="955" y="265"/>
                  </a:cubicBezTo>
                  <a:cubicBezTo>
                    <a:pt x="956" y="267"/>
                    <a:pt x="956" y="269"/>
                    <a:pt x="956" y="271"/>
                  </a:cubicBezTo>
                  <a:cubicBezTo>
                    <a:pt x="956" y="273"/>
                    <a:pt x="956" y="275"/>
                    <a:pt x="956" y="277"/>
                  </a:cubicBezTo>
                  <a:cubicBezTo>
                    <a:pt x="957" y="281"/>
                    <a:pt x="961" y="302"/>
                    <a:pt x="961" y="305"/>
                  </a:cubicBezTo>
                  <a:cubicBezTo>
                    <a:pt x="962" y="306"/>
                    <a:pt x="962" y="306"/>
                    <a:pt x="962" y="308"/>
                  </a:cubicBezTo>
                  <a:cubicBezTo>
                    <a:pt x="963" y="312"/>
                    <a:pt x="964" y="319"/>
                    <a:pt x="966" y="324"/>
                  </a:cubicBezTo>
                  <a:cubicBezTo>
                    <a:pt x="970" y="327"/>
                    <a:pt x="973" y="333"/>
                    <a:pt x="972" y="337"/>
                  </a:cubicBezTo>
                  <a:cubicBezTo>
                    <a:pt x="971" y="340"/>
                    <a:pt x="970" y="342"/>
                    <a:pt x="967" y="343"/>
                  </a:cubicBezTo>
                  <a:cubicBezTo>
                    <a:pt x="965" y="343"/>
                    <a:pt x="963" y="344"/>
                    <a:pt x="961" y="344"/>
                  </a:cubicBezTo>
                  <a:cubicBezTo>
                    <a:pt x="957" y="344"/>
                    <a:pt x="955" y="342"/>
                    <a:pt x="954" y="341"/>
                  </a:cubicBezTo>
                  <a:cubicBezTo>
                    <a:pt x="953" y="339"/>
                    <a:pt x="953" y="336"/>
                    <a:pt x="954" y="332"/>
                  </a:cubicBezTo>
                  <a:cubicBezTo>
                    <a:pt x="955" y="331"/>
                    <a:pt x="955" y="330"/>
                    <a:pt x="955" y="329"/>
                  </a:cubicBezTo>
                  <a:cubicBezTo>
                    <a:pt x="956" y="328"/>
                    <a:pt x="956" y="328"/>
                    <a:pt x="956" y="326"/>
                  </a:cubicBezTo>
                  <a:cubicBezTo>
                    <a:pt x="956" y="324"/>
                    <a:pt x="954" y="314"/>
                    <a:pt x="952" y="306"/>
                  </a:cubicBezTo>
                  <a:cubicBezTo>
                    <a:pt x="949" y="294"/>
                    <a:pt x="946" y="280"/>
                    <a:pt x="947" y="273"/>
                  </a:cubicBezTo>
                  <a:cubicBezTo>
                    <a:pt x="947" y="266"/>
                    <a:pt x="945" y="260"/>
                    <a:pt x="943" y="258"/>
                  </a:cubicBezTo>
                  <a:cubicBezTo>
                    <a:pt x="939" y="253"/>
                    <a:pt x="936" y="249"/>
                    <a:pt x="933" y="245"/>
                  </a:cubicBezTo>
                  <a:cubicBezTo>
                    <a:pt x="926" y="236"/>
                    <a:pt x="921" y="229"/>
                    <a:pt x="916" y="226"/>
                  </a:cubicBezTo>
                  <a:cubicBezTo>
                    <a:pt x="910" y="221"/>
                    <a:pt x="908" y="221"/>
                    <a:pt x="905" y="221"/>
                  </a:cubicBezTo>
                  <a:cubicBezTo>
                    <a:pt x="904" y="221"/>
                    <a:pt x="904" y="221"/>
                    <a:pt x="904" y="221"/>
                  </a:cubicBezTo>
                  <a:cubicBezTo>
                    <a:pt x="904" y="221"/>
                    <a:pt x="902" y="221"/>
                    <a:pt x="899" y="221"/>
                  </a:cubicBezTo>
                  <a:cubicBezTo>
                    <a:pt x="795" y="218"/>
                    <a:pt x="704" y="216"/>
                    <a:pt x="644" y="216"/>
                  </a:cubicBezTo>
                  <a:cubicBezTo>
                    <a:pt x="642" y="216"/>
                    <a:pt x="642" y="216"/>
                    <a:pt x="642" y="216"/>
                  </a:cubicBezTo>
                  <a:cubicBezTo>
                    <a:pt x="636" y="216"/>
                    <a:pt x="630" y="216"/>
                    <a:pt x="624" y="216"/>
                  </a:cubicBezTo>
                  <a:cubicBezTo>
                    <a:pt x="619" y="216"/>
                    <a:pt x="619" y="216"/>
                    <a:pt x="619" y="216"/>
                  </a:cubicBezTo>
                  <a:cubicBezTo>
                    <a:pt x="611" y="216"/>
                    <a:pt x="604" y="216"/>
                    <a:pt x="597" y="217"/>
                  </a:cubicBezTo>
                  <a:cubicBezTo>
                    <a:pt x="567" y="220"/>
                    <a:pt x="542" y="241"/>
                    <a:pt x="542" y="263"/>
                  </a:cubicBezTo>
                  <a:cubicBezTo>
                    <a:pt x="546" y="297"/>
                    <a:pt x="598" y="370"/>
                    <a:pt x="600" y="373"/>
                  </a:cubicBezTo>
                  <a:cubicBezTo>
                    <a:pt x="606" y="378"/>
                    <a:pt x="606" y="378"/>
                    <a:pt x="605" y="380"/>
                  </a:cubicBezTo>
                  <a:cubicBezTo>
                    <a:pt x="605" y="381"/>
                    <a:pt x="604" y="381"/>
                    <a:pt x="603" y="381"/>
                  </a:cubicBezTo>
                  <a:cubicBezTo>
                    <a:pt x="603" y="381"/>
                    <a:pt x="603" y="381"/>
                    <a:pt x="603" y="381"/>
                  </a:cubicBezTo>
                  <a:cubicBezTo>
                    <a:pt x="601" y="381"/>
                    <a:pt x="601" y="381"/>
                    <a:pt x="595" y="375"/>
                  </a:cubicBezTo>
                  <a:cubicBezTo>
                    <a:pt x="592" y="372"/>
                    <a:pt x="588" y="368"/>
                    <a:pt x="585" y="365"/>
                  </a:cubicBezTo>
                  <a:cubicBezTo>
                    <a:pt x="576" y="354"/>
                    <a:pt x="568" y="341"/>
                    <a:pt x="561" y="330"/>
                  </a:cubicBezTo>
                  <a:cubicBezTo>
                    <a:pt x="556" y="322"/>
                    <a:pt x="551" y="314"/>
                    <a:pt x="546" y="307"/>
                  </a:cubicBezTo>
                  <a:cubicBezTo>
                    <a:pt x="539" y="327"/>
                    <a:pt x="529" y="343"/>
                    <a:pt x="515" y="356"/>
                  </a:cubicBezTo>
                  <a:cubicBezTo>
                    <a:pt x="515" y="357"/>
                    <a:pt x="514" y="357"/>
                    <a:pt x="514" y="357"/>
                  </a:cubicBezTo>
                  <a:cubicBezTo>
                    <a:pt x="513" y="357"/>
                    <a:pt x="513" y="357"/>
                    <a:pt x="512" y="357"/>
                  </a:cubicBezTo>
                  <a:cubicBezTo>
                    <a:pt x="511" y="356"/>
                    <a:pt x="511" y="355"/>
                    <a:pt x="511" y="353"/>
                  </a:cubicBezTo>
                  <a:cubicBezTo>
                    <a:pt x="514" y="349"/>
                    <a:pt x="516" y="344"/>
                    <a:pt x="519" y="339"/>
                  </a:cubicBezTo>
                  <a:cubicBezTo>
                    <a:pt x="530" y="322"/>
                    <a:pt x="541" y="302"/>
                    <a:pt x="534" y="284"/>
                  </a:cubicBezTo>
                  <a:cubicBezTo>
                    <a:pt x="524" y="264"/>
                    <a:pt x="505" y="262"/>
                    <a:pt x="484" y="259"/>
                  </a:cubicBezTo>
                  <a:cubicBezTo>
                    <a:pt x="469" y="257"/>
                    <a:pt x="454" y="254"/>
                    <a:pt x="441" y="247"/>
                  </a:cubicBezTo>
                  <a:cubicBezTo>
                    <a:pt x="441" y="247"/>
                    <a:pt x="441" y="247"/>
                    <a:pt x="441" y="247"/>
                  </a:cubicBezTo>
                  <a:cubicBezTo>
                    <a:pt x="440" y="246"/>
                    <a:pt x="438" y="245"/>
                    <a:pt x="436" y="243"/>
                  </a:cubicBezTo>
                  <a:cubicBezTo>
                    <a:pt x="426" y="235"/>
                    <a:pt x="399" y="213"/>
                    <a:pt x="390" y="211"/>
                  </a:cubicBezTo>
                  <a:cubicBezTo>
                    <a:pt x="383" y="209"/>
                    <a:pt x="376" y="209"/>
                    <a:pt x="371" y="209"/>
                  </a:cubicBezTo>
                  <a:cubicBezTo>
                    <a:pt x="368" y="209"/>
                    <a:pt x="365" y="209"/>
                    <a:pt x="363" y="209"/>
                  </a:cubicBezTo>
                  <a:cubicBezTo>
                    <a:pt x="361" y="209"/>
                    <a:pt x="359" y="209"/>
                    <a:pt x="357" y="209"/>
                  </a:cubicBezTo>
                  <a:cubicBezTo>
                    <a:pt x="347" y="209"/>
                    <a:pt x="339" y="209"/>
                    <a:pt x="330" y="210"/>
                  </a:cubicBezTo>
                  <a:cubicBezTo>
                    <a:pt x="324" y="211"/>
                    <a:pt x="292" y="212"/>
                    <a:pt x="280" y="212"/>
                  </a:cubicBezTo>
                  <a:cubicBezTo>
                    <a:pt x="280" y="212"/>
                    <a:pt x="279" y="212"/>
                    <a:pt x="278" y="212"/>
                  </a:cubicBezTo>
                  <a:cubicBezTo>
                    <a:pt x="272" y="212"/>
                    <a:pt x="259" y="211"/>
                    <a:pt x="243" y="211"/>
                  </a:cubicBezTo>
                  <a:cubicBezTo>
                    <a:pt x="219" y="210"/>
                    <a:pt x="192" y="209"/>
                    <a:pt x="179" y="209"/>
                  </a:cubicBezTo>
                  <a:cubicBezTo>
                    <a:pt x="178" y="209"/>
                    <a:pt x="177" y="209"/>
                    <a:pt x="177" y="209"/>
                  </a:cubicBezTo>
                  <a:cubicBezTo>
                    <a:pt x="177" y="209"/>
                    <a:pt x="177" y="209"/>
                    <a:pt x="177" y="209"/>
                  </a:cubicBezTo>
                  <a:cubicBezTo>
                    <a:pt x="177" y="209"/>
                    <a:pt x="176" y="209"/>
                    <a:pt x="175" y="209"/>
                  </a:cubicBezTo>
                  <a:cubicBezTo>
                    <a:pt x="168" y="209"/>
                    <a:pt x="145" y="210"/>
                    <a:pt x="131" y="223"/>
                  </a:cubicBezTo>
                  <a:cubicBezTo>
                    <a:pt x="127" y="226"/>
                    <a:pt x="127" y="227"/>
                    <a:pt x="126" y="231"/>
                  </a:cubicBezTo>
                  <a:cubicBezTo>
                    <a:pt x="125" y="233"/>
                    <a:pt x="125" y="233"/>
                    <a:pt x="125" y="233"/>
                  </a:cubicBezTo>
                  <a:cubicBezTo>
                    <a:pt x="125" y="235"/>
                    <a:pt x="125" y="235"/>
                    <a:pt x="125" y="235"/>
                  </a:cubicBezTo>
                  <a:cubicBezTo>
                    <a:pt x="123" y="243"/>
                    <a:pt x="119" y="249"/>
                    <a:pt x="115" y="255"/>
                  </a:cubicBezTo>
                  <a:cubicBezTo>
                    <a:pt x="111" y="263"/>
                    <a:pt x="111" y="263"/>
                    <a:pt x="111" y="263"/>
                  </a:cubicBezTo>
                  <a:cubicBezTo>
                    <a:pt x="107" y="270"/>
                    <a:pt x="107" y="270"/>
                    <a:pt x="107" y="270"/>
                  </a:cubicBezTo>
                  <a:cubicBezTo>
                    <a:pt x="105" y="275"/>
                    <a:pt x="102" y="280"/>
                    <a:pt x="98" y="285"/>
                  </a:cubicBezTo>
                  <a:cubicBezTo>
                    <a:pt x="98" y="285"/>
                    <a:pt x="98" y="285"/>
                    <a:pt x="98" y="285"/>
                  </a:cubicBezTo>
                  <a:cubicBezTo>
                    <a:pt x="98" y="286"/>
                    <a:pt x="96" y="287"/>
                    <a:pt x="93" y="291"/>
                  </a:cubicBezTo>
                  <a:cubicBezTo>
                    <a:pt x="88" y="296"/>
                    <a:pt x="88" y="296"/>
                    <a:pt x="88" y="296"/>
                  </a:cubicBezTo>
                  <a:cubicBezTo>
                    <a:pt x="86" y="299"/>
                    <a:pt x="86" y="299"/>
                    <a:pt x="86" y="299"/>
                  </a:cubicBezTo>
                  <a:cubicBezTo>
                    <a:pt x="78" y="324"/>
                    <a:pt x="86" y="334"/>
                    <a:pt x="102" y="341"/>
                  </a:cubicBezTo>
                  <a:cubicBezTo>
                    <a:pt x="107" y="344"/>
                    <a:pt x="107" y="344"/>
                    <a:pt x="107" y="344"/>
                  </a:cubicBezTo>
                  <a:cubicBezTo>
                    <a:pt x="117" y="347"/>
                    <a:pt x="125" y="351"/>
                    <a:pt x="132" y="360"/>
                  </a:cubicBezTo>
                  <a:cubicBezTo>
                    <a:pt x="137" y="367"/>
                    <a:pt x="138" y="373"/>
                    <a:pt x="140" y="379"/>
                  </a:cubicBezTo>
                  <a:cubicBezTo>
                    <a:pt x="140" y="383"/>
                    <a:pt x="141" y="386"/>
                    <a:pt x="142" y="389"/>
                  </a:cubicBezTo>
                  <a:cubicBezTo>
                    <a:pt x="143" y="391"/>
                    <a:pt x="142" y="392"/>
                    <a:pt x="141" y="393"/>
                  </a:cubicBezTo>
                  <a:cubicBezTo>
                    <a:pt x="140" y="393"/>
                    <a:pt x="140" y="393"/>
                    <a:pt x="140" y="393"/>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 name="Freeform 30">
              <a:extLst>
                <a:ext uri="{FF2B5EF4-FFF2-40B4-BE49-F238E27FC236}">
                  <a16:creationId xmlns:a16="http://schemas.microsoft.com/office/drawing/2014/main" id="{829F044C-D589-5122-A956-95540246E901}"/>
                </a:ext>
              </a:extLst>
            </p:cNvPr>
            <p:cNvSpPr>
              <a:spLocks noEditPoints="1"/>
            </p:cNvSpPr>
            <p:nvPr/>
          </p:nvSpPr>
          <p:spPr bwMode="auto">
            <a:xfrm>
              <a:off x="982663" y="1735138"/>
              <a:ext cx="7975600" cy="2922588"/>
            </a:xfrm>
            <a:custGeom>
              <a:avLst/>
              <a:gdLst>
                <a:gd name="T0" fmla="*/ 548 w 1090"/>
                <a:gd name="T1" fmla="*/ 183 h 399"/>
                <a:gd name="T2" fmla="*/ 1018 w 1090"/>
                <a:gd name="T3" fmla="*/ 80 h 399"/>
                <a:gd name="T4" fmla="*/ 964 w 1090"/>
                <a:gd name="T5" fmla="*/ 260 h 399"/>
                <a:gd name="T6" fmla="*/ 1070 w 1090"/>
                <a:gd name="T7" fmla="*/ 230 h 399"/>
                <a:gd name="T8" fmla="*/ 968 w 1090"/>
                <a:gd name="T9" fmla="*/ 343 h 399"/>
                <a:gd name="T10" fmla="*/ 906 w 1090"/>
                <a:gd name="T11" fmla="*/ 222 h 399"/>
                <a:gd name="T12" fmla="*/ 605 w 1090"/>
                <a:gd name="T13" fmla="*/ 382 h 399"/>
                <a:gd name="T14" fmla="*/ 373 w 1090"/>
                <a:gd name="T15" fmla="*/ 209 h 399"/>
                <a:gd name="T16" fmla="*/ 177 w 1090"/>
                <a:gd name="T17" fmla="*/ 209 h 399"/>
                <a:gd name="T18" fmla="*/ 98 w 1090"/>
                <a:gd name="T19" fmla="*/ 286 h 399"/>
                <a:gd name="T20" fmla="*/ 142 w 1090"/>
                <a:gd name="T21" fmla="*/ 393 h 399"/>
                <a:gd name="T22" fmla="*/ 74 w 1090"/>
                <a:gd name="T23" fmla="*/ 383 h 399"/>
                <a:gd name="T24" fmla="*/ 119 w 1090"/>
                <a:gd name="T25" fmla="*/ 235 h 399"/>
                <a:gd name="T26" fmla="*/ 98 w 1090"/>
                <a:gd name="T27" fmla="*/ 191 h 399"/>
                <a:gd name="T28" fmla="*/ 7 w 1090"/>
                <a:gd name="T29" fmla="*/ 270 h 399"/>
                <a:gd name="T30" fmla="*/ 9 w 1090"/>
                <a:gd name="T31" fmla="*/ 203 h 399"/>
                <a:gd name="T32" fmla="*/ 110 w 1090"/>
                <a:gd name="T33" fmla="*/ 186 h 399"/>
                <a:gd name="T34" fmla="*/ 107 w 1090"/>
                <a:gd name="T35" fmla="*/ 126 h 399"/>
                <a:gd name="T36" fmla="*/ 41 w 1090"/>
                <a:gd name="T37" fmla="*/ 71 h 399"/>
                <a:gd name="T38" fmla="*/ 75 w 1090"/>
                <a:gd name="T39" fmla="*/ 124 h 399"/>
                <a:gd name="T40" fmla="*/ 281 w 1090"/>
                <a:gd name="T41" fmla="*/ 202 h 399"/>
                <a:gd name="T42" fmla="*/ 523 w 1090"/>
                <a:gd name="T43" fmla="*/ 17 h 399"/>
                <a:gd name="T44" fmla="*/ 587 w 1090"/>
                <a:gd name="T45" fmla="*/ 1 h 399"/>
                <a:gd name="T46" fmla="*/ 517 w 1090"/>
                <a:gd name="T47" fmla="*/ 18 h 399"/>
                <a:gd name="T48" fmla="*/ 361 w 1090"/>
                <a:gd name="T49" fmla="*/ 193 h 399"/>
                <a:gd name="T50" fmla="*/ 132 w 1090"/>
                <a:gd name="T51" fmla="*/ 143 h 399"/>
                <a:gd name="T52" fmla="*/ 77 w 1090"/>
                <a:gd name="T53" fmla="*/ 61 h 399"/>
                <a:gd name="T54" fmla="*/ 68 w 1090"/>
                <a:gd name="T55" fmla="*/ 67 h 399"/>
                <a:gd name="T56" fmla="*/ 37 w 1090"/>
                <a:gd name="T57" fmla="*/ 55 h 399"/>
                <a:gd name="T58" fmla="*/ 87 w 1090"/>
                <a:gd name="T59" fmla="*/ 131 h 399"/>
                <a:gd name="T60" fmla="*/ 120 w 1090"/>
                <a:gd name="T61" fmla="*/ 152 h 399"/>
                <a:gd name="T62" fmla="*/ 77 w 1090"/>
                <a:gd name="T63" fmla="*/ 195 h 399"/>
                <a:gd name="T64" fmla="*/ 9 w 1090"/>
                <a:gd name="T65" fmla="*/ 197 h 399"/>
                <a:gd name="T66" fmla="*/ 7 w 1090"/>
                <a:gd name="T67" fmla="*/ 275 h 399"/>
                <a:gd name="T68" fmla="*/ 82 w 1090"/>
                <a:gd name="T69" fmla="*/ 210 h 399"/>
                <a:gd name="T70" fmla="*/ 130 w 1090"/>
                <a:gd name="T71" fmla="*/ 201 h 399"/>
                <a:gd name="T72" fmla="*/ 113 w 1090"/>
                <a:gd name="T73" fmla="*/ 237 h 399"/>
                <a:gd name="T74" fmla="*/ 92 w 1090"/>
                <a:gd name="T75" fmla="*/ 279 h 399"/>
                <a:gd name="T76" fmla="*/ 78 w 1090"/>
                <a:gd name="T77" fmla="*/ 381 h 399"/>
                <a:gd name="T78" fmla="*/ 109 w 1090"/>
                <a:gd name="T79" fmla="*/ 358 h 399"/>
                <a:gd name="T80" fmla="*/ 147 w 1090"/>
                <a:gd name="T81" fmla="*/ 391 h 399"/>
                <a:gd name="T82" fmla="*/ 91 w 1090"/>
                <a:gd name="T83" fmla="*/ 302 h 399"/>
                <a:gd name="T84" fmla="*/ 112 w 1090"/>
                <a:gd name="T85" fmla="*/ 274 h 399"/>
                <a:gd name="T86" fmla="*/ 177 w 1090"/>
                <a:gd name="T87" fmla="*/ 214 h 399"/>
                <a:gd name="T88" fmla="*/ 280 w 1090"/>
                <a:gd name="T89" fmla="*/ 217 h 399"/>
                <a:gd name="T90" fmla="*/ 436 w 1090"/>
                <a:gd name="T91" fmla="*/ 248 h 399"/>
                <a:gd name="T92" fmla="*/ 512 w 1090"/>
                <a:gd name="T93" fmla="*/ 362 h 399"/>
                <a:gd name="T94" fmla="*/ 599 w 1090"/>
                <a:gd name="T95" fmla="*/ 384 h 399"/>
                <a:gd name="T96" fmla="*/ 599 w 1090"/>
                <a:gd name="T97" fmla="*/ 223 h 399"/>
                <a:gd name="T98" fmla="*/ 901 w 1090"/>
                <a:gd name="T99" fmla="*/ 227 h 399"/>
                <a:gd name="T100" fmla="*/ 952 w 1090"/>
                <a:gd name="T101" fmla="*/ 310 h 399"/>
                <a:gd name="T102" fmla="*/ 976 w 1090"/>
                <a:gd name="T103" fmla="*/ 341 h 399"/>
                <a:gd name="T104" fmla="*/ 1001 w 1090"/>
                <a:gd name="T105" fmla="*/ 260 h 399"/>
                <a:gd name="T106" fmla="*/ 1087 w 1090"/>
                <a:gd name="T107" fmla="*/ 217 h 399"/>
                <a:gd name="T108" fmla="*/ 949 w 1090"/>
                <a:gd name="T109" fmla="*/ 244 h 399"/>
                <a:gd name="T110" fmla="*/ 1021 w 1090"/>
                <a:gd name="T111" fmla="*/ 76 h 399"/>
                <a:gd name="T112" fmla="*/ 600 w 1090"/>
                <a:gd name="T113" fmla="*/ 201 h 399"/>
                <a:gd name="T114" fmla="*/ 594 w 1090"/>
                <a:gd name="T115" fmla="*/ 39 h 399"/>
                <a:gd name="T116" fmla="*/ 608 w 1090"/>
                <a:gd name="T117" fmla="*/ 3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0" h="399">
                  <a:moveTo>
                    <a:pt x="590" y="6"/>
                  </a:moveTo>
                  <a:cubicBezTo>
                    <a:pt x="572" y="27"/>
                    <a:pt x="567" y="38"/>
                    <a:pt x="560" y="61"/>
                  </a:cubicBezTo>
                  <a:cubicBezTo>
                    <a:pt x="577" y="47"/>
                    <a:pt x="611" y="7"/>
                    <a:pt x="612" y="7"/>
                  </a:cubicBezTo>
                  <a:cubicBezTo>
                    <a:pt x="612" y="7"/>
                    <a:pt x="612" y="7"/>
                    <a:pt x="612" y="7"/>
                  </a:cubicBezTo>
                  <a:cubicBezTo>
                    <a:pt x="612" y="7"/>
                    <a:pt x="593" y="31"/>
                    <a:pt x="590" y="35"/>
                  </a:cubicBezTo>
                  <a:cubicBezTo>
                    <a:pt x="548" y="77"/>
                    <a:pt x="512" y="119"/>
                    <a:pt x="542" y="170"/>
                  </a:cubicBezTo>
                  <a:cubicBezTo>
                    <a:pt x="544" y="174"/>
                    <a:pt x="546" y="178"/>
                    <a:pt x="548" y="183"/>
                  </a:cubicBezTo>
                  <a:cubicBezTo>
                    <a:pt x="551" y="187"/>
                    <a:pt x="554" y="192"/>
                    <a:pt x="558" y="196"/>
                  </a:cubicBezTo>
                  <a:cubicBezTo>
                    <a:pt x="565" y="206"/>
                    <a:pt x="596" y="206"/>
                    <a:pt x="601" y="206"/>
                  </a:cubicBezTo>
                  <a:cubicBezTo>
                    <a:pt x="689" y="209"/>
                    <a:pt x="913" y="215"/>
                    <a:pt x="913" y="215"/>
                  </a:cubicBezTo>
                  <a:cubicBezTo>
                    <a:pt x="925" y="209"/>
                    <a:pt x="948" y="197"/>
                    <a:pt x="963" y="160"/>
                  </a:cubicBezTo>
                  <a:cubicBezTo>
                    <a:pt x="973" y="136"/>
                    <a:pt x="1001" y="96"/>
                    <a:pt x="1006" y="93"/>
                  </a:cubicBezTo>
                  <a:cubicBezTo>
                    <a:pt x="1006" y="90"/>
                    <a:pt x="1011" y="79"/>
                    <a:pt x="1016" y="79"/>
                  </a:cubicBezTo>
                  <a:cubicBezTo>
                    <a:pt x="1016" y="79"/>
                    <a:pt x="1017" y="80"/>
                    <a:pt x="1018" y="80"/>
                  </a:cubicBezTo>
                  <a:cubicBezTo>
                    <a:pt x="1024" y="85"/>
                    <a:pt x="1022" y="92"/>
                    <a:pt x="1021" y="93"/>
                  </a:cubicBezTo>
                  <a:cubicBezTo>
                    <a:pt x="1019" y="95"/>
                    <a:pt x="1013" y="96"/>
                    <a:pt x="1010" y="96"/>
                  </a:cubicBezTo>
                  <a:cubicBezTo>
                    <a:pt x="1010" y="96"/>
                    <a:pt x="1010" y="96"/>
                    <a:pt x="1010" y="96"/>
                  </a:cubicBezTo>
                  <a:cubicBezTo>
                    <a:pt x="1004" y="99"/>
                    <a:pt x="973" y="151"/>
                    <a:pt x="966" y="165"/>
                  </a:cubicBezTo>
                  <a:cubicBezTo>
                    <a:pt x="958" y="181"/>
                    <a:pt x="946" y="203"/>
                    <a:pt x="921" y="219"/>
                  </a:cubicBezTo>
                  <a:cubicBezTo>
                    <a:pt x="922" y="224"/>
                    <a:pt x="949" y="252"/>
                    <a:pt x="953" y="258"/>
                  </a:cubicBezTo>
                  <a:cubicBezTo>
                    <a:pt x="958" y="259"/>
                    <a:pt x="961" y="260"/>
                    <a:pt x="964" y="260"/>
                  </a:cubicBezTo>
                  <a:cubicBezTo>
                    <a:pt x="970" y="260"/>
                    <a:pt x="976" y="258"/>
                    <a:pt x="991" y="253"/>
                  </a:cubicBezTo>
                  <a:cubicBezTo>
                    <a:pt x="1014" y="245"/>
                    <a:pt x="1060" y="231"/>
                    <a:pt x="1068" y="227"/>
                  </a:cubicBezTo>
                  <a:cubicBezTo>
                    <a:pt x="1070" y="222"/>
                    <a:pt x="1076" y="218"/>
                    <a:pt x="1079" y="218"/>
                  </a:cubicBezTo>
                  <a:cubicBezTo>
                    <a:pt x="1081" y="218"/>
                    <a:pt x="1082" y="218"/>
                    <a:pt x="1082" y="219"/>
                  </a:cubicBezTo>
                  <a:cubicBezTo>
                    <a:pt x="1084" y="223"/>
                    <a:pt x="1085" y="231"/>
                    <a:pt x="1080" y="231"/>
                  </a:cubicBezTo>
                  <a:cubicBezTo>
                    <a:pt x="1080" y="231"/>
                    <a:pt x="1080" y="231"/>
                    <a:pt x="1080" y="231"/>
                  </a:cubicBezTo>
                  <a:cubicBezTo>
                    <a:pt x="1076" y="231"/>
                    <a:pt x="1072" y="230"/>
                    <a:pt x="1070" y="230"/>
                  </a:cubicBezTo>
                  <a:cubicBezTo>
                    <a:pt x="1067" y="232"/>
                    <a:pt x="1012" y="249"/>
                    <a:pt x="999" y="255"/>
                  </a:cubicBezTo>
                  <a:cubicBezTo>
                    <a:pt x="987" y="260"/>
                    <a:pt x="965" y="265"/>
                    <a:pt x="957" y="265"/>
                  </a:cubicBezTo>
                  <a:cubicBezTo>
                    <a:pt x="956" y="265"/>
                    <a:pt x="955" y="265"/>
                    <a:pt x="954" y="265"/>
                  </a:cubicBezTo>
                  <a:cubicBezTo>
                    <a:pt x="955" y="270"/>
                    <a:pt x="955" y="276"/>
                    <a:pt x="956" y="280"/>
                  </a:cubicBezTo>
                  <a:cubicBezTo>
                    <a:pt x="956" y="284"/>
                    <a:pt x="960" y="305"/>
                    <a:pt x="961" y="309"/>
                  </a:cubicBezTo>
                  <a:cubicBezTo>
                    <a:pt x="961" y="310"/>
                    <a:pt x="962" y="322"/>
                    <a:pt x="965" y="329"/>
                  </a:cubicBezTo>
                  <a:cubicBezTo>
                    <a:pt x="971" y="333"/>
                    <a:pt x="973" y="342"/>
                    <a:pt x="968" y="343"/>
                  </a:cubicBezTo>
                  <a:cubicBezTo>
                    <a:pt x="966" y="344"/>
                    <a:pt x="965" y="344"/>
                    <a:pt x="963" y="344"/>
                  </a:cubicBezTo>
                  <a:cubicBezTo>
                    <a:pt x="959" y="344"/>
                    <a:pt x="956" y="342"/>
                    <a:pt x="959" y="336"/>
                  </a:cubicBezTo>
                  <a:cubicBezTo>
                    <a:pt x="960" y="332"/>
                    <a:pt x="960" y="333"/>
                    <a:pt x="961" y="329"/>
                  </a:cubicBezTo>
                  <a:cubicBezTo>
                    <a:pt x="962" y="324"/>
                    <a:pt x="951" y="287"/>
                    <a:pt x="951" y="276"/>
                  </a:cubicBezTo>
                  <a:cubicBezTo>
                    <a:pt x="951" y="270"/>
                    <a:pt x="950" y="263"/>
                    <a:pt x="947" y="259"/>
                  </a:cubicBezTo>
                  <a:cubicBezTo>
                    <a:pt x="936" y="245"/>
                    <a:pt x="927" y="231"/>
                    <a:pt x="919" y="226"/>
                  </a:cubicBezTo>
                  <a:cubicBezTo>
                    <a:pt x="912" y="221"/>
                    <a:pt x="910" y="222"/>
                    <a:pt x="906" y="222"/>
                  </a:cubicBezTo>
                  <a:cubicBezTo>
                    <a:pt x="902" y="221"/>
                    <a:pt x="750" y="216"/>
                    <a:pt x="646" y="216"/>
                  </a:cubicBezTo>
                  <a:cubicBezTo>
                    <a:pt x="646" y="216"/>
                    <a:pt x="645" y="216"/>
                    <a:pt x="644" y="216"/>
                  </a:cubicBezTo>
                  <a:cubicBezTo>
                    <a:pt x="636" y="216"/>
                    <a:pt x="629" y="216"/>
                    <a:pt x="621" y="216"/>
                  </a:cubicBezTo>
                  <a:cubicBezTo>
                    <a:pt x="613" y="216"/>
                    <a:pt x="606" y="217"/>
                    <a:pt x="598" y="218"/>
                  </a:cubicBezTo>
                  <a:cubicBezTo>
                    <a:pt x="568" y="220"/>
                    <a:pt x="542" y="242"/>
                    <a:pt x="542" y="266"/>
                  </a:cubicBezTo>
                  <a:cubicBezTo>
                    <a:pt x="545" y="301"/>
                    <a:pt x="600" y="377"/>
                    <a:pt x="600" y="377"/>
                  </a:cubicBezTo>
                  <a:cubicBezTo>
                    <a:pt x="603" y="381"/>
                    <a:pt x="605" y="382"/>
                    <a:pt x="605" y="382"/>
                  </a:cubicBezTo>
                  <a:cubicBezTo>
                    <a:pt x="604" y="382"/>
                    <a:pt x="594" y="371"/>
                    <a:pt x="589" y="366"/>
                  </a:cubicBezTo>
                  <a:cubicBezTo>
                    <a:pt x="572" y="347"/>
                    <a:pt x="561" y="322"/>
                    <a:pt x="547" y="305"/>
                  </a:cubicBezTo>
                  <a:cubicBezTo>
                    <a:pt x="540" y="326"/>
                    <a:pt x="530" y="344"/>
                    <a:pt x="516" y="358"/>
                  </a:cubicBezTo>
                  <a:cubicBezTo>
                    <a:pt x="526" y="337"/>
                    <a:pt x="549" y="311"/>
                    <a:pt x="538" y="286"/>
                  </a:cubicBezTo>
                  <a:cubicBezTo>
                    <a:pt x="520" y="251"/>
                    <a:pt x="477" y="266"/>
                    <a:pt x="444" y="247"/>
                  </a:cubicBezTo>
                  <a:cubicBezTo>
                    <a:pt x="440" y="244"/>
                    <a:pt x="404" y="215"/>
                    <a:pt x="393" y="211"/>
                  </a:cubicBezTo>
                  <a:cubicBezTo>
                    <a:pt x="386" y="209"/>
                    <a:pt x="379" y="209"/>
                    <a:pt x="373" y="209"/>
                  </a:cubicBezTo>
                  <a:cubicBezTo>
                    <a:pt x="368" y="209"/>
                    <a:pt x="363" y="209"/>
                    <a:pt x="359" y="209"/>
                  </a:cubicBezTo>
                  <a:cubicBezTo>
                    <a:pt x="350" y="209"/>
                    <a:pt x="341" y="210"/>
                    <a:pt x="332" y="210"/>
                  </a:cubicBezTo>
                  <a:cubicBezTo>
                    <a:pt x="326" y="211"/>
                    <a:pt x="294" y="212"/>
                    <a:pt x="282" y="212"/>
                  </a:cubicBezTo>
                  <a:cubicBezTo>
                    <a:pt x="282" y="212"/>
                    <a:pt x="281" y="212"/>
                    <a:pt x="280" y="212"/>
                  </a:cubicBezTo>
                  <a:cubicBezTo>
                    <a:pt x="265" y="212"/>
                    <a:pt x="203" y="209"/>
                    <a:pt x="181" y="209"/>
                  </a:cubicBezTo>
                  <a:cubicBezTo>
                    <a:pt x="180" y="209"/>
                    <a:pt x="180" y="209"/>
                    <a:pt x="179" y="209"/>
                  </a:cubicBezTo>
                  <a:cubicBezTo>
                    <a:pt x="179" y="209"/>
                    <a:pt x="178" y="209"/>
                    <a:pt x="177" y="209"/>
                  </a:cubicBezTo>
                  <a:cubicBezTo>
                    <a:pt x="169" y="209"/>
                    <a:pt x="146" y="210"/>
                    <a:pt x="131" y="224"/>
                  </a:cubicBezTo>
                  <a:cubicBezTo>
                    <a:pt x="126" y="228"/>
                    <a:pt x="126" y="230"/>
                    <a:pt x="125" y="235"/>
                  </a:cubicBezTo>
                  <a:cubicBezTo>
                    <a:pt x="124" y="237"/>
                    <a:pt x="124" y="237"/>
                    <a:pt x="124" y="237"/>
                  </a:cubicBezTo>
                  <a:cubicBezTo>
                    <a:pt x="122" y="245"/>
                    <a:pt x="119" y="251"/>
                    <a:pt x="115" y="257"/>
                  </a:cubicBezTo>
                  <a:cubicBezTo>
                    <a:pt x="110" y="264"/>
                    <a:pt x="110" y="264"/>
                    <a:pt x="110" y="264"/>
                  </a:cubicBezTo>
                  <a:cubicBezTo>
                    <a:pt x="107" y="272"/>
                    <a:pt x="107" y="272"/>
                    <a:pt x="107" y="272"/>
                  </a:cubicBezTo>
                  <a:cubicBezTo>
                    <a:pt x="104" y="277"/>
                    <a:pt x="102" y="281"/>
                    <a:pt x="98" y="286"/>
                  </a:cubicBezTo>
                  <a:cubicBezTo>
                    <a:pt x="88" y="297"/>
                    <a:pt x="88" y="297"/>
                    <a:pt x="88" y="297"/>
                  </a:cubicBezTo>
                  <a:cubicBezTo>
                    <a:pt x="87" y="298"/>
                    <a:pt x="87" y="299"/>
                    <a:pt x="86" y="300"/>
                  </a:cubicBezTo>
                  <a:cubicBezTo>
                    <a:pt x="79" y="321"/>
                    <a:pt x="80" y="336"/>
                    <a:pt x="103" y="347"/>
                  </a:cubicBezTo>
                  <a:cubicBezTo>
                    <a:pt x="108" y="349"/>
                    <a:pt x="108" y="349"/>
                    <a:pt x="108" y="349"/>
                  </a:cubicBezTo>
                  <a:cubicBezTo>
                    <a:pt x="117" y="353"/>
                    <a:pt x="126" y="356"/>
                    <a:pt x="132" y="365"/>
                  </a:cubicBezTo>
                  <a:cubicBezTo>
                    <a:pt x="136" y="371"/>
                    <a:pt x="138" y="377"/>
                    <a:pt x="139" y="383"/>
                  </a:cubicBezTo>
                  <a:cubicBezTo>
                    <a:pt x="140" y="386"/>
                    <a:pt x="140" y="390"/>
                    <a:pt x="142" y="393"/>
                  </a:cubicBezTo>
                  <a:cubicBezTo>
                    <a:pt x="140" y="390"/>
                    <a:pt x="138" y="386"/>
                    <a:pt x="137" y="383"/>
                  </a:cubicBezTo>
                  <a:cubicBezTo>
                    <a:pt x="136" y="377"/>
                    <a:pt x="135" y="371"/>
                    <a:pt x="130" y="366"/>
                  </a:cubicBezTo>
                  <a:cubicBezTo>
                    <a:pt x="125" y="358"/>
                    <a:pt x="116" y="355"/>
                    <a:pt x="107" y="352"/>
                  </a:cubicBezTo>
                  <a:cubicBezTo>
                    <a:pt x="102" y="349"/>
                    <a:pt x="102" y="349"/>
                    <a:pt x="102" y="349"/>
                  </a:cubicBezTo>
                  <a:cubicBezTo>
                    <a:pt x="80" y="339"/>
                    <a:pt x="77" y="324"/>
                    <a:pt x="81" y="305"/>
                  </a:cubicBezTo>
                  <a:cubicBezTo>
                    <a:pt x="77" y="310"/>
                    <a:pt x="73" y="315"/>
                    <a:pt x="69" y="321"/>
                  </a:cubicBezTo>
                  <a:cubicBezTo>
                    <a:pt x="56" y="341"/>
                    <a:pt x="63" y="361"/>
                    <a:pt x="74" y="383"/>
                  </a:cubicBezTo>
                  <a:cubicBezTo>
                    <a:pt x="63" y="360"/>
                    <a:pt x="53" y="341"/>
                    <a:pt x="68" y="319"/>
                  </a:cubicBezTo>
                  <a:cubicBezTo>
                    <a:pt x="74" y="310"/>
                    <a:pt x="79" y="302"/>
                    <a:pt x="86" y="295"/>
                  </a:cubicBezTo>
                  <a:cubicBezTo>
                    <a:pt x="96" y="283"/>
                    <a:pt x="96" y="283"/>
                    <a:pt x="96" y="283"/>
                  </a:cubicBezTo>
                  <a:cubicBezTo>
                    <a:pt x="99" y="279"/>
                    <a:pt x="101" y="274"/>
                    <a:pt x="104" y="269"/>
                  </a:cubicBezTo>
                  <a:cubicBezTo>
                    <a:pt x="107" y="262"/>
                    <a:pt x="107" y="262"/>
                    <a:pt x="107" y="262"/>
                  </a:cubicBezTo>
                  <a:cubicBezTo>
                    <a:pt x="113" y="253"/>
                    <a:pt x="113" y="253"/>
                    <a:pt x="113" y="253"/>
                  </a:cubicBezTo>
                  <a:cubicBezTo>
                    <a:pt x="116" y="248"/>
                    <a:pt x="117" y="242"/>
                    <a:pt x="119" y="235"/>
                  </a:cubicBezTo>
                  <a:cubicBezTo>
                    <a:pt x="119" y="234"/>
                    <a:pt x="119" y="234"/>
                    <a:pt x="119" y="234"/>
                  </a:cubicBezTo>
                  <a:cubicBezTo>
                    <a:pt x="121" y="228"/>
                    <a:pt x="121" y="225"/>
                    <a:pt x="127" y="220"/>
                  </a:cubicBezTo>
                  <a:cubicBezTo>
                    <a:pt x="133" y="213"/>
                    <a:pt x="152" y="207"/>
                    <a:pt x="164" y="203"/>
                  </a:cubicBezTo>
                  <a:cubicBezTo>
                    <a:pt x="158" y="202"/>
                    <a:pt x="146" y="202"/>
                    <a:pt x="141" y="200"/>
                  </a:cubicBezTo>
                  <a:cubicBezTo>
                    <a:pt x="132" y="196"/>
                    <a:pt x="132" y="196"/>
                    <a:pt x="132" y="196"/>
                  </a:cubicBezTo>
                  <a:cubicBezTo>
                    <a:pt x="124" y="193"/>
                    <a:pt x="116" y="190"/>
                    <a:pt x="107" y="190"/>
                  </a:cubicBezTo>
                  <a:cubicBezTo>
                    <a:pt x="104" y="190"/>
                    <a:pt x="101" y="191"/>
                    <a:pt x="98" y="191"/>
                  </a:cubicBezTo>
                  <a:cubicBezTo>
                    <a:pt x="92" y="193"/>
                    <a:pt x="88" y="197"/>
                    <a:pt x="84" y="201"/>
                  </a:cubicBezTo>
                  <a:cubicBezTo>
                    <a:pt x="79" y="206"/>
                    <a:pt x="79" y="206"/>
                    <a:pt x="79" y="206"/>
                  </a:cubicBezTo>
                  <a:cubicBezTo>
                    <a:pt x="73" y="212"/>
                    <a:pt x="66" y="215"/>
                    <a:pt x="59" y="216"/>
                  </a:cubicBezTo>
                  <a:cubicBezTo>
                    <a:pt x="55" y="219"/>
                    <a:pt x="50" y="220"/>
                    <a:pt x="45" y="222"/>
                  </a:cubicBezTo>
                  <a:cubicBezTo>
                    <a:pt x="39" y="223"/>
                    <a:pt x="33" y="225"/>
                    <a:pt x="29" y="228"/>
                  </a:cubicBezTo>
                  <a:cubicBezTo>
                    <a:pt x="14" y="239"/>
                    <a:pt x="6" y="253"/>
                    <a:pt x="8" y="270"/>
                  </a:cubicBezTo>
                  <a:cubicBezTo>
                    <a:pt x="7" y="270"/>
                    <a:pt x="7" y="270"/>
                    <a:pt x="7" y="270"/>
                  </a:cubicBezTo>
                  <a:cubicBezTo>
                    <a:pt x="5" y="252"/>
                    <a:pt x="12" y="237"/>
                    <a:pt x="27" y="226"/>
                  </a:cubicBezTo>
                  <a:cubicBezTo>
                    <a:pt x="32" y="223"/>
                    <a:pt x="38" y="221"/>
                    <a:pt x="44" y="219"/>
                  </a:cubicBezTo>
                  <a:cubicBezTo>
                    <a:pt x="45" y="218"/>
                    <a:pt x="47" y="218"/>
                    <a:pt x="48" y="218"/>
                  </a:cubicBezTo>
                  <a:cubicBezTo>
                    <a:pt x="45" y="218"/>
                    <a:pt x="43" y="218"/>
                    <a:pt x="41" y="218"/>
                  </a:cubicBezTo>
                  <a:cubicBezTo>
                    <a:pt x="40" y="218"/>
                    <a:pt x="40" y="218"/>
                    <a:pt x="39" y="218"/>
                  </a:cubicBezTo>
                  <a:cubicBezTo>
                    <a:pt x="29" y="218"/>
                    <a:pt x="22" y="212"/>
                    <a:pt x="15" y="207"/>
                  </a:cubicBezTo>
                  <a:cubicBezTo>
                    <a:pt x="9" y="203"/>
                    <a:pt x="9" y="203"/>
                    <a:pt x="9" y="203"/>
                  </a:cubicBezTo>
                  <a:cubicBezTo>
                    <a:pt x="16" y="207"/>
                    <a:pt x="16" y="207"/>
                    <a:pt x="16" y="207"/>
                  </a:cubicBezTo>
                  <a:cubicBezTo>
                    <a:pt x="22" y="211"/>
                    <a:pt x="32" y="215"/>
                    <a:pt x="40" y="215"/>
                  </a:cubicBezTo>
                  <a:cubicBezTo>
                    <a:pt x="41" y="215"/>
                    <a:pt x="41" y="215"/>
                    <a:pt x="41" y="215"/>
                  </a:cubicBezTo>
                  <a:cubicBezTo>
                    <a:pt x="55" y="215"/>
                    <a:pt x="67" y="212"/>
                    <a:pt x="76" y="204"/>
                  </a:cubicBezTo>
                  <a:cubicBezTo>
                    <a:pt x="81" y="198"/>
                    <a:pt x="81" y="198"/>
                    <a:pt x="81" y="198"/>
                  </a:cubicBezTo>
                  <a:cubicBezTo>
                    <a:pt x="86" y="193"/>
                    <a:pt x="90" y="189"/>
                    <a:pt x="97" y="187"/>
                  </a:cubicBezTo>
                  <a:cubicBezTo>
                    <a:pt x="102" y="186"/>
                    <a:pt x="106" y="186"/>
                    <a:pt x="110" y="186"/>
                  </a:cubicBezTo>
                  <a:cubicBezTo>
                    <a:pt x="119" y="186"/>
                    <a:pt x="126" y="188"/>
                    <a:pt x="134" y="191"/>
                  </a:cubicBezTo>
                  <a:cubicBezTo>
                    <a:pt x="143" y="194"/>
                    <a:pt x="143" y="194"/>
                    <a:pt x="143" y="194"/>
                  </a:cubicBezTo>
                  <a:cubicBezTo>
                    <a:pt x="150" y="197"/>
                    <a:pt x="168" y="200"/>
                    <a:pt x="175" y="201"/>
                  </a:cubicBezTo>
                  <a:cubicBezTo>
                    <a:pt x="174" y="201"/>
                    <a:pt x="165" y="195"/>
                    <a:pt x="164" y="194"/>
                  </a:cubicBezTo>
                  <a:cubicBezTo>
                    <a:pt x="148" y="182"/>
                    <a:pt x="136" y="166"/>
                    <a:pt x="124" y="149"/>
                  </a:cubicBezTo>
                  <a:cubicBezTo>
                    <a:pt x="120" y="142"/>
                    <a:pt x="120" y="142"/>
                    <a:pt x="120" y="142"/>
                  </a:cubicBezTo>
                  <a:cubicBezTo>
                    <a:pt x="117" y="137"/>
                    <a:pt x="112" y="129"/>
                    <a:pt x="107" y="126"/>
                  </a:cubicBezTo>
                  <a:cubicBezTo>
                    <a:pt x="103" y="125"/>
                    <a:pt x="99" y="124"/>
                    <a:pt x="95" y="124"/>
                  </a:cubicBezTo>
                  <a:cubicBezTo>
                    <a:pt x="93" y="124"/>
                    <a:pt x="90" y="124"/>
                    <a:pt x="89" y="125"/>
                  </a:cubicBezTo>
                  <a:cubicBezTo>
                    <a:pt x="85" y="126"/>
                    <a:pt x="82" y="127"/>
                    <a:pt x="78" y="127"/>
                  </a:cubicBezTo>
                  <a:cubicBezTo>
                    <a:pt x="77" y="127"/>
                    <a:pt x="76" y="127"/>
                    <a:pt x="76" y="127"/>
                  </a:cubicBezTo>
                  <a:cubicBezTo>
                    <a:pt x="50" y="125"/>
                    <a:pt x="45" y="94"/>
                    <a:pt x="39" y="71"/>
                  </a:cubicBezTo>
                  <a:cubicBezTo>
                    <a:pt x="38" y="60"/>
                    <a:pt x="38" y="60"/>
                    <a:pt x="38" y="60"/>
                  </a:cubicBezTo>
                  <a:cubicBezTo>
                    <a:pt x="41" y="71"/>
                    <a:pt x="41" y="71"/>
                    <a:pt x="41" y="71"/>
                  </a:cubicBezTo>
                  <a:cubicBezTo>
                    <a:pt x="46" y="89"/>
                    <a:pt x="53" y="117"/>
                    <a:pt x="69" y="123"/>
                  </a:cubicBezTo>
                  <a:cubicBezTo>
                    <a:pt x="66" y="115"/>
                    <a:pt x="68" y="105"/>
                    <a:pt x="70" y="95"/>
                  </a:cubicBezTo>
                  <a:cubicBezTo>
                    <a:pt x="72" y="84"/>
                    <a:pt x="77" y="71"/>
                    <a:pt x="72" y="64"/>
                  </a:cubicBezTo>
                  <a:cubicBezTo>
                    <a:pt x="77" y="72"/>
                    <a:pt x="75" y="84"/>
                    <a:pt x="73" y="96"/>
                  </a:cubicBezTo>
                  <a:cubicBezTo>
                    <a:pt x="70" y="107"/>
                    <a:pt x="68" y="117"/>
                    <a:pt x="72" y="124"/>
                  </a:cubicBezTo>
                  <a:cubicBezTo>
                    <a:pt x="73" y="124"/>
                    <a:pt x="73" y="124"/>
                    <a:pt x="74" y="124"/>
                  </a:cubicBezTo>
                  <a:cubicBezTo>
                    <a:pt x="74" y="124"/>
                    <a:pt x="75" y="124"/>
                    <a:pt x="75" y="124"/>
                  </a:cubicBezTo>
                  <a:cubicBezTo>
                    <a:pt x="79" y="124"/>
                    <a:pt x="82" y="123"/>
                    <a:pt x="86" y="123"/>
                  </a:cubicBezTo>
                  <a:cubicBezTo>
                    <a:pt x="90" y="122"/>
                    <a:pt x="94" y="120"/>
                    <a:pt x="98" y="120"/>
                  </a:cubicBezTo>
                  <a:cubicBezTo>
                    <a:pt x="101" y="120"/>
                    <a:pt x="104" y="121"/>
                    <a:pt x="108" y="122"/>
                  </a:cubicBezTo>
                  <a:cubicBezTo>
                    <a:pt x="116" y="126"/>
                    <a:pt x="120" y="133"/>
                    <a:pt x="124" y="140"/>
                  </a:cubicBezTo>
                  <a:cubicBezTo>
                    <a:pt x="127" y="146"/>
                    <a:pt x="127" y="146"/>
                    <a:pt x="127" y="146"/>
                  </a:cubicBezTo>
                  <a:cubicBezTo>
                    <a:pt x="139" y="162"/>
                    <a:pt x="152" y="179"/>
                    <a:pt x="166" y="190"/>
                  </a:cubicBezTo>
                  <a:cubicBezTo>
                    <a:pt x="182" y="202"/>
                    <a:pt x="260" y="200"/>
                    <a:pt x="281" y="202"/>
                  </a:cubicBezTo>
                  <a:cubicBezTo>
                    <a:pt x="282" y="202"/>
                    <a:pt x="284" y="202"/>
                    <a:pt x="287" y="202"/>
                  </a:cubicBezTo>
                  <a:cubicBezTo>
                    <a:pt x="304" y="202"/>
                    <a:pt x="343" y="199"/>
                    <a:pt x="360" y="199"/>
                  </a:cubicBezTo>
                  <a:cubicBezTo>
                    <a:pt x="360" y="199"/>
                    <a:pt x="361" y="199"/>
                    <a:pt x="361" y="199"/>
                  </a:cubicBezTo>
                  <a:cubicBezTo>
                    <a:pt x="373" y="197"/>
                    <a:pt x="388" y="195"/>
                    <a:pt x="401" y="193"/>
                  </a:cubicBezTo>
                  <a:cubicBezTo>
                    <a:pt x="428" y="190"/>
                    <a:pt x="441" y="170"/>
                    <a:pt x="462" y="156"/>
                  </a:cubicBezTo>
                  <a:cubicBezTo>
                    <a:pt x="468" y="152"/>
                    <a:pt x="475" y="147"/>
                    <a:pt x="482" y="144"/>
                  </a:cubicBezTo>
                  <a:cubicBezTo>
                    <a:pt x="547" y="129"/>
                    <a:pt x="533" y="62"/>
                    <a:pt x="523" y="17"/>
                  </a:cubicBezTo>
                  <a:cubicBezTo>
                    <a:pt x="533" y="40"/>
                    <a:pt x="534" y="60"/>
                    <a:pt x="540" y="83"/>
                  </a:cubicBezTo>
                  <a:cubicBezTo>
                    <a:pt x="561" y="59"/>
                    <a:pt x="562" y="27"/>
                    <a:pt x="590" y="6"/>
                  </a:cubicBezTo>
                  <a:moveTo>
                    <a:pt x="72" y="64"/>
                  </a:moveTo>
                  <a:cubicBezTo>
                    <a:pt x="72" y="64"/>
                    <a:pt x="72" y="64"/>
                    <a:pt x="72" y="64"/>
                  </a:cubicBezTo>
                  <a:cubicBezTo>
                    <a:pt x="72" y="64"/>
                    <a:pt x="72" y="64"/>
                    <a:pt x="72" y="64"/>
                  </a:cubicBezTo>
                  <a:moveTo>
                    <a:pt x="590" y="0"/>
                  </a:moveTo>
                  <a:cubicBezTo>
                    <a:pt x="589" y="0"/>
                    <a:pt x="588" y="1"/>
                    <a:pt x="587" y="1"/>
                  </a:cubicBezTo>
                  <a:cubicBezTo>
                    <a:pt x="569" y="14"/>
                    <a:pt x="562" y="31"/>
                    <a:pt x="555" y="47"/>
                  </a:cubicBezTo>
                  <a:cubicBezTo>
                    <a:pt x="551" y="56"/>
                    <a:pt x="547" y="64"/>
                    <a:pt x="543" y="71"/>
                  </a:cubicBezTo>
                  <a:cubicBezTo>
                    <a:pt x="542" y="67"/>
                    <a:pt x="541" y="63"/>
                    <a:pt x="540" y="59"/>
                  </a:cubicBezTo>
                  <a:cubicBezTo>
                    <a:pt x="537" y="45"/>
                    <a:pt x="534" y="31"/>
                    <a:pt x="528" y="14"/>
                  </a:cubicBezTo>
                  <a:cubicBezTo>
                    <a:pt x="527" y="12"/>
                    <a:pt x="525" y="11"/>
                    <a:pt x="523" y="11"/>
                  </a:cubicBezTo>
                  <a:cubicBezTo>
                    <a:pt x="522" y="11"/>
                    <a:pt x="522" y="11"/>
                    <a:pt x="521" y="11"/>
                  </a:cubicBezTo>
                  <a:cubicBezTo>
                    <a:pt x="518" y="12"/>
                    <a:pt x="517" y="15"/>
                    <a:pt x="517" y="18"/>
                  </a:cubicBezTo>
                  <a:cubicBezTo>
                    <a:pt x="530" y="72"/>
                    <a:pt x="537" y="126"/>
                    <a:pt x="481" y="139"/>
                  </a:cubicBezTo>
                  <a:cubicBezTo>
                    <a:pt x="481" y="139"/>
                    <a:pt x="481" y="139"/>
                    <a:pt x="481" y="139"/>
                  </a:cubicBezTo>
                  <a:cubicBezTo>
                    <a:pt x="473" y="142"/>
                    <a:pt x="466" y="147"/>
                    <a:pt x="459" y="151"/>
                  </a:cubicBezTo>
                  <a:cubicBezTo>
                    <a:pt x="452" y="156"/>
                    <a:pt x="446" y="161"/>
                    <a:pt x="440" y="166"/>
                  </a:cubicBezTo>
                  <a:cubicBezTo>
                    <a:pt x="428" y="177"/>
                    <a:pt x="417" y="186"/>
                    <a:pt x="400" y="188"/>
                  </a:cubicBezTo>
                  <a:cubicBezTo>
                    <a:pt x="400" y="188"/>
                    <a:pt x="400" y="188"/>
                    <a:pt x="400" y="188"/>
                  </a:cubicBezTo>
                  <a:cubicBezTo>
                    <a:pt x="389" y="190"/>
                    <a:pt x="373" y="192"/>
                    <a:pt x="361" y="193"/>
                  </a:cubicBezTo>
                  <a:cubicBezTo>
                    <a:pt x="360" y="193"/>
                    <a:pt x="360" y="193"/>
                    <a:pt x="359" y="193"/>
                  </a:cubicBezTo>
                  <a:cubicBezTo>
                    <a:pt x="353" y="194"/>
                    <a:pt x="343" y="194"/>
                    <a:pt x="333" y="195"/>
                  </a:cubicBezTo>
                  <a:cubicBezTo>
                    <a:pt x="316" y="196"/>
                    <a:pt x="297" y="197"/>
                    <a:pt x="287" y="197"/>
                  </a:cubicBezTo>
                  <a:cubicBezTo>
                    <a:pt x="284" y="197"/>
                    <a:pt x="282" y="197"/>
                    <a:pt x="281" y="197"/>
                  </a:cubicBezTo>
                  <a:cubicBezTo>
                    <a:pt x="275" y="196"/>
                    <a:pt x="265" y="196"/>
                    <a:pt x="253" y="196"/>
                  </a:cubicBezTo>
                  <a:cubicBezTo>
                    <a:pt x="225" y="195"/>
                    <a:pt x="179" y="193"/>
                    <a:pt x="169" y="185"/>
                  </a:cubicBezTo>
                  <a:cubicBezTo>
                    <a:pt x="155" y="175"/>
                    <a:pt x="143" y="159"/>
                    <a:pt x="132" y="143"/>
                  </a:cubicBezTo>
                  <a:cubicBezTo>
                    <a:pt x="128" y="137"/>
                    <a:pt x="128" y="137"/>
                    <a:pt x="128" y="137"/>
                  </a:cubicBezTo>
                  <a:cubicBezTo>
                    <a:pt x="124" y="130"/>
                    <a:pt x="119" y="122"/>
                    <a:pt x="110" y="118"/>
                  </a:cubicBezTo>
                  <a:cubicBezTo>
                    <a:pt x="106" y="116"/>
                    <a:pt x="102" y="115"/>
                    <a:pt x="98" y="115"/>
                  </a:cubicBezTo>
                  <a:cubicBezTo>
                    <a:pt x="93" y="115"/>
                    <a:pt x="88" y="116"/>
                    <a:pt x="84" y="117"/>
                  </a:cubicBezTo>
                  <a:cubicBezTo>
                    <a:pt x="81" y="118"/>
                    <a:pt x="79" y="119"/>
                    <a:pt x="76" y="119"/>
                  </a:cubicBezTo>
                  <a:cubicBezTo>
                    <a:pt x="75" y="114"/>
                    <a:pt x="76" y="105"/>
                    <a:pt x="78" y="97"/>
                  </a:cubicBezTo>
                  <a:cubicBezTo>
                    <a:pt x="80" y="84"/>
                    <a:pt x="83" y="71"/>
                    <a:pt x="77" y="61"/>
                  </a:cubicBezTo>
                  <a:cubicBezTo>
                    <a:pt x="77" y="61"/>
                    <a:pt x="77" y="61"/>
                    <a:pt x="77" y="61"/>
                  </a:cubicBezTo>
                  <a:cubicBezTo>
                    <a:pt x="77" y="61"/>
                    <a:pt x="77" y="61"/>
                    <a:pt x="77" y="61"/>
                  </a:cubicBezTo>
                  <a:cubicBezTo>
                    <a:pt x="75" y="60"/>
                    <a:pt x="74" y="59"/>
                    <a:pt x="72" y="59"/>
                  </a:cubicBezTo>
                  <a:cubicBezTo>
                    <a:pt x="71" y="59"/>
                    <a:pt x="70" y="59"/>
                    <a:pt x="69" y="60"/>
                  </a:cubicBezTo>
                  <a:cubicBezTo>
                    <a:pt x="67" y="61"/>
                    <a:pt x="66" y="65"/>
                    <a:pt x="68" y="67"/>
                  </a:cubicBezTo>
                  <a:cubicBezTo>
                    <a:pt x="68" y="67"/>
                    <a:pt x="68" y="67"/>
                    <a:pt x="68" y="67"/>
                  </a:cubicBezTo>
                  <a:cubicBezTo>
                    <a:pt x="68" y="67"/>
                    <a:pt x="68" y="67"/>
                    <a:pt x="68" y="67"/>
                  </a:cubicBezTo>
                  <a:cubicBezTo>
                    <a:pt x="70" y="71"/>
                    <a:pt x="68" y="80"/>
                    <a:pt x="66" y="87"/>
                  </a:cubicBezTo>
                  <a:cubicBezTo>
                    <a:pt x="66" y="89"/>
                    <a:pt x="65" y="92"/>
                    <a:pt x="65" y="94"/>
                  </a:cubicBezTo>
                  <a:cubicBezTo>
                    <a:pt x="63" y="100"/>
                    <a:pt x="62" y="105"/>
                    <a:pt x="62" y="111"/>
                  </a:cubicBezTo>
                  <a:cubicBezTo>
                    <a:pt x="54" y="101"/>
                    <a:pt x="49" y="82"/>
                    <a:pt x="46" y="69"/>
                  </a:cubicBezTo>
                  <a:cubicBezTo>
                    <a:pt x="43" y="58"/>
                    <a:pt x="43" y="58"/>
                    <a:pt x="43" y="58"/>
                  </a:cubicBezTo>
                  <a:cubicBezTo>
                    <a:pt x="42" y="56"/>
                    <a:pt x="40" y="55"/>
                    <a:pt x="38" y="55"/>
                  </a:cubicBezTo>
                  <a:cubicBezTo>
                    <a:pt x="38" y="55"/>
                    <a:pt x="37" y="55"/>
                    <a:pt x="37" y="55"/>
                  </a:cubicBezTo>
                  <a:cubicBezTo>
                    <a:pt x="34" y="55"/>
                    <a:pt x="32" y="58"/>
                    <a:pt x="33" y="61"/>
                  </a:cubicBezTo>
                  <a:cubicBezTo>
                    <a:pt x="34" y="72"/>
                    <a:pt x="34" y="72"/>
                    <a:pt x="34" y="72"/>
                  </a:cubicBezTo>
                  <a:cubicBezTo>
                    <a:pt x="34" y="72"/>
                    <a:pt x="34" y="72"/>
                    <a:pt x="34" y="73"/>
                  </a:cubicBezTo>
                  <a:cubicBezTo>
                    <a:pt x="35" y="75"/>
                    <a:pt x="35" y="77"/>
                    <a:pt x="36" y="80"/>
                  </a:cubicBezTo>
                  <a:cubicBezTo>
                    <a:pt x="42" y="102"/>
                    <a:pt x="48" y="130"/>
                    <a:pt x="75" y="133"/>
                  </a:cubicBezTo>
                  <a:cubicBezTo>
                    <a:pt x="76" y="133"/>
                    <a:pt x="77" y="133"/>
                    <a:pt x="78" y="133"/>
                  </a:cubicBezTo>
                  <a:cubicBezTo>
                    <a:pt x="82" y="133"/>
                    <a:pt x="84" y="132"/>
                    <a:pt x="87" y="131"/>
                  </a:cubicBezTo>
                  <a:cubicBezTo>
                    <a:pt x="88" y="131"/>
                    <a:pt x="89" y="130"/>
                    <a:pt x="90" y="130"/>
                  </a:cubicBezTo>
                  <a:cubicBezTo>
                    <a:pt x="91" y="130"/>
                    <a:pt x="93" y="129"/>
                    <a:pt x="95" y="129"/>
                  </a:cubicBezTo>
                  <a:cubicBezTo>
                    <a:pt x="98" y="129"/>
                    <a:pt x="102" y="130"/>
                    <a:pt x="104" y="131"/>
                  </a:cubicBezTo>
                  <a:cubicBezTo>
                    <a:pt x="106" y="132"/>
                    <a:pt x="110" y="135"/>
                    <a:pt x="115" y="145"/>
                  </a:cubicBezTo>
                  <a:cubicBezTo>
                    <a:pt x="116" y="145"/>
                    <a:pt x="116" y="145"/>
                    <a:pt x="116" y="145"/>
                  </a:cubicBezTo>
                  <a:cubicBezTo>
                    <a:pt x="119" y="151"/>
                    <a:pt x="119" y="151"/>
                    <a:pt x="119" y="151"/>
                  </a:cubicBezTo>
                  <a:cubicBezTo>
                    <a:pt x="120" y="152"/>
                    <a:pt x="120" y="152"/>
                    <a:pt x="120" y="152"/>
                  </a:cubicBezTo>
                  <a:cubicBezTo>
                    <a:pt x="130" y="166"/>
                    <a:pt x="140" y="180"/>
                    <a:pt x="152" y="191"/>
                  </a:cubicBezTo>
                  <a:cubicBezTo>
                    <a:pt x="149" y="191"/>
                    <a:pt x="147" y="190"/>
                    <a:pt x="145" y="189"/>
                  </a:cubicBezTo>
                  <a:cubicBezTo>
                    <a:pt x="136" y="186"/>
                    <a:pt x="136" y="186"/>
                    <a:pt x="136" y="186"/>
                  </a:cubicBezTo>
                  <a:cubicBezTo>
                    <a:pt x="128" y="183"/>
                    <a:pt x="120" y="180"/>
                    <a:pt x="110" y="180"/>
                  </a:cubicBezTo>
                  <a:cubicBezTo>
                    <a:pt x="105" y="180"/>
                    <a:pt x="101" y="181"/>
                    <a:pt x="96" y="182"/>
                  </a:cubicBezTo>
                  <a:cubicBezTo>
                    <a:pt x="87" y="185"/>
                    <a:pt x="82" y="190"/>
                    <a:pt x="77" y="194"/>
                  </a:cubicBezTo>
                  <a:cubicBezTo>
                    <a:pt x="77" y="195"/>
                    <a:pt x="77" y="195"/>
                    <a:pt x="77" y="195"/>
                  </a:cubicBezTo>
                  <a:cubicBezTo>
                    <a:pt x="73" y="200"/>
                    <a:pt x="73" y="200"/>
                    <a:pt x="73" y="200"/>
                  </a:cubicBezTo>
                  <a:cubicBezTo>
                    <a:pt x="65" y="207"/>
                    <a:pt x="55" y="210"/>
                    <a:pt x="41" y="210"/>
                  </a:cubicBezTo>
                  <a:cubicBezTo>
                    <a:pt x="41" y="210"/>
                    <a:pt x="41" y="210"/>
                    <a:pt x="40" y="210"/>
                  </a:cubicBezTo>
                  <a:cubicBezTo>
                    <a:pt x="34" y="210"/>
                    <a:pt x="25" y="207"/>
                    <a:pt x="19" y="202"/>
                  </a:cubicBezTo>
                  <a:cubicBezTo>
                    <a:pt x="19" y="202"/>
                    <a:pt x="19" y="202"/>
                    <a:pt x="18" y="202"/>
                  </a:cubicBezTo>
                  <a:cubicBezTo>
                    <a:pt x="11" y="198"/>
                    <a:pt x="11" y="198"/>
                    <a:pt x="11" y="198"/>
                  </a:cubicBezTo>
                  <a:cubicBezTo>
                    <a:pt x="10" y="197"/>
                    <a:pt x="9" y="197"/>
                    <a:pt x="9" y="197"/>
                  </a:cubicBezTo>
                  <a:cubicBezTo>
                    <a:pt x="7" y="197"/>
                    <a:pt x="5" y="198"/>
                    <a:pt x="4" y="200"/>
                  </a:cubicBezTo>
                  <a:cubicBezTo>
                    <a:pt x="3" y="202"/>
                    <a:pt x="3" y="205"/>
                    <a:pt x="6" y="207"/>
                  </a:cubicBezTo>
                  <a:cubicBezTo>
                    <a:pt x="12" y="212"/>
                    <a:pt x="12" y="212"/>
                    <a:pt x="12" y="212"/>
                  </a:cubicBezTo>
                  <a:cubicBezTo>
                    <a:pt x="16" y="215"/>
                    <a:pt x="21" y="218"/>
                    <a:pt x="26" y="220"/>
                  </a:cubicBezTo>
                  <a:cubicBezTo>
                    <a:pt x="25" y="221"/>
                    <a:pt x="25" y="221"/>
                    <a:pt x="24" y="222"/>
                  </a:cubicBezTo>
                  <a:cubicBezTo>
                    <a:pt x="7" y="234"/>
                    <a:pt x="0" y="250"/>
                    <a:pt x="1" y="270"/>
                  </a:cubicBezTo>
                  <a:cubicBezTo>
                    <a:pt x="2" y="273"/>
                    <a:pt x="4" y="275"/>
                    <a:pt x="7" y="275"/>
                  </a:cubicBezTo>
                  <a:cubicBezTo>
                    <a:pt x="8" y="275"/>
                    <a:pt x="8" y="275"/>
                    <a:pt x="8" y="275"/>
                  </a:cubicBezTo>
                  <a:cubicBezTo>
                    <a:pt x="9" y="275"/>
                    <a:pt x="11" y="274"/>
                    <a:pt x="12" y="273"/>
                  </a:cubicBezTo>
                  <a:cubicBezTo>
                    <a:pt x="13" y="272"/>
                    <a:pt x="13" y="271"/>
                    <a:pt x="13" y="269"/>
                  </a:cubicBezTo>
                  <a:cubicBezTo>
                    <a:pt x="12" y="255"/>
                    <a:pt x="18" y="243"/>
                    <a:pt x="32" y="233"/>
                  </a:cubicBezTo>
                  <a:cubicBezTo>
                    <a:pt x="36" y="230"/>
                    <a:pt x="41" y="228"/>
                    <a:pt x="46" y="227"/>
                  </a:cubicBezTo>
                  <a:cubicBezTo>
                    <a:pt x="51" y="225"/>
                    <a:pt x="56" y="224"/>
                    <a:pt x="61" y="221"/>
                  </a:cubicBezTo>
                  <a:cubicBezTo>
                    <a:pt x="69" y="219"/>
                    <a:pt x="76" y="216"/>
                    <a:pt x="82" y="210"/>
                  </a:cubicBezTo>
                  <a:cubicBezTo>
                    <a:pt x="82" y="210"/>
                    <a:pt x="82" y="210"/>
                    <a:pt x="82" y="210"/>
                  </a:cubicBezTo>
                  <a:cubicBezTo>
                    <a:pt x="88" y="205"/>
                    <a:pt x="88" y="205"/>
                    <a:pt x="88" y="205"/>
                  </a:cubicBezTo>
                  <a:cubicBezTo>
                    <a:pt x="88" y="205"/>
                    <a:pt x="88" y="205"/>
                    <a:pt x="88" y="205"/>
                  </a:cubicBezTo>
                  <a:cubicBezTo>
                    <a:pt x="92" y="201"/>
                    <a:pt x="95" y="198"/>
                    <a:pt x="99" y="197"/>
                  </a:cubicBezTo>
                  <a:cubicBezTo>
                    <a:pt x="102" y="196"/>
                    <a:pt x="105" y="195"/>
                    <a:pt x="107" y="195"/>
                  </a:cubicBezTo>
                  <a:cubicBezTo>
                    <a:pt x="115" y="195"/>
                    <a:pt x="122" y="198"/>
                    <a:pt x="130" y="201"/>
                  </a:cubicBezTo>
                  <a:cubicBezTo>
                    <a:pt x="130" y="201"/>
                    <a:pt x="130" y="201"/>
                    <a:pt x="130" y="201"/>
                  </a:cubicBezTo>
                  <a:cubicBezTo>
                    <a:pt x="140" y="205"/>
                    <a:pt x="140" y="205"/>
                    <a:pt x="140" y="205"/>
                  </a:cubicBezTo>
                  <a:cubicBezTo>
                    <a:pt x="140" y="205"/>
                    <a:pt x="140" y="205"/>
                    <a:pt x="140" y="205"/>
                  </a:cubicBezTo>
                  <a:cubicBezTo>
                    <a:pt x="140" y="205"/>
                    <a:pt x="140" y="205"/>
                    <a:pt x="141" y="205"/>
                  </a:cubicBezTo>
                  <a:cubicBezTo>
                    <a:pt x="133" y="209"/>
                    <a:pt x="126" y="212"/>
                    <a:pt x="123" y="216"/>
                  </a:cubicBezTo>
                  <a:cubicBezTo>
                    <a:pt x="116" y="223"/>
                    <a:pt x="115" y="226"/>
                    <a:pt x="114" y="233"/>
                  </a:cubicBezTo>
                  <a:cubicBezTo>
                    <a:pt x="114" y="234"/>
                    <a:pt x="114" y="234"/>
                    <a:pt x="114" y="234"/>
                  </a:cubicBezTo>
                  <a:cubicBezTo>
                    <a:pt x="113" y="235"/>
                    <a:pt x="113" y="236"/>
                    <a:pt x="113" y="237"/>
                  </a:cubicBezTo>
                  <a:cubicBezTo>
                    <a:pt x="112" y="242"/>
                    <a:pt x="111" y="247"/>
                    <a:pt x="108" y="251"/>
                  </a:cubicBezTo>
                  <a:cubicBezTo>
                    <a:pt x="103" y="259"/>
                    <a:pt x="103" y="259"/>
                    <a:pt x="103" y="259"/>
                  </a:cubicBezTo>
                  <a:cubicBezTo>
                    <a:pt x="103" y="259"/>
                    <a:pt x="103" y="259"/>
                    <a:pt x="103" y="259"/>
                  </a:cubicBezTo>
                  <a:cubicBezTo>
                    <a:pt x="99" y="267"/>
                    <a:pt x="99" y="267"/>
                    <a:pt x="99" y="267"/>
                  </a:cubicBezTo>
                  <a:cubicBezTo>
                    <a:pt x="99" y="267"/>
                    <a:pt x="99" y="267"/>
                    <a:pt x="99" y="267"/>
                  </a:cubicBezTo>
                  <a:cubicBezTo>
                    <a:pt x="99" y="267"/>
                    <a:pt x="99" y="267"/>
                    <a:pt x="99" y="267"/>
                  </a:cubicBezTo>
                  <a:cubicBezTo>
                    <a:pt x="96" y="272"/>
                    <a:pt x="94" y="276"/>
                    <a:pt x="92" y="279"/>
                  </a:cubicBezTo>
                  <a:cubicBezTo>
                    <a:pt x="82" y="291"/>
                    <a:pt x="82" y="291"/>
                    <a:pt x="82" y="291"/>
                  </a:cubicBezTo>
                  <a:cubicBezTo>
                    <a:pt x="74" y="299"/>
                    <a:pt x="69" y="307"/>
                    <a:pt x="64" y="316"/>
                  </a:cubicBezTo>
                  <a:cubicBezTo>
                    <a:pt x="48" y="340"/>
                    <a:pt x="57" y="360"/>
                    <a:pt x="67" y="382"/>
                  </a:cubicBezTo>
                  <a:cubicBezTo>
                    <a:pt x="68" y="383"/>
                    <a:pt x="68" y="384"/>
                    <a:pt x="69" y="385"/>
                  </a:cubicBezTo>
                  <a:cubicBezTo>
                    <a:pt x="70" y="387"/>
                    <a:pt x="72" y="388"/>
                    <a:pt x="74" y="388"/>
                  </a:cubicBezTo>
                  <a:cubicBezTo>
                    <a:pt x="74" y="388"/>
                    <a:pt x="75" y="388"/>
                    <a:pt x="76" y="388"/>
                  </a:cubicBezTo>
                  <a:cubicBezTo>
                    <a:pt x="78" y="387"/>
                    <a:pt x="80" y="383"/>
                    <a:pt x="78" y="381"/>
                  </a:cubicBezTo>
                  <a:cubicBezTo>
                    <a:pt x="69" y="359"/>
                    <a:pt x="62" y="342"/>
                    <a:pt x="74" y="324"/>
                  </a:cubicBezTo>
                  <a:cubicBezTo>
                    <a:pt x="74" y="323"/>
                    <a:pt x="74" y="323"/>
                    <a:pt x="74" y="323"/>
                  </a:cubicBezTo>
                  <a:cubicBezTo>
                    <a:pt x="75" y="326"/>
                    <a:pt x="75" y="330"/>
                    <a:pt x="76" y="333"/>
                  </a:cubicBezTo>
                  <a:cubicBezTo>
                    <a:pt x="80" y="342"/>
                    <a:pt x="87" y="349"/>
                    <a:pt x="99" y="354"/>
                  </a:cubicBezTo>
                  <a:cubicBezTo>
                    <a:pt x="99" y="354"/>
                    <a:pt x="99" y="354"/>
                    <a:pt x="99" y="354"/>
                  </a:cubicBezTo>
                  <a:cubicBezTo>
                    <a:pt x="105" y="357"/>
                    <a:pt x="105" y="357"/>
                    <a:pt x="105" y="357"/>
                  </a:cubicBezTo>
                  <a:cubicBezTo>
                    <a:pt x="106" y="357"/>
                    <a:pt x="108" y="358"/>
                    <a:pt x="109" y="358"/>
                  </a:cubicBezTo>
                  <a:cubicBezTo>
                    <a:pt x="116" y="361"/>
                    <a:pt x="122" y="364"/>
                    <a:pt x="126" y="369"/>
                  </a:cubicBezTo>
                  <a:cubicBezTo>
                    <a:pt x="130" y="374"/>
                    <a:pt x="131" y="378"/>
                    <a:pt x="132" y="384"/>
                  </a:cubicBezTo>
                  <a:cubicBezTo>
                    <a:pt x="133" y="387"/>
                    <a:pt x="134" y="389"/>
                    <a:pt x="135" y="392"/>
                  </a:cubicBezTo>
                  <a:cubicBezTo>
                    <a:pt x="136" y="393"/>
                    <a:pt x="136" y="394"/>
                    <a:pt x="137" y="395"/>
                  </a:cubicBezTo>
                  <a:cubicBezTo>
                    <a:pt x="138" y="397"/>
                    <a:pt x="140" y="399"/>
                    <a:pt x="142" y="399"/>
                  </a:cubicBezTo>
                  <a:cubicBezTo>
                    <a:pt x="142" y="399"/>
                    <a:pt x="143" y="399"/>
                    <a:pt x="144" y="398"/>
                  </a:cubicBezTo>
                  <a:cubicBezTo>
                    <a:pt x="146" y="397"/>
                    <a:pt x="148" y="394"/>
                    <a:pt x="147" y="391"/>
                  </a:cubicBezTo>
                  <a:cubicBezTo>
                    <a:pt x="146" y="388"/>
                    <a:pt x="145" y="385"/>
                    <a:pt x="144" y="382"/>
                  </a:cubicBezTo>
                  <a:cubicBezTo>
                    <a:pt x="143" y="376"/>
                    <a:pt x="141" y="369"/>
                    <a:pt x="136" y="361"/>
                  </a:cubicBezTo>
                  <a:cubicBezTo>
                    <a:pt x="129" y="352"/>
                    <a:pt x="120" y="348"/>
                    <a:pt x="110" y="344"/>
                  </a:cubicBezTo>
                  <a:cubicBezTo>
                    <a:pt x="105" y="342"/>
                    <a:pt x="105" y="342"/>
                    <a:pt x="105" y="342"/>
                  </a:cubicBezTo>
                  <a:cubicBezTo>
                    <a:pt x="96" y="337"/>
                    <a:pt x="90" y="332"/>
                    <a:pt x="89" y="326"/>
                  </a:cubicBezTo>
                  <a:cubicBezTo>
                    <a:pt x="87" y="320"/>
                    <a:pt x="88" y="313"/>
                    <a:pt x="91" y="303"/>
                  </a:cubicBezTo>
                  <a:cubicBezTo>
                    <a:pt x="91" y="303"/>
                    <a:pt x="91" y="303"/>
                    <a:pt x="91" y="302"/>
                  </a:cubicBezTo>
                  <a:cubicBezTo>
                    <a:pt x="92" y="301"/>
                    <a:pt x="92" y="301"/>
                    <a:pt x="92" y="301"/>
                  </a:cubicBezTo>
                  <a:cubicBezTo>
                    <a:pt x="97" y="295"/>
                    <a:pt x="97" y="295"/>
                    <a:pt x="97" y="295"/>
                  </a:cubicBezTo>
                  <a:cubicBezTo>
                    <a:pt x="101" y="291"/>
                    <a:pt x="101" y="291"/>
                    <a:pt x="101" y="291"/>
                  </a:cubicBezTo>
                  <a:cubicBezTo>
                    <a:pt x="101" y="291"/>
                    <a:pt x="102" y="290"/>
                    <a:pt x="102" y="290"/>
                  </a:cubicBezTo>
                  <a:cubicBezTo>
                    <a:pt x="102" y="290"/>
                    <a:pt x="102" y="290"/>
                    <a:pt x="102" y="290"/>
                  </a:cubicBezTo>
                  <a:cubicBezTo>
                    <a:pt x="107" y="284"/>
                    <a:pt x="109" y="279"/>
                    <a:pt x="112" y="274"/>
                  </a:cubicBezTo>
                  <a:cubicBezTo>
                    <a:pt x="112" y="274"/>
                    <a:pt x="112" y="274"/>
                    <a:pt x="112" y="274"/>
                  </a:cubicBezTo>
                  <a:cubicBezTo>
                    <a:pt x="115" y="267"/>
                    <a:pt x="115" y="267"/>
                    <a:pt x="115" y="267"/>
                  </a:cubicBezTo>
                  <a:cubicBezTo>
                    <a:pt x="120" y="259"/>
                    <a:pt x="120" y="259"/>
                    <a:pt x="120" y="259"/>
                  </a:cubicBezTo>
                  <a:cubicBezTo>
                    <a:pt x="123" y="253"/>
                    <a:pt x="127" y="247"/>
                    <a:pt x="130" y="238"/>
                  </a:cubicBezTo>
                  <a:cubicBezTo>
                    <a:pt x="130" y="237"/>
                    <a:pt x="130" y="237"/>
                    <a:pt x="130" y="237"/>
                  </a:cubicBezTo>
                  <a:cubicBezTo>
                    <a:pt x="130" y="236"/>
                    <a:pt x="130" y="235"/>
                    <a:pt x="130" y="235"/>
                  </a:cubicBezTo>
                  <a:cubicBezTo>
                    <a:pt x="131" y="231"/>
                    <a:pt x="132" y="230"/>
                    <a:pt x="134" y="228"/>
                  </a:cubicBezTo>
                  <a:cubicBezTo>
                    <a:pt x="148" y="215"/>
                    <a:pt x="170" y="214"/>
                    <a:pt x="177" y="214"/>
                  </a:cubicBezTo>
                  <a:cubicBezTo>
                    <a:pt x="178" y="214"/>
                    <a:pt x="178" y="214"/>
                    <a:pt x="179" y="214"/>
                  </a:cubicBezTo>
                  <a:cubicBezTo>
                    <a:pt x="179" y="214"/>
                    <a:pt x="179" y="214"/>
                    <a:pt x="179" y="214"/>
                  </a:cubicBezTo>
                  <a:cubicBezTo>
                    <a:pt x="179" y="214"/>
                    <a:pt x="179" y="214"/>
                    <a:pt x="179" y="214"/>
                  </a:cubicBezTo>
                  <a:cubicBezTo>
                    <a:pt x="179" y="214"/>
                    <a:pt x="179" y="214"/>
                    <a:pt x="179" y="214"/>
                  </a:cubicBezTo>
                  <a:cubicBezTo>
                    <a:pt x="180" y="214"/>
                    <a:pt x="180" y="214"/>
                    <a:pt x="181" y="214"/>
                  </a:cubicBezTo>
                  <a:cubicBezTo>
                    <a:pt x="194" y="214"/>
                    <a:pt x="222" y="215"/>
                    <a:pt x="245" y="216"/>
                  </a:cubicBezTo>
                  <a:cubicBezTo>
                    <a:pt x="260" y="217"/>
                    <a:pt x="274" y="217"/>
                    <a:pt x="280" y="217"/>
                  </a:cubicBezTo>
                  <a:cubicBezTo>
                    <a:pt x="281" y="217"/>
                    <a:pt x="281" y="217"/>
                    <a:pt x="282" y="217"/>
                  </a:cubicBezTo>
                  <a:cubicBezTo>
                    <a:pt x="294" y="217"/>
                    <a:pt x="326" y="216"/>
                    <a:pt x="332" y="216"/>
                  </a:cubicBezTo>
                  <a:cubicBezTo>
                    <a:pt x="341" y="215"/>
                    <a:pt x="349" y="215"/>
                    <a:pt x="359" y="215"/>
                  </a:cubicBezTo>
                  <a:cubicBezTo>
                    <a:pt x="361" y="215"/>
                    <a:pt x="363" y="215"/>
                    <a:pt x="365" y="215"/>
                  </a:cubicBezTo>
                  <a:cubicBezTo>
                    <a:pt x="367" y="214"/>
                    <a:pt x="370" y="214"/>
                    <a:pt x="373" y="214"/>
                  </a:cubicBezTo>
                  <a:cubicBezTo>
                    <a:pt x="378" y="214"/>
                    <a:pt x="385" y="215"/>
                    <a:pt x="391" y="216"/>
                  </a:cubicBezTo>
                  <a:cubicBezTo>
                    <a:pt x="400" y="219"/>
                    <a:pt x="427" y="241"/>
                    <a:pt x="436" y="248"/>
                  </a:cubicBezTo>
                  <a:cubicBezTo>
                    <a:pt x="439" y="250"/>
                    <a:pt x="440" y="251"/>
                    <a:pt x="441" y="252"/>
                  </a:cubicBezTo>
                  <a:cubicBezTo>
                    <a:pt x="441" y="252"/>
                    <a:pt x="442" y="252"/>
                    <a:pt x="442" y="252"/>
                  </a:cubicBezTo>
                  <a:cubicBezTo>
                    <a:pt x="456" y="260"/>
                    <a:pt x="471" y="262"/>
                    <a:pt x="485" y="264"/>
                  </a:cubicBezTo>
                  <a:cubicBezTo>
                    <a:pt x="506" y="267"/>
                    <a:pt x="524" y="270"/>
                    <a:pt x="533" y="288"/>
                  </a:cubicBezTo>
                  <a:cubicBezTo>
                    <a:pt x="540" y="305"/>
                    <a:pt x="530" y="323"/>
                    <a:pt x="519" y="340"/>
                  </a:cubicBezTo>
                  <a:cubicBezTo>
                    <a:pt x="516" y="346"/>
                    <a:pt x="513" y="350"/>
                    <a:pt x="511" y="355"/>
                  </a:cubicBezTo>
                  <a:cubicBezTo>
                    <a:pt x="510" y="358"/>
                    <a:pt x="510" y="360"/>
                    <a:pt x="512" y="362"/>
                  </a:cubicBezTo>
                  <a:cubicBezTo>
                    <a:pt x="513" y="363"/>
                    <a:pt x="515" y="363"/>
                    <a:pt x="516" y="363"/>
                  </a:cubicBezTo>
                  <a:cubicBezTo>
                    <a:pt x="517" y="363"/>
                    <a:pt x="518" y="362"/>
                    <a:pt x="519" y="361"/>
                  </a:cubicBezTo>
                  <a:cubicBezTo>
                    <a:pt x="532" y="349"/>
                    <a:pt x="542" y="334"/>
                    <a:pt x="549" y="316"/>
                  </a:cubicBezTo>
                  <a:cubicBezTo>
                    <a:pt x="553" y="322"/>
                    <a:pt x="557" y="328"/>
                    <a:pt x="560" y="334"/>
                  </a:cubicBezTo>
                  <a:cubicBezTo>
                    <a:pt x="568" y="346"/>
                    <a:pt x="576" y="358"/>
                    <a:pt x="585" y="369"/>
                  </a:cubicBezTo>
                  <a:cubicBezTo>
                    <a:pt x="588" y="373"/>
                    <a:pt x="592" y="377"/>
                    <a:pt x="595" y="380"/>
                  </a:cubicBezTo>
                  <a:cubicBezTo>
                    <a:pt x="596" y="381"/>
                    <a:pt x="598" y="383"/>
                    <a:pt x="599" y="384"/>
                  </a:cubicBezTo>
                  <a:cubicBezTo>
                    <a:pt x="601" y="386"/>
                    <a:pt x="602" y="387"/>
                    <a:pt x="605" y="387"/>
                  </a:cubicBezTo>
                  <a:cubicBezTo>
                    <a:pt x="607" y="387"/>
                    <a:pt x="609" y="386"/>
                    <a:pt x="610" y="384"/>
                  </a:cubicBezTo>
                  <a:cubicBezTo>
                    <a:pt x="611" y="381"/>
                    <a:pt x="609" y="379"/>
                    <a:pt x="608" y="377"/>
                  </a:cubicBezTo>
                  <a:cubicBezTo>
                    <a:pt x="607" y="376"/>
                    <a:pt x="606" y="375"/>
                    <a:pt x="605" y="374"/>
                  </a:cubicBezTo>
                  <a:cubicBezTo>
                    <a:pt x="602" y="370"/>
                    <a:pt x="550" y="299"/>
                    <a:pt x="547" y="266"/>
                  </a:cubicBezTo>
                  <a:cubicBezTo>
                    <a:pt x="547" y="256"/>
                    <a:pt x="552" y="246"/>
                    <a:pt x="562" y="238"/>
                  </a:cubicBezTo>
                  <a:cubicBezTo>
                    <a:pt x="572" y="230"/>
                    <a:pt x="585" y="224"/>
                    <a:pt x="599" y="223"/>
                  </a:cubicBezTo>
                  <a:cubicBezTo>
                    <a:pt x="599" y="223"/>
                    <a:pt x="599" y="223"/>
                    <a:pt x="599" y="223"/>
                  </a:cubicBezTo>
                  <a:cubicBezTo>
                    <a:pt x="606" y="222"/>
                    <a:pt x="613" y="222"/>
                    <a:pt x="621" y="222"/>
                  </a:cubicBezTo>
                  <a:cubicBezTo>
                    <a:pt x="621" y="222"/>
                    <a:pt x="621" y="222"/>
                    <a:pt x="621" y="222"/>
                  </a:cubicBezTo>
                  <a:cubicBezTo>
                    <a:pt x="623" y="222"/>
                    <a:pt x="625" y="222"/>
                    <a:pt x="626" y="222"/>
                  </a:cubicBezTo>
                  <a:cubicBezTo>
                    <a:pt x="632" y="221"/>
                    <a:pt x="638" y="221"/>
                    <a:pt x="644" y="221"/>
                  </a:cubicBezTo>
                  <a:cubicBezTo>
                    <a:pt x="646" y="221"/>
                    <a:pt x="646" y="221"/>
                    <a:pt x="646" y="221"/>
                  </a:cubicBezTo>
                  <a:cubicBezTo>
                    <a:pt x="706" y="222"/>
                    <a:pt x="797" y="223"/>
                    <a:pt x="901" y="227"/>
                  </a:cubicBezTo>
                  <a:cubicBezTo>
                    <a:pt x="904" y="227"/>
                    <a:pt x="905" y="227"/>
                    <a:pt x="906" y="227"/>
                  </a:cubicBezTo>
                  <a:cubicBezTo>
                    <a:pt x="907" y="227"/>
                    <a:pt x="907" y="227"/>
                    <a:pt x="907" y="227"/>
                  </a:cubicBezTo>
                  <a:cubicBezTo>
                    <a:pt x="909" y="227"/>
                    <a:pt x="911" y="227"/>
                    <a:pt x="917" y="231"/>
                  </a:cubicBezTo>
                  <a:cubicBezTo>
                    <a:pt x="921" y="234"/>
                    <a:pt x="927" y="241"/>
                    <a:pt x="933" y="249"/>
                  </a:cubicBezTo>
                  <a:cubicBezTo>
                    <a:pt x="936" y="253"/>
                    <a:pt x="939" y="258"/>
                    <a:pt x="943" y="262"/>
                  </a:cubicBezTo>
                  <a:cubicBezTo>
                    <a:pt x="945" y="265"/>
                    <a:pt x="946" y="270"/>
                    <a:pt x="946" y="276"/>
                  </a:cubicBezTo>
                  <a:cubicBezTo>
                    <a:pt x="946" y="283"/>
                    <a:pt x="949" y="297"/>
                    <a:pt x="952" y="310"/>
                  </a:cubicBezTo>
                  <a:cubicBezTo>
                    <a:pt x="953" y="317"/>
                    <a:pt x="956" y="326"/>
                    <a:pt x="955" y="328"/>
                  </a:cubicBezTo>
                  <a:cubicBezTo>
                    <a:pt x="955" y="330"/>
                    <a:pt x="955" y="330"/>
                    <a:pt x="955" y="331"/>
                  </a:cubicBezTo>
                  <a:cubicBezTo>
                    <a:pt x="954" y="332"/>
                    <a:pt x="954" y="333"/>
                    <a:pt x="954" y="334"/>
                  </a:cubicBezTo>
                  <a:cubicBezTo>
                    <a:pt x="952" y="339"/>
                    <a:pt x="952" y="342"/>
                    <a:pt x="954" y="345"/>
                  </a:cubicBezTo>
                  <a:cubicBezTo>
                    <a:pt x="956" y="347"/>
                    <a:pt x="958" y="349"/>
                    <a:pt x="963" y="349"/>
                  </a:cubicBezTo>
                  <a:cubicBezTo>
                    <a:pt x="965" y="349"/>
                    <a:pt x="967" y="349"/>
                    <a:pt x="970" y="348"/>
                  </a:cubicBezTo>
                  <a:cubicBezTo>
                    <a:pt x="973" y="347"/>
                    <a:pt x="976" y="344"/>
                    <a:pt x="976" y="341"/>
                  </a:cubicBezTo>
                  <a:cubicBezTo>
                    <a:pt x="977" y="335"/>
                    <a:pt x="975" y="329"/>
                    <a:pt x="970" y="325"/>
                  </a:cubicBezTo>
                  <a:cubicBezTo>
                    <a:pt x="968" y="321"/>
                    <a:pt x="967" y="314"/>
                    <a:pt x="967" y="311"/>
                  </a:cubicBezTo>
                  <a:cubicBezTo>
                    <a:pt x="966" y="309"/>
                    <a:pt x="966" y="308"/>
                    <a:pt x="966" y="307"/>
                  </a:cubicBezTo>
                  <a:cubicBezTo>
                    <a:pt x="965" y="304"/>
                    <a:pt x="962" y="284"/>
                    <a:pt x="961" y="279"/>
                  </a:cubicBezTo>
                  <a:cubicBezTo>
                    <a:pt x="961" y="278"/>
                    <a:pt x="961" y="276"/>
                    <a:pt x="960" y="274"/>
                  </a:cubicBezTo>
                  <a:cubicBezTo>
                    <a:pt x="960" y="273"/>
                    <a:pt x="960" y="271"/>
                    <a:pt x="960" y="270"/>
                  </a:cubicBezTo>
                  <a:cubicBezTo>
                    <a:pt x="971" y="269"/>
                    <a:pt x="990" y="264"/>
                    <a:pt x="1001" y="260"/>
                  </a:cubicBezTo>
                  <a:cubicBezTo>
                    <a:pt x="1007" y="257"/>
                    <a:pt x="1025" y="251"/>
                    <a:pt x="1041" y="246"/>
                  </a:cubicBezTo>
                  <a:cubicBezTo>
                    <a:pt x="1060" y="239"/>
                    <a:pt x="1067" y="237"/>
                    <a:pt x="1071" y="235"/>
                  </a:cubicBezTo>
                  <a:cubicBezTo>
                    <a:pt x="1071" y="235"/>
                    <a:pt x="1071" y="235"/>
                    <a:pt x="1072" y="235"/>
                  </a:cubicBezTo>
                  <a:cubicBezTo>
                    <a:pt x="1074" y="236"/>
                    <a:pt x="1077" y="236"/>
                    <a:pt x="1080" y="237"/>
                  </a:cubicBezTo>
                  <a:cubicBezTo>
                    <a:pt x="1080" y="237"/>
                    <a:pt x="1080" y="237"/>
                    <a:pt x="1080" y="237"/>
                  </a:cubicBezTo>
                  <a:cubicBezTo>
                    <a:pt x="1083" y="237"/>
                    <a:pt x="1086" y="235"/>
                    <a:pt x="1088" y="233"/>
                  </a:cubicBezTo>
                  <a:cubicBezTo>
                    <a:pt x="1090" y="228"/>
                    <a:pt x="1089" y="221"/>
                    <a:pt x="1087" y="217"/>
                  </a:cubicBezTo>
                  <a:cubicBezTo>
                    <a:pt x="1085" y="214"/>
                    <a:pt x="1083" y="212"/>
                    <a:pt x="1079" y="212"/>
                  </a:cubicBezTo>
                  <a:cubicBezTo>
                    <a:pt x="1074" y="212"/>
                    <a:pt x="1067" y="217"/>
                    <a:pt x="1064" y="223"/>
                  </a:cubicBezTo>
                  <a:cubicBezTo>
                    <a:pt x="1057" y="226"/>
                    <a:pt x="1034" y="233"/>
                    <a:pt x="1015" y="239"/>
                  </a:cubicBezTo>
                  <a:cubicBezTo>
                    <a:pt x="1006" y="243"/>
                    <a:pt x="996" y="245"/>
                    <a:pt x="989" y="248"/>
                  </a:cubicBezTo>
                  <a:cubicBezTo>
                    <a:pt x="975" y="253"/>
                    <a:pt x="969" y="255"/>
                    <a:pt x="964" y="255"/>
                  </a:cubicBezTo>
                  <a:cubicBezTo>
                    <a:pt x="962" y="255"/>
                    <a:pt x="960" y="254"/>
                    <a:pt x="957" y="253"/>
                  </a:cubicBezTo>
                  <a:cubicBezTo>
                    <a:pt x="955" y="251"/>
                    <a:pt x="952" y="248"/>
                    <a:pt x="949" y="244"/>
                  </a:cubicBezTo>
                  <a:cubicBezTo>
                    <a:pt x="943" y="238"/>
                    <a:pt x="933" y="226"/>
                    <a:pt x="928" y="220"/>
                  </a:cubicBezTo>
                  <a:cubicBezTo>
                    <a:pt x="952" y="204"/>
                    <a:pt x="964" y="182"/>
                    <a:pt x="971" y="167"/>
                  </a:cubicBezTo>
                  <a:cubicBezTo>
                    <a:pt x="978" y="152"/>
                    <a:pt x="1005" y="108"/>
                    <a:pt x="1012" y="101"/>
                  </a:cubicBezTo>
                  <a:cubicBezTo>
                    <a:pt x="1015" y="101"/>
                    <a:pt x="1021" y="100"/>
                    <a:pt x="1025" y="97"/>
                  </a:cubicBezTo>
                  <a:cubicBezTo>
                    <a:pt x="1025" y="97"/>
                    <a:pt x="1025" y="97"/>
                    <a:pt x="1025" y="97"/>
                  </a:cubicBezTo>
                  <a:cubicBezTo>
                    <a:pt x="1027" y="94"/>
                    <a:pt x="1028" y="90"/>
                    <a:pt x="1028" y="89"/>
                  </a:cubicBezTo>
                  <a:cubicBezTo>
                    <a:pt x="1027" y="84"/>
                    <a:pt x="1025" y="80"/>
                    <a:pt x="1021" y="76"/>
                  </a:cubicBezTo>
                  <a:cubicBezTo>
                    <a:pt x="1020" y="75"/>
                    <a:pt x="1018" y="74"/>
                    <a:pt x="1016" y="74"/>
                  </a:cubicBezTo>
                  <a:cubicBezTo>
                    <a:pt x="1008" y="74"/>
                    <a:pt x="1002" y="85"/>
                    <a:pt x="1001" y="91"/>
                  </a:cubicBezTo>
                  <a:cubicBezTo>
                    <a:pt x="992" y="100"/>
                    <a:pt x="967" y="136"/>
                    <a:pt x="958" y="158"/>
                  </a:cubicBezTo>
                  <a:cubicBezTo>
                    <a:pt x="945" y="192"/>
                    <a:pt x="924" y="203"/>
                    <a:pt x="912" y="210"/>
                  </a:cubicBezTo>
                  <a:cubicBezTo>
                    <a:pt x="893" y="209"/>
                    <a:pt x="684" y="204"/>
                    <a:pt x="602" y="201"/>
                  </a:cubicBezTo>
                  <a:cubicBezTo>
                    <a:pt x="602" y="201"/>
                    <a:pt x="602" y="201"/>
                    <a:pt x="602" y="201"/>
                  </a:cubicBezTo>
                  <a:cubicBezTo>
                    <a:pt x="600" y="201"/>
                    <a:pt x="600" y="201"/>
                    <a:pt x="600" y="201"/>
                  </a:cubicBezTo>
                  <a:cubicBezTo>
                    <a:pt x="570" y="201"/>
                    <a:pt x="563" y="195"/>
                    <a:pt x="562" y="193"/>
                  </a:cubicBezTo>
                  <a:cubicBezTo>
                    <a:pt x="562" y="193"/>
                    <a:pt x="562" y="193"/>
                    <a:pt x="562" y="193"/>
                  </a:cubicBezTo>
                  <a:cubicBezTo>
                    <a:pt x="559" y="189"/>
                    <a:pt x="556" y="185"/>
                    <a:pt x="553" y="180"/>
                  </a:cubicBezTo>
                  <a:cubicBezTo>
                    <a:pt x="551" y="176"/>
                    <a:pt x="549" y="172"/>
                    <a:pt x="547" y="168"/>
                  </a:cubicBezTo>
                  <a:cubicBezTo>
                    <a:pt x="546" y="168"/>
                    <a:pt x="546" y="168"/>
                    <a:pt x="546" y="168"/>
                  </a:cubicBezTo>
                  <a:cubicBezTo>
                    <a:pt x="534" y="145"/>
                    <a:pt x="533" y="124"/>
                    <a:pt x="544" y="101"/>
                  </a:cubicBezTo>
                  <a:cubicBezTo>
                    <a:pt x="554" y="79"/>
                    <a:pt x="574" y="58"/>
                    <a:pt x="594" y="39"/>
                  </a:cubicBezTo>
                  <a:cubicBezTo>
                    <a:pt x="594" y="38"/>
                    <a:pt x="594" y="38"/>
                    <a:pt x="594" y="38"/>
                  </a:cubicBezTo>
                  <a:cubicBezTo>
                    <a:pt x="596" y="36"/>
                    <a:pt x="602" y="29"/>
                    <a:pt x="606" y="23"/>
                  </a:cubicBezTo>
                  <a:cubicBezTo>
                    <a:pt x="609" y="19"/>
                    <a:pt x="611" y="16"/>
                    <a:pt x="613" y="14"/>
                  </a:cubicBezTo>
                  <a:cubicBezTo>
                    <a:pt x="614" y="13"/>
                    <a:pt x="615" y="12"/>
                    <a:pt x="615" y="11"/>
                  </a:cubicBezTo>
                  <a:cubicBezTo>
                    <a:pt x="616" y="10"/>
                    <a:pt x="618" y="7"/>
                    <a:pt x="617" y="4"/>
                  </a:cubicBezTo>
                  <a:cubicBezTo>
                    <a:pt x="616" y="3"/>
                    <a:pt x="614" y="1"/>
                    <a:pt x="612" y="1"/>
                  </a:cubicBezTo>
                  <a:cubicBezTo>
                    <a:pt x="611" y="1"/>
                    <a:pt x="609" y="2"/>
                    <a:pt x="608" y="3"/>
                  </a:cubicBezTo>
                  <a:cubicBezTo>
                    <a:pt x="608" y="3"/>
                    <a:pt x="608" y="3"/>
                    <a:pt x="607" y="4"/>
                  </a:cubicBezTo>
                  <a:cubicBezTo>
                    <a:pt x="593" y="20"/>
                    <a:pt x="582" y="32"/>
                    <a:pt x="572" y="42"/>
                  </a:cubicBezTo>
                  <a:cubicBezTo>
                    <a:pt x="577" y="31"/>
                    <a:pt x="583" y="22"/>
                    <a:pt x="594" y="9"/>
                  </a:cubicBezTo>
                  <a:cubicBezTo>
                    <a:pt x="596" y="7"/>
                    <a:pt x="596" y="4"/>
                    <a:pt x="594" y="2"/>
                  </a:cubicBezTo>
                  <a:cubicBezTo>
                    <a:pt x="593" y="1"/>
                    <a:pt x="591" y="0"/>
                    <a:pt x="5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 name="Freeform 54">
              <a:extLst>
                <a:ext uri="{FF2B5EF4-FFF2-40B4-BE49-F238E27FC236}">
                  <a16:creationId xmlns:a16="http://schemas.microsoft.com/office/drawing/2014/main" id="{0285AF0A-65D2-4EAB-03B0-494E3910EAFD}"/>
                </a:ext>
              </a:extLst>
            </p:cNvPr>
            <p:cNvSpPr>
              <a:spLocks/>
            </p:cNvSpPr>
            <p:nvPr/>
          </p:nvSpPr>
          <p:spPr bwMode="auto">
            <a:xfrm>
              <a:off x="5218113" y="3148013"/>
              <a:ext cx="600075" cy="257175"/>
            </a:xfrm>
            <a:custGeom>
              <a:avLst/>
              <a:gdLst>
                <a:gd name="T0" fmla="*/ 2 w 82"/>
                <a:gd name="T1" fmla="*/ 7 h 35"/>
                <a:gd name="T2" fmla="*/ 14 w 82"/>
                <a:gd name="T3" fmla="*/ 0 h 35"/>
                <a:gd name="T4" fmla="*/ 73 w 82"/>
                <a:gd name="T5" fmla="*/ 2 h 35"/>
                <a:gd name="T6" fmla="*/ 79 w 82"/>
                <a:gd name="T7" fmla="*/ 15 h 35"/>
                <a:gd name="T8" fmla="*/ 69 w 82"/>
                <a:gd name="T9" fmla="*/ 34 h 35"/>
                <a:gd name="T10" fmla="*/ 6 w 82"/>
                <a:gd name="T11" fmla="*/ 33 h 35"/>
                <a:gd name="T12" fmla="*/ 2 w 82"/>
                <a:gd name="T13" fmla="*/ 16 h 35"/>
                <a:gd name="T14" fmla="*/ 2 w 82"/>
                <a:gd name="T15" fmla="*/ 7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35">
                  <a:moveTo>
                    <a:pt x="2" y="7"/>
                  </a:moveTo>
                  <a:cubicBezTo>
                    <a:pt x="0" y="6"/>
                    <a:pt x="2" y="0"/>
                    <a:pt x="14" y="0"/>
                  </a:cubicBezTo>
                  <a:cubicBezTo>
                    <a:pt x="24" y="1"/>
                    <a:pt x="69" y="2"/>
                    <a:pt x="73" y="2"/>
                  </a:cubicBezTo>
                  <a:cubicBezTo>
                    <a:pt x="77" y="2"/>
                    <a:pt x="79" y="8"/>
                    <a:pt x="79" y="15"/>
                  </a:cubicBezTo>
                  <a:cubicBezTo>
                    <a:pt x="78" y="22"/>
                    <a:pt x="82" y="34"/>
                    <a:pt x="69" y="34"/>
                  </a:cubicBezTo>
                  <a:cubicBezTo>
                    <a:pt x="57" y="35"/>
                    <a:pt x="10" y="34"/>
                    <a:pt x="6" y="33"/>
                  </a:cubicBezTo>
                  <a:cubicBezTo>
                    <a:pt x="0" y="31"/>
                    <a:pt x="1" y="22"/>
                    <a:pt x="2" y="16"/>
                  </a:cubicBezTo>
                  <a:cubicBezTo>
                    <a:pt x="3" y="12"/>
                    <a:pt x="2" y="7"/>
                    <a:pt x="2" y="7"/>
                  </a:cubicBezTo>
                </a:path>
              </a:pathLst>
            </a:custGeom>
            <a:solidFill>
              <a:srgbClr val="F1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 name="Freeform 55">
              <a:extLst>
                <a:ext uri="{FF2B5EF4-FFF2-40B4-BE49-F238E27FC236}">
                  <a16:creationId xmlns:a16="http://schemas.microsoft.com/office/drawing/2014/main" id="{A51B8B56-61FC-D92E-9A23-94B937F3D07A}"/>
                </a:ext>
              </a:extLst>
            </p:cNvPr>
            <p:cNvSpPr>
              <a:spLocks/>
            </p:cNvSpPr>
            <p:nvPr/>
          </p:nvSpPr>
          <p:spPr bwMode="auto">
            <a:xfrm>
              <a:off x="5218113" y="3148013"/>
              <a:ext cx="600075" cy="249238"/>
            </a:xfrm>
            <a:custGeom>
              <a:avLst/>
              <a:gdLst>
                <a:gd name="T0" fmla="*/ 2 w 82"/>
                <a:gd name="T1" fmla="*/ 7 h 34"/>
                <a:gd name="T2" fmla="*/ 14 w 82"/>
                <a:gd name="T3" fmla="*/ 0 h 34"/>
                <a:gd name="T4" fmla="*/ 73 w 82"/>
                <a:gd name="T5" fmla="*/ 2 h 34"/>
                <a:gd name="T6" fmla="*/ 79 w 82"/>
                <a:gd name="T7" fmla="*/ 15 h 34"/>
                <a:gd name="T8" fmla="*/ 69 w 82"/>
                <a:gd name="T9" fmla="*/ 34 h 34"/>
                <a:gd name="T10" fmla="*/ 6 w 82"/>
                <a:gd name="T11" fmla="*/ 33 h 34"/>
                <a:gd name="T12" fmla="*/ 2 w 82"/>
                <a:gd name="T13" fmla="*/ 16 h 34"/>
                <a:gd name="T14" fmla="*/ 2 w 82"/>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34">
                  <a:moveTo>
                    <a:pt x="2" y="7"/>
                  </a:moveTo>
                  <a:cubicBezTo>
                    <a:pt x="1" y="6"/>
                    <a:pt x="2" y="0"/>
                    <a:pt x="14" y="0"/>
                  </a:cubicBezTo>
                  <a:cubicBezTo>
                    <a:pt x="24" y="1"/>
                    <a:pt x="69" y="2"/>
                    <a:pt x="73" y="2"/>
                  </a:cubicBezTo>
                  <a:cubicBezTo>
                    <a:pt x="77" y="2"/>
                    <a:pt x="79" y="8"/>
                    <a:pt x="79" y="15"/>
                  </a:cubicBezTo>
                  <a:cubicBezTo>
                    <a:pt x="78" y="22"/>
                    <a:pt x="82" y="34"/>
                    <a:pt x="69" y="34"/>
                  </a:cubicBezTo>
                  <a:cubicBezTo>
                    <a:pt x="57" y="34"/>
                    <a:pt x="10" y="34"/>
                    <a:pt x="6" y="33"/>
                  </a:cubicBezTo>
                  <a:cubicBezTo>
                    <a:pt x="0" y="31"/>
                    <a:pt x="1" y="22"/>
                    <a:pt x="2" y="16"/>
                  </a:cubicBezTo>
                  <a:cubicBezTo>
                    <a:pt x="3" y="12"/>
                    <a:pt x="2" y="7"/>
                    <a:pt x="2" y="7"/>
                  </a:cubicBezTo>
                </a:path>
              </a:pathLst>
            </a:custGeom>
            <a:solidFill>
              <a:srgbClr val="F0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 name="Freeform 56">
              <a:extLst>
                <a:ext uri="{FF2B5EF4-FFF2-40B4-BE49-F238E27FC236}">
                  <a16:creationId xmlns:a16="http://schemas.microsoft.com/office/drawing/2014/main" id="{6AB89D81-6B55-5A4A-BD9E-CB8EBC9919CC}"/>
                </a:ext>
              </a:extLst>
            </p:cNvPr>
            <p:cNvSpPr>
              <a:spLocks/>
            </p:cNvSpPr>
            <p:nvPr/>
          </p:nvSpPr>
          <p:spPr bwMode="auto">
            <a:xfrm>
              <a:off x="5226051" y="3148013"/>
              <a:ext cx="592138" cy="249238"/>
            </a:xfrm>
            <a:custGeom>
              <a:avLst/>
              <a:gdLst>
                <a:gd name="T0" fmla="*/ 1 w 81"/>
                <a:gd name="T1" fmla="*/ 7 h 34"/>
                <a:gd name="T2" fmla="*/ 13 w 81"/>
                <a:gd name="T3" fmla="*/ 0 h 34"/>
                <a:gd name="T4" fmla="*/ 72 w 81"/>
                <a:gd name="T5" fmla="*/ 2 h 34"/>
                <a:gd name="T6" fmla="*/ 78 w 81"/>
                <a:gd name="T7" fmla="*/ 15 h 34"/>
                <a:gd name="T8" fmla="*/ 68 w 81"/>
                <a:gd name="T9" fmla="*/ 34 h 34"/>
                <a:gd name="T10" fmla="*/ 5 w 81"/>
                <a:gd name="T11" fmla="*/ 33 h 34"/>
                <a:gd name="T12" fmla="*/ 1 w 81"/>
                <a:gd name="T13" fmla="*/ 16 h 34"/>
                <a:gd name="T14" fmla="*/ 1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1" y="7"/>
                  </a:moveTo>
                  <a:cubicBezTo>
                    <a:pt x="0" y="6"/>
                    <a:pt x="1" y="0"/>
                    <a:pt x="13" y="0"/>
                  </a:cubicBezTo>
                  <a:cubicBezTo>
                    <a:pt x="23" y="1"/>
                    <a:pt x="68" y="2"/>
                    <a:pt x="72" y="2"/>
                  </a:cubicBezTo>
                  <a:cubicBezTo>
                    <a:pt x="76" y="2"/>
                    <a:pt x="78" y="8"/>
                    <a:pt x="78" y="15"/>
                  </a:cubicBezTo>
                  <a:cubicBezTo>
                    <a:pt x="77" y="22"/>
                    <a:pt x="81" y="34"/>
                    <a:pt x="68" y="34"/>
                  </a:cubicBezTo>
                  <a:cubicBezTo>
                    <a:pt x="56" y="34"/>
                    <a:pt x="9" y="34"/>
                    <a:pt x="5" y="33"/>
                  </a:cubicBezTo>
                  <a:cubicBezTo>
                    <a:pt x="0" y="31"/>
                    <a:pt x="0" y="22"/>
                    <a:pt x="1" y="16"/>
                  </a:cubicBezTo>
                  <a:cubicBezTo>
                    <a:pt x="2" y="12"/>
                    <a:pt x="1" y="7"/>
                    <a:pt x="1" y="7"/>
                  </a:cubicBezTo>
                </a:path>
              </a:pathLst>
            </a:custGeom>
            <a:solidFill>
              <a:srgbClr val="EF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 name="Freeform 57">
              <a:extLst>
                <a:ext uri="{FF2B5EF4-FFF2-40B4-BE49-F238E27FC236}">
                  <a16:creationId xmlns:a16="http://schemas.microsoft.com/office/drawing/2014/main" id="{514EA7A6-E122-18CB-C9EB-0761C2BEA34B}"/>
                </a:ext>
              </a:extLst>
            </p:cNvPr>
            <p:cNvSpPr>
              <a:spLocks/>
            </p:cNvSpPr>
            <p:nvPr/>
          </p:nvSpPr>
          <p:spPr bwMode="auto">
            <a:xfrm>
              <a:off x="5226051" y="3148013"/>
              <a:ext cx="592138" cy="249238"/>
            </a:xfrm>
            <a:custGeom>
              <a:avLst/>
              <a:gdLst>
                <a:gd name="T0" fmla="*/ 1 w 81"/>
                <a:gd name="T1" fmla="*/ 7 h 34"/>
                <a:gd name="T2" fmla="*/ 13 w 81"/>
                <a:gd name="T3" fmla="*/ 0 h 34"/>
                <a:gd name="T4" fmla="*/ 72 w 81"/>
                <a:gd name="T5" fmla="*/ 2 h 34"/>
                <a:gd name="T6" fmla="*/ 78 w 81"/>
                <a:gd name="T7" fmla="*/ 15 h 34"/>
                <a:gd name="T8" fmla="*/ 68 w 81"/>
                <a:gd name="T9" fmla="*/ 34 h 34"/>
                <a:gd name="T10" fmla="*/ 5 w 81"/>
                <a:gd name="T11" fmla="*/ 32 h 34"/>
                <a:gd name="T12" fmla="*/ 1 w 81"/>
                <a:gd name="T13" fmla="*/ 16 h 34"/>
                <a:gd name="T14" fmla="*/ 1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1" y="7"/>
                  </a:moveTo>
                  <a:cubicBezTo>
                    <a:pt x="0" y="6"/>
                    <a:pt x="1" y="0"/>
                    <a:pt x="13" y="0"/>
                  </a:cubicBezTo>
                  <a:cubicBezTo>
                    <a:pt x="23" y="1"/>
                    <a:pt x="67" y="2"/>
                    <a:pt x="72" y="2"/>
                  </a:cubicBezTo>
                  <a:cubicBezTo>
                    <a:pt x="76" y="2"/>
                    <a:pt x="78" y="8"/>
                    <a:pt x="78" y="15"/>
                  </a:cubicBezTo>
                  <a:cubicBezTo>
                    <a:pt x="77" y="22"/>
                    <a:pt x="81" y="33"/>
                    <a:pt x="68" y="34"/>
                  </a:cubicBezTo>
                  <a:cubicBezTo>
                    <a:pt x="56" y="34"/>
                    <a:pt x="9" y="34"/>
                    <a:pt x="5" y="32"/>
                  </a:cubicBezTo>
                  <a:cubicBezTo>
                    <a:pt x="0" y="31"/>
                    <a:pt x="0" y="22"/>
                    <a:pt x="1" y="16"/>
                  </a:cubicBezTo>
                  <a:cubicBezTo>
                    <a:pt x="2" y="12"/>
                    <a:pt x="1" y="7"/>
                    <a:pt x="1" y="7"/>
                  </a:cubicBezTo>
                </a:path>
              </a:pathLst>
            </a:custGeom>
            <a:solidFill>
              <a:srgbClr val="EE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 name="Freeform 58">
              <a:extLst>
                <a:ext uri="{FF2B5EF4-FFF2-40B4-BE49-F238E27FC236}">
                  <a16:creationId xmlns:a16="http://schemas.microsoft.com/office/drawing/2014/main" id="{F4F83C2F-3836-E680-4A80-A45CD8D58B8C}"/>
                </a:ext>
              </a:extLst>
            </p:cNvPr>
            <p:cNvSpPr>
              <a:spLocks/>
            </p:cNvSpPr>
            <p:nvPr/>
          </p:nvSpPr>
          <p:spPr bwMode="auto">
            <a:xfrm>
              <a:off x="5226051" y="3148013"/>
              <a:ext cx="592138" cy="249238"/>
            </a:xfrm>
            <a:custGeom>
              <a:avLst/>
              <a:gdLst>
                <a:gd name="T0" fmla="*/ 1 w 81"/>
                <a:gd name="T1" fmla="*/ 8 h 34"/>
                <a:gd name="T2" fmla="*/ 14 w 81"/>
                <a:gd name="T3" fmla="*/ 0 h 34"/>
                <a:gd name="T4" fmla="*/ 72 w 81"/>
                <a:gd name="T5" fmla="*/ 2 h 34"/>
                <a:gd name="T6" fmla="*/ 78 w 81"/>
                <a:gd name="T7" fmla="*/ 15 h 34"/>
                <a:gd name="T8" fmla="*/ 68 w 81"/>
                <a:gd name="T9" fmla="*/ 34 h 34"/>
                <a:gd name="T10" fmla="*/ 5 w 81"/>
                <a:gd name="T11" fmla="*/ 32 h 34"/>
                <a:gd name="T12" fmla="*/ 1 w 81"/>
                <a:gd name="T13" fmla="*/ 16 h 34"/>
                <a:gd name="T14" fmla="*/ 1 w 81"/>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1" y="8"/>
                  </a:moveTo>
                  <a:cubicBezTo>
                    <a:pt x="0" y="6"/>
                    <a:pt x="1" y="0"/>
                    <a:pt x="14" y="0"/>
                  </a:cubicBezTo>
                  <a:cubicBezTo>
                    <a:pt x="23" y="1"/>
                    <a:pt x="67" y="2"/>
                    <a:pt x="72" y="2"/>
                  </a:cubicBezTo>
                  <a:cubicBezTo>
                    <a:pt x="76" y="2"/>
                    <a:pt x="78" y="8"/>
                    <a:pt x="78" y="15"/>
                  </a:cubicBezTo>
                  <a:cubicBezTo>
                    <a:pt x="77" y="22"/>
                    <a:pt x="81" y="33"/>
                    <a:pt x="68" y="34"/>
                  </a:cubicBezTo>
                  <a:cubicBezTo>
                    <a:pt x="56" y="34"/>
                    <a:pt x="9" y="34"/>
                    <a:pt x="5" y="32"/>
                  </a:cubicBezTo>
                  <a:cubicBezTo>
                    <a:pt x="0" y="31"/>
                    <a:pt x="0" y="22"/>
                    <a:pt x="1" y="16"/>
                  </a:cubicBezTo>
                  <a:cubicBezTo>
                    <a:pt x="2" y="12"/>
                    <a:pt x="1" y="8"/>
                    <a:pt x="1" y="8"/>
                  </a:cubicBezTo>
                </a:path>
              </a:pathLst>
            </a:custGeom>
            <a:solidFill>
              <a:srgbClr val="ED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 name="Freeform 59">
              <a:extLst>
                <a:ext uri="{FF2B5EF4-FFF2-40B4-BE49-F238E27FC236}">
                  <a16:creationId xmlns:a16="http://schemas.microsoft.com/office/drawing/2014/main" id="{F51081F7-DA44-0F77-747A-BA35A5DF85C5}"/>
                </a:ext>
              </a:extLst>
            </p:cNvPr>
            <p:cNvSpPr>
              <a:spLocks/>
            </p:cNvSpPr>
            <p:nvPr/>
          </p:nvSpPr>
          <p:spPr bwMode="auto">
            <a:xfrm>
              <a:off x="5226051" y="3148013"/>
              <a:ext cx="585788" cy="249238"/>
            </a:xfrm>
            <a:custGeom>
              <a:avLst/>
              <a:gdLst>
                <a:gd name="T0" fmla="*/ 1 w 80"/>
                <a:gd name="T1" fmla="*/ 8 h 34"/>
                <a:gd name="T2" fmla="*/ 14 w 80"/>
                <a:gd name="T3" fmla="*/ 0 h 34"/>
                <a:gd name="T4" fmla="*/ 72 w 80"/>
                <a:gd name="T5" fmla="*/ 2 h 34"/>
                <a:gd name="T6" fmla="*/ 78 w 80"/>
                <a:gd name="T7" fmla="*/ 15 h 34"/>
                <a:gd name="T8" fmla="*/ 68 w 80"/>
                <a:gd name="T9" fmla="*/ 34 h 34"/>
                <a:gd name="T10" fmla="*/ 5 w 80"/>
                <a:gd name="T11" fmla="*/ 32 h 34"/>
                <a:gd name="T12" fmla="*/ 1 w 80"/>
                <a:gd name="T13" fmla="*/ 16 h 34"/>
                <a:gd name="T14" fmla="*/ 1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1" y="8"/>
                  </a:moveTo>
                  <a:cubicBezTo>
                    <a:pt x="0" y="6"/>
                    <a:pt x="1" y="0"/>
                    <a:pt x="14" y="0"/>
                  </a:cubicBezTo>
                  <a:cubicBezTo>
                    <a:pt x="23" y="1"/>
                    <a:pt x="67" y="2"/>
                    <a:pt x="72" y="2"/>
                  </a:cubicBezTo>
                  <a:cubicBezTo>
                    <a:pt x="76" y="2"/>
                    <a:pt x="78" y="8"/>
                    <a:pt x="78" y="15"/>
                  </a:cubicBezTo>
                  <a:cubicBezTo>
                    <a:pt x="77" y="22"/>
                    <a:pt x="80" y="33"/>
                    <a:pt x="68" y="34"/>
                  </a:cubicBezTo>
                  <a:cubicBezTo>
                    <a:pt x="56" y="34"/>
                    <a:pt x="9" y="34"/>
                    <a:pt x="5" y="32"/>
                  </a:cubicBezTo>
                  <a:cubicBezTo>
                    <a:pt x="0" y="31"/>
                    <a:pt x="0" y="22"/>
                    <a:pt x="1" y="16"/>
                  </a:cubicBezTo>
                  <a:cubicBezTo>
                    <a:pt x="2" y="12"/>
                    <a:pt x="1" y="8"/>
                    <a:pt x="1" y="8"/>
                  </a:cubicBezTo>
                </a:path>
              </a:pathLst>
            </a:custGeom>
            <a:solidFill>
              <a:srgbClr val="EC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 name="Freeform 60">
              <a:extLst>
                <a:ext uri="{FF2B5EF4-FFF2-40B4-BE49-F238E27FC236}">
                  <a16:creationId xmlns:a16="http://schemas.microsoft.com/office/drawing/2014/main" id="{AF3279AF-C12E-C93D-3356-27215CCEA27C}"/>
                </a:ext>
              </a:extLst>
            </p:cNvPr>
            <p:cNvSpPr>
              <a:spLocks/>
            </p:cNvSpPr>
            <p:nvPr/>
          </p:nvSpPr>
          <p:spPr bwMode="auto">
            <a:xfrm>
              <a:off x="5226051" y="3148013"/>
              <a:ext cx="585788" cy="249238"/>
            </a:xfrm>
            <a:custGeom>
              <a:avLst/>
              <a:gdLst>
                <a:gd name="T0" fmla="*/ 1 w 80"/>
                <a:gd name="T1" fmla="*/ 8 h 34"/>
                <a:gd name="T2" fmla="*/ 14 w 80"/>
                <a:gd name="T3" fmla="*/ 1 h 34"/>
                <a:gd name="T4" fmla="*/ 72 w 80"/>
                <a:gd name="T5" fmla="*/ 2 h 34"/>
                <a:gd name="T6" fmla="*/ 77 w 80"/>
                <a:gd name="T7" fmla="*/ 15 h 34"/>
                <a:gd name="T8" fmla="*/ 68 w 80"/>
                <a:gd name="T9" fmla="*/ 34 h 34"/>
                <a:gd name="T10" fmla="*/ 5 w 80"/>
                <a:gd name="T11" fmla="*/ 32 h 34"/>
                <a:gd name="T12" fmla="*/ 1 w 80"/>
                <a:gd name="T13" fmla="*/ 16 h 34"/>
                <a:gd name="T14" fmla="*/ 1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1" y="8"/>
                  </a:moveTo>
                  <a:cubicBezTo>
                    <a:pt x="0" y="6"/>
                    <a:pt x="1" y="0"/>
                    <a:pt x="14" y="1"/>
                  </a:cubicBezTo>
                  <a:cubicBezTo>
                    <a:pt x="23" y="1"/>
                    <a:pt x="67" y="2"/>
                    <a:pt x="72" y="2"/>
                  </a:cubicBezTo>
                  <a:cubicBezTo>
                    <a:pt x="76" y="2"/>
                    <a:pt x="78" y="8"/>
                    <a:pt x="77" y="15"/>
                  </a:cubicBezTo>
                  <a:cubicBezTo>
                    <a:pt x="77" y="22"/>
                    <a:pt x="80" y="33"/>
                    <a:pt x="68" y="34"/>
                  </a:cubicBezTo>
                  <a:cubicBezTo>
                    <a:pt x="56" y="34"/>
                    <a:pt x="9" y="34"/>
                    <a:pt x="5" y="32"/>
                  </a:cubicBezTo>
                  <a:cubicBezTo>
                    <a:pt x="0" y="31"/>
                    <a:pt x="0" y="22"/>
                    <a:pt x="1" y="16"/>
                  </a:cubicBezTo>
                  <a:cubicBezTo>
                    <a:pt x="3" y="12"/>
                    <a:pt x="1" y="8"/>
                    <a:pt x="1" y="8"/>
                  </a:cubicBezTo>
                </a:path>
              </a:pathLst>
            </a:custGeom>
            <a:solidFill>
              <a:srgbClr val="EB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 name="Freeform 61">
              <a:extLst>
                <a:ext uri="{FF2B5EF4-FFF2-40B4-BE49-F238E27FC236}">
                  <a16:creationId xmlns:a16="http://schemas.microsoft.com/office/drawing/2014/main" id="{564BC318-6BF9-BDA5-3F91-28414423C227}"/>
                </a:ext>
              </a:extLst>
            </p:cNvPr>
            <p:cNvSpPr>
              <a:spLocks/>
            </p:cNvSpPr>
            <p:nvPr/>
          </p:nvSpPr>
          <p:spPr bwMode="auto">
            <a:xfrm>
              <a:off x="5226051" y="3148013"/>
              <a:ext cx="585788" cy="249238"/>
            </a:xfrm>
            <a:custGeom>
              <a:avLst/>
              <a:gdLst>
                <a:gd name="T0" fmla="*/ 1 w 80"/>
                <a:gd name="T1" fmla="*/ 8 h 34"/>
                <a:gd name="T2" fmla="*/ 14 w 80"/>
                <a:gd name="T3" fmla="*/ 1 h 34"/>
                <a:gd name="T4" fmla="*/ 72 w 80"/>
                <a:gd name="T5" fmla="*/ 2 h 34"/>
                <a:gd name="T6" fmla="*/ 77 w 80"/>
                <a:gd name="T7" fmla="*/ 15 h 34"/>
                <a:gd name="T8" fmla="*/ 68 w 80"/>
                <a:gd name="T9" fmla="*/ 34 h 34"/>
                <a:gd name="T10" fmla="*/ 5 w 80"/>
                <a:gd name="T11" fmla="*/ 32 h 34"/>
                <a:gd name="T12" fmla="*/ 2 w 80"/>
                <a:gd name="T13" fmla="*/ 16 h 34"/>
                <a:gd name="T14" fmla="*/ 1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1" y="8"/>
                  </a:moveTo>
                  <a:cubicBezTo>
                    <a:pt x="0" y="6"/>
                    <a:pt x="1" y="0"/>
                    <a:pt x="14" y="1"/>
                  </a:cubicBezTo>
                  <a:cubicBezTo>
                    <a:pt x="23" y="1"/>
                    <a:pt x="67" y="3"/>
                    <a:pt x="72" y="2"/>
                  </a:cubicBezTo>
                  <a:cubicBezTo>
                    <a:pt x="76" y="2"/>
                    <a:pt x="78" y="8"/>
                    <a:pt x="77" y="15"/>
                  </a:cubicBezTo>
                  <a:cubicBezTo>
                    <a:pt x="77" y="22"/>
                    <a:pt x="80" y="33"/>
                    <a:pt x="68" y="34"/>
                  </a:cubicBezTo>
                  <a:cubicBezTo>
                    <a:pt x="56" y="34"/>
                    <a:pt x="9" y="33"/>
                    <a:pt x="5" y="32"/>
                  </a:cubicBezTo>
                  <a:cubicBezTo>
                    <a:pt x="0" y="31"/>
                    <a:pt x="0" y="22"/>
                    <a:pt x="2" y="16"/>
                  </a:cubicBezTo>
                  <a:cubicBezTo>
                    <a:pt x="3" y="13"/>
                    <a:pt x="1" y="8"/>
                    <a:pt x="1" y="8"/>
                  </a:cubicBezTo>
                </a:path>
              </a:pathLst>
            </a:custGeom>
            <a:solidFill>
              <a:srgbClr val="EA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 name="Freeform 62">
              <a:extLst>
                <a:ext uri="{FF2B5EF4-FFF2-40B4-BE49-F238E27FC236}">
                  <a16:creationId xmlns:a16="http://schemas.microsoft.com/office/drawing/2014/main" id="{882AAA29-BE18-AC04-3FCC-2958B3B60E26}"/>
                </a:ext>
              </a:extLst>
            </p:cNvPr>
            <p:cNvSpPr>
              <a:spLocks/>
            </p:cNvSpPr>
            <p:nvPr/>
          </p:nvSpPr>
          <p:spPr bwMode="auto">
            <a:xfrm>
              <a:off x="5226051" y="3148013"/>
              <a:ext cx="585788" cy="249238"/>
            </a:xfrm>
            <a:custGeom>
              <a:avLst/>
              <a:gdLst>
                <a:gd name="T0" fmla="*/ 1 w 80"/>
                <a:gd name="T1" fmla="*/ 8 h 34"/>
                <a:gd name="T2" fmla="*/ 14 w 80"/>
                <a:gd name="T3" fmla="*/ 1 h 34"/>
                <a:gd name="T4" fmla="*/ 72 w 80"/>
                <a:gd name="T5" fmla="*/ 2 h 34"/>
                <a:gd name="T6" fmla="*/ 77 w 80"/>
                <a:gd name="T7" fmla="*/ 15 h 34"/>
                <a:gd name="T8" fmla="*/ 68 w 80"/>
                <a:gd name="T9" fmla="*/ 34 h 34"/>
                <a:gd name="T10" fmla="*/ 5 w 80"/>
                <a:gd name="T11" fmla="*/ 32 h 34"/>
                <a:gd name="T12" fmla="*/ 2 w 80"/>
                <a:gd name="T13" fmla="*/ 16 h 34"/>
                <a:gd name="T14" fmla="*/ 1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1" y="8"/>
                  </a:moveTo>
                  <a:cubicBezTo>
                    <a:pt x="0" y="6"/>
                    <a:pt x="1" y="0"/>
                    <a:pt x="14" y="1"/>
                  </a:cubicBezTo>
                  <a:cubicBezTo>
                    <a:pt x="23" y="1"/>
                    <a:pt x="67" y="3"/>
                    <a:pt x="72" y="2"/>
                  </a:cubicBezTo>
                  <a:cubicBezTo>
                    <a:pt x="76" y="2"/>
                    <a:pt x="78" y="8"/>
                    <a:pt x="77" y="15"/>
                  </a:cubicBezTo>
                  <a:cubicBezTo>
                    <a:pt x="77" y="22"/>
                    <a:pt x="80" y="33"/>
                    <a:pt x="68" y="34"/>
                  </a:cubicBezTo>
                  <a:cubicBezTo>
                    <a:pt x="56" y="34"/>
                    <a:pt x="9" y="33"/>
                    <a:pt x="5" y="32"/>
                  </a:cubicBezTo>
                  <a:cubicBezTo>
                    <a:pt x="0" y="31"/>
                    <a:pt x="0" y="22"/>
                    <a:pt x="2" y="16"/>
                  </a:cubicBezTo>
                  <a:cubicBezTo>
                    <a:pt x="3" y="13"/>
                    <a:pt x="1" y="8"/>
                    <a:pt x="1" y="8"/>
                  </a:cubicBezTo>
                </a:path>
              </a:pathLst>
            </a:custGeom>
            <a:solidFill>
              <a:srgbClr val="E9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 name="Freeform 63">
              <a:extLst>
                <a:ext uri="{FF2B5EF4-FFF2-40B4-BE49-F238E27FC236}">
                  <a16:creationId xmlns:a16="http://schemas.microsoft.com/office/drawing/2014/main" id="{EDC3B6EB-7EC6-8BC4-F8C3-9435E420E11E}"/>
                </a:ext>
              </a:extLst>
            </p:cNvPr>
            <p:cNvSpPr>
              <a:spLocks/>
            </p:cNvSpPr>
            <p:nvPr/>
          </p:nvSpPr>
          <p:spPr bwMode="auto">
            <a:xfrm>
              <a:off x="5226051" y="3148013"/>
              <a:ext cx="585788" cy="249238"/>
            </a:xfrm>
            <a:custGeom>
              <a:avLst/>
              <a:gdLst>
                <a:gd name="T0" fmla="*/ 1 w 80"/>
                <a:gd name="T1" fmla="*/ 8 h 34"/>
                <a:gd name="T2" fmla="*/ 14 w 80"/>
                <a:gd name="T3" fmla="*/ 1 h 34"/>
                <a:gd name="T4" fmla="*/ 71 w 80"/>
                <a:gd name="T5" fmla="*/ 2 h 34"/>
                <a:gd name="T6" fmla="*/ 77 w 80"/>
                <a:gd name="T7" fmla="*/ 15 h 34"/>
                <a:gd name="T8" fmla="*/ 68 w 80"/>
                <a:gd name="T9" fmla="*/ 34 h 34"/>
                <a:gd name="T10" fmla="*/ 5 w 80"/>
                <a:gd name="T11" fmla="*/ 32 h 34"/>
                <a:gd name="T12" fmla="*/ 2 w 80"/>
                <a:gd name="T13" fmla="*/ 16 h 34"/>
                <a:gd name="T14" fmla="*/ 1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1" y="8"/>
                  </a:moveTo>
                  <a:cubicBezTo>
                    <a:pt x="0" y="6"/>
                    <a:pt x="1" y="0"/>
                    <a:pt x="14" y="1"/>
                  </a:cubicBezTo>
                  <a:cubicBezTo>
                    <a:pt x="23" y="1"/>
                    <a:pt x="67" y="3"/>
                    <a:pt x="71" y="2"/>
                  </a:cubicBezTo>
                  <a:cubicBezTo>
                    <a:pt x="76" y="2"/>
                    <a:pt x="78" y="8"/>
                    <a:pt x="77" y="15"/>
                  </a:cubicBezTo>
                  <a:cubicBezTo>
                    <a:pt x="77" y="22"/>
                    <a:pt x="80" y="33"/>
                    <a:pt x="68" y="34"/>
                  </a:cubicBezTo>
                  <a:cubicBezTo>
                    <a:pt x="56" y="34"/>
                    <a:pt x="9" y="33"/>
                    <a:pt x="5" y="32"/>
                  </a:cubicBezTo>
                  <a:cubicBezTo>
                    <a:pt x="0" y="31"/>
                    <a:pt x="0" y="21"/>
                    <a:pt x="2" y="16"/>
                  </a:cubicBezTo>
                  <a:cubicBezTo>
                    <a:pt x="3" y="13"/>
                    <a:pt x="1" y="8"/>
                    <a:pt x="1" y="8"/>
                  </a:cubicBezTo>
                </a:path>
              </a:pathLst>
            </a:custGeom>
            <a:solidFill>
              <a:srgbClr val="E8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 name="Freeform 64">
              <a:extLst>
                <a:ext uri="{FF2B5EF4-FFF2-40B4-BE49-F238E27FC236}">
                  <a16:creationId xmlns:a16="http://schemas.microsoft.com/office/drawing/2014/main" id="{D1B9F210-7B2F-55AA-E802-919132C863B6}"/>
                </a:ext>
              </a:extLst>
            </p:cNvPr>
            <p:cNvSpPr>
              <a:spLocks/>
            </p:cNvSpPr>
            <p:nvPr/>
          </p:nvSpPr>
          <p:spPr bwMode="auto">
            <a:xfrm>
              <a:off x="5226051" y="3148013"/>
              <a:ext cx="585788" cy="249238"/>
            </a:xfrm>
            <a:custGeom>
              <a:avLst/>
              <a:gdLst>
                <a:gd name="T0" fmla="*/ 1 w 80"/>
                <a:gd name="T1" fmla="*/ 8 h 34"/>
                <a:gd name="T2" fmla="*/ 14 w 80"/>
                <a:gd name="T3" fmla="*/ 1 h 34"/>
                <a:gd name="T4" fmla="*/ 71 w 80"/>
                <a:gd name="T5" fmla="*/ 2 h 34"/>
                <a:gd name="T6" fmla="*/ 77 w 80"/>
                <a:gd name="T7" fmla="*/ 15 h 34"/>
                <a:gd name="T8" fmla="*/ 68 w 80"/>
                <a:gd name="T9" fmla="*/ 34 h 34"/>
                <a:gd name="T10" fmla="*/ 5 w 80"/>
                <a:gd name="T11" fmla="*/ 32 h 34"/>
                <a:gd name="T12" fmla="*/ 2 w 80"/>
                <a:gd name="T13" fmla="*/ 16 h 34"/>
                <a:gd name="T14" fmla="*/ 1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1" y="8"/>
                  </a:moveTo>
                  <a:cubicBezTo>
                    <a:pt x="0" y="6"/>
                    <a:pt x="1" y="0"/>
                    <a:pt x="14" y="1"/>
                  </a:cubicBezTo>
                  <a:cubicBezTo>
                    <a:pt x="23" y="1"/>
                    <a:pt x="67" y="3"/>
                    <a:pt x="71" y="2"/>
                  </a:cubicBezTo>
                  <a:cubicBezTo>
                    <a:pt x="76" y="2"/>
                    <a:pt x="78" y="8"/>
                    <a:pt x="77" y="15"/>
                  </a:cubicBezTo>
                  <a:cubicBezTo>
                    <a:pt x="77" y="22"/>
                    <a:pt x="80" y="33"/>
                    <a:pt x="68" y="34"/>
                  </a:cubicBezTo>
                  <a:cubicBezTo>
                    <a:pt x="56" y="34"/>
                    <a:pt x="9" y="33"/>
                    <a:pt x="5" y="32"/>
                  </a:cubicBezTo>
                  <a:cubicBezTo>
                    <a:pt x="0" y="31"/>
                    <a:pt x="0" y="21"/>
                    <a:pt x="2" y="16"/>
                  </a:cubicBezTo>
                  <a:cubicBezTo>
                    <a:pt x="3" y="13"/>
                    <a:pt x="1" y="8"/>
                    <a:pt x="1" y="8"/>
                  </a:cubicBezTo>
                </a:path>
              </a:pathLst>
            </a:custGeom>
            <a:solidFill>
              <a:srgbClr val="E7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 name="Freeform 65">
              <a:extLst>
                <a:ext uri="{FF2B5EF4-FFF2-40B4-BE49-F238E27FC236}">
                  <a16:creationId xmlns:a16="http://schemas.microsoft.com/office/drawing/2014/main" id="{28C03A09-539E-FE28-EDDB-30F475C7F130}"/>
                </a:ext>
              </a:extLst>
            </p:cNvPr>
            <p:cNvSpPr>
              <a:spLocks/>
            </p:cNvSpPr>
            <p:nvPr/>
          </p:nvSpPr>
          <p:spPr bwMode="auto">
            <a:xfrm>
              <a:off x="5226051" y="3148013"/>
              <a:ext cx="585788" cy="249238"/>
            </a:xfrm>
            <a:custGeom>
              <a:avLst/>
              <a:gdLst>
                <a:gd name="T0" fmla="*/ 1 w 80"/>
                <a:gd name="T1" fmla="*/ 8 h 34"/>
                <a:gd name="T2" fmla="*/ 14 w 80"/>
                <a:gd name="T3" fmla="*/ 1 h 34"/>
                <a:gd name="T4" fmla="*/ 71 w 80"/>
                <a:gd name="T5" fmla="*/ 2 h 34"/>
                <a:gd name="T6" fmla="*/ 77 w 80"/>
                <a:gd name="T7" fmla="*/ 15 h 34"/>
                <a:gd name="T8" fmla="*/ 68 w 80"/>
                <a:gd name="T9" fmla="*/ 34 h 34"/>
                <a:gd name="T10" fmla="*/ 5 w 80"/>
                <a:gd name="T11" fmla="*/ 32 h 34"/>
                <a:gd name="T12" fmla="*/ 2 w 80"/>
                <a:gd name="T13" fmla="*/ 16 h 34"/>
                <a:gd name="T14" fmla="*/ 1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1" y="8"/>
                  </a:moveTo>
                  <a:cubicBezTo>
                    <a:pt x="0" y="6"/>
                    <a:pt x="1" y="0"/>
                    <a:pt x="14" y="1"/>
                  </a:cubicBezTo>
                  <a:cubicBezTo>
                    <a:pt x="23" y="1"/>
                    <a:pt x="67" y="3"/>
                    <a:pt x="71" y="2"/>
                  </a:cubicBezTo>
                  <a:cubicBezTo>
                    <a:pt x="76" y="2"/>
                    <a:pt x="78" y="8"/>
                    <a:pt x="77" y="15"/>
                  </a:cubicBezTo>
                  <a:cubicBezTo>
                    <a:pt x="77" y="22"/>
                    <a:pt x="80" y="33"/>
                    <a:pt x="68" y="34"/>
                  </a:cubicBezTo>
                  <a:cubicBezTo>
                    <a:pt x="56" y="34"/>
                    <a:pt x="9" y="33"/>
                    <a:pt x="5" y="32"/>
                  </a:cubicBezTo>
                  <a:cubicBezTo>
                    <a:pt x="0" y="31"/>
                    <a:pt x="0" y="21"/>
                    <a:pt x="2" y="16"/>
                  </a:cubicBezTo>
                  <a:cubicBezTo>
                    <a:pt x="3" y="13"/>
                    <a:pt x="1" y="8"/>
                    <a:pt x="1" y="8"/>
                  </a:cubicBezTo>
                </a:path>
              </a:pathLst>
            </a:custGeom>
            <a:solidFill>
              <a:srgbClr val="E6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 name="Freeform 66">
              <a:extLst>
                <a:ext uri="{FF2B5EF4-FFF2-40B4-BE49-F238E27FC236}">
                  <a16:creationId xmlns:a16="http://schemas.microsoft.com/office/drawing/2014/main" id="{AEAD6E3E-F5AC-22D7-B6BA-2255EFBB626D}"/>
                </a:ext>
              </a:extLst>
            </p:cNvPr>
            <p:cNvSpPr>
              <a:spLocks/>
            </p:cNvSpPr>
            <p:nvPr/>
          </p:nvSpPr>
          <p:spPr bwMode="auto">
            <a:xfrm>
              <a:off x="5226051" y="3148013"/>
              <a:ext cx="585788" cy="249238"/>
            </a:xfrm>
            <a:custGeom>
              <a:avLst/>
              <a:gdLst>
                <a:gd name="T0" fmla="*/ 2 w 80"/>
                <a:gd name="T1" fmla="*/ 8 h 34"/>
                <a:gd name="T2" fmla="*/ 14 w 80"/>
                <a:gd name="T3" fmla="*/ 1 h 34"/>
                <a:gd name="T4" fmla="*/ 71 w 80"/>
                <a:gd name="T5" fmla="*/ 2 h 34"/>
                <a:gd name="T6" fmla="*/ 77 w 80"/>
                <a:gd name="T7" fmla="*/ 15 h 34"/>
                <a:gd name="T8" fmla="*/ 68 w 80"/>
                <a:gd name="T9" fmla="*/ 33 h 34"/>
                <a:gd name="T10" fmla="*/ 5 w 80"/>
                <a:gd name="T11" fmla="*/ 32 h 34"/>
                <a:gd name="T12" fmla="*/ 2 w 80"/>
                <a:gd name="T13" fmla="*/ 16 h 34"/>
                <a:gd name="T14" fmla="*/ 2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2" y="8"/>
                  </a:moveTo>
                  <a:cubicBezTo>
                    <a:pt x="0" y="6"/>
                    <a:pt x="1" y="0"/>
                    <a:pt x="14" y="1"/>
                  </a:cubicBezTo>
                  <a:cubicBezTo>
                    <a:pt x="23" y="1"/>
                    <a:pt x="67" y="3"/>
                    <a:pt x="71" y="2"/>
                  </a:cubicBezTo>
                  <a:cubicBezTo>
                    <a:pt x="76" y="2"/>
                    <a:pt x="78" y="8"/>
                    <a:pt x="77" y="15"/>
                  </a:cubicBezTo>
                  <a:cubicBezTo>
                    <a:pt x="77" y="22"/>
                    <a:pt x="80" y="33"/>
                    <a:pt x="68" y="33"/>
                  </a:cubicBezTo>
                  <a:cubicBezTo>
                    <a:pt x="56" y="34"/>
                    <a:pt x="9" y="33"/>
                    <a:pt x="5" y="32"/>
                  </a:cubicBezTo>
                  <a:cubicBezTo>
                    <a:pt x="0" y="31"/>
                    <a:pt x="0" y="21"/>
                    <a:pt x="2" y="16"/>
                  </a:cubicBezTo>
                  <a:cubicBezTo>
                    <a:pt x="3" y="13"/>
                    <a:pt x="2" y="8"/>
                    <a:pt x="2" y="8"/>
                  </a:cubicBezTo>
                </a:path>
              </a:pathLst>
            </a:custGeom>
            <a:solidFill>
              <a:srgbClr val="E5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 name="Freeform 67">
              <a:extLst>
                <a:ext uri="{FF2B5EF4-FFF2-40B4-BE49-F238E27FC236}">
                  <a16:creationId xmlns:a16="http://schemas.microsoft.com/office/drawing/2014/main" id="{8BF51FDC-84C3-80D1-800D-EF882A103BDB}"/>
                </a:ext>
              </a:extLst>
            </p:cNvPr>
            <p:cNvSpPr>
              <a:spLocks/>
            </p:cNvSpPr>
            <p:nvPr/>
          </p:nvSpPr>
          <p:spPr bwMode="auto">
            <a:xfrm>
              <a:off x="5226051" y="3148013"/>
              <a:ext cx="585788" cy="249238"/>
            </a:xfrm>
            <a:custGeom>
              <a:avLst/>
              <a:gdLst>
                <a:gd name="T0" fmla="*/ 2 w 80"/>
                <a:gd name="T1" fmla="*/ 8 h 34"/>
                <a:gd name="T2" fmla="*/ 14 w 80"/>
                <a:gd name="T3" fmla="*/ 1 h 34"/>
                <a:gd name="T4" fmla="*/ 71 w 80"/>
                <a:gd name="T5" fmla="*/ 3 h 34"/>
                <a:gd name="T6" fmla="*/ 77 w 80"/>
                <a:gd name="T7" fmla="*/ 15 h 34"/>
                <a:gd name="T8" fmla="*/ 68 w 80"/>
                <a:gd name="T9" fmla="*/ 33 h 34"/>
                <a:gd name="T10" fmla="*/ 5 w 80"/>
                <a:gd name="T11" fmla="*/ 32 h 34"/>
                <a:gd name="T12" fmla="*/ 2 w 80"/>
                <a:gd name="T13" fmla="*/ 16 h 34"/>
                <a:gd name="T14" fmla="*/ 2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2" y="8"/>
                  </a:moveTo>
                  <a:cubicBezTo>
                    <a:pt x="0" y="6"/>
                    <a:pt x="1" y="0"/>
                    <a:pt x="14" y="1"/>
                  </a:cubicBezTo>
                  <a:cubicBezTo>
                    <a:pt x="23" y="1"/>
                    <a:pt x="67" y="3"/>
                    <a:pt x="71" y="3"/>
                  </a:cubicBezTo>
                  <a:cubicBezTo>
                    <a:pt x="75" y="2"/>
                    <a:pt x="78" y="8"/>
                    <a:pt x="77" y="15"/>
                  </a:cubicBezTo>
                  <a:cubicBezTo>
                    <a:pt x="77" y="22"/>
                    <a:pt x="80" y="33"/>
                    <a:pt x="68" y="33"/>
                  </a:cubicBezTo>
                  <a:cubicBezTo>
                    <a:pt x="56" y="34"/>
                    <a:pt x="9" y="33"/>
                    <a:pt x="5" y="32"/>
                  </a:cubicBezTo>
                  <a:cubicBezTo>
                    <a:pt x="0" y="31"/>
                    <a:pt x="0" y="21"/>
                    <a:pt x="2" y="16"/>
                  </a:cubicBezTo>
                  <a:cubicBezTo>
                    <a:pt x="3" y="13"/>
                    <a:pt x="2" y="8"/>
                    <a:pt x="2" y="8"/>
                  </a:cubicBezTo>
                </a:path>
              </a:pathLst>
            </a:custGeom>
            <a:solidFill>
              <a:srgbClr val="E4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 name="Freeform 68">
              <a:extLst>
                <a:ext uri="{FF2B5EF4-FFF2-40B4-BE49-F238E27FC236}">
                  <a16:creationId xmlns:a16="http://schemas.microsoft.com/office/drawing/2014/main" id="{6F469F30-0406-626A-A5BB-EC866200AB8A}"/>
                </a:ext>
              </a:extLst>
            </p:cNvPr>
            <p:cNvSpPr>
              <a:spLocks/>
            </p:cNvSpPr>
            <p:nvPr/>
          </p:nvSpPr>
          <p:spPr bwMode="auto">
            <a:xfrm>
              <a:off x="5226051" y="3148013"/>
              <a:ext cx="585788" cy="249238"/>
            </a:xfrm>
            <a:custGeom>
              <a:avLst/>
              <a:gdLst>
                <a:gd name="T0" fmla="*/ 2 w 80"/>
                <a:gd name="T1" fmla="*/ 8 h 34"/>
                <a:gd name="T2" fmla="*/ 14 w 80"/>
                <a:gd name="T3" fmla="*/ 1 h 34"/>
                <a:gd name="T4" fmla="*/ 71 w 80"/>
                <a:gd name="T5" fmla="*/ 3 h 34"/>
                <a:gd name="T6" fmla="*/ 77 w 80"/>
                <a:gd name="T7" fmla="*/ 15 h 34"/>
                <a:gd name="T8" fmla="*/ 68 w 80"/>
                <a:gd name="T9" fmla="*/ 33 h 34"/>
                <a:gd name="T10" fmla="*/ 5 w 80"/>
                <a:gd name="T11" fmla="*/ 32 h 34"/>
                <a:gd name="T12" fmla="*/ 2 w 80"/>
                <a:gd name="T13" fmla="*/ 16 h 34"/>
                <a:gd name="T14" fmla="*/ 2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2" y="8"/>
                  </a:moveTo>
                  <a:cubicBezTo>
                    <a:pt x="0" y="6"/>
                    <a:pt x="1" y="0"/>
                    <a:pt x="14" y="1"/>
                  </a:cubicBezTo>
                  <a:cubicBezTo>
                    <a:pt x="23" y="1"/>
                    <a:pt x="67" y="3"/>
                    <a:pt x="71" y="3"/>
                  </a:cubicBezTo>
                  <a:cubicBezTo>
                    <a:pt x="75" y="2"/>
                    <a:pt x="78" y="8"/>
                    <a:pt x="77" y="15"/>
                  </a:cubicBezTo>
                  <a:cubicBezTo>
                    <a:pt x="77" y="22"/>
                    <a:pt x="80" y="33"/>
                    <a:pt x="68" y="33"/>
                  </a:cubicBezTo>
                  <a:cubicBezTo>
                    <a:pt x="56" y="34"/>
                    <a:pt x="9" y="33"/>
                    <a:pt x="5" y="32"/>
                  </a:cubicBezTo>
                  <a:cubicBezTo>
                    <a:pt x="0" y="30"/>
                    <a:pt x="0" y="21"/>
                    <a:pt x="2" y="16"/>
                  </a:cubicBezTo>
                  <a:cubicBezTo>
                    <a:pt x="3" y="13"/>
                    <a:pt x="2" y="8"/>
                    <a:pt x="2" y="8"/>
                  </a:cubicBezTo>
                </a:path>
              </a:pathLst>
            </a:custGeom>
            <a:solidFill>
              <a:srgbClr val="E3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 name="Freeform 69">
              <a:extLst>
                <a:ext uri="{FF2B5EF4-FFF2-40B4-BE49-F238E27FC236}">
                  <a16:creationId xmlns:a16="http://schemas.microsoft.com/office/drawing/2014/main" id="{6F57053B-1A73-40BE-59A7-A9700C56E21B}"/>
                </a:ext>
              </a:extLst>
            </p:cNvPr>
            <p:cNvSpPr>
              <a:spLocks/>
            </p:cNvSpPr>
            <p:nvPr/>
          </p:nvSpPr>
          <p:spPr bwMode="auto">
            <a:xfrm>
              <a:off x="5226051" y="3155950"/>
              <a:ext cx="585788" cy="241300"/>
            </a:xfrm>
            <a:custGeom>
              <a:avLst/>
              <a:gdLst>
                <a:gd name="T0" fmla="*/ 2 w 80"/>
                <a:gd name="T1" fmla="*/ 7 h 33"/>
                <a:gd name="T2" fmla="*/ 14 w 80"/>
                <a:gd name="T3" fmla="*/ 0 h 33"/>
                <a:gd name="T4" fmla="*/ 71 w 80"/>
                <a:gd name="T5" fmla="*/ 2 h 33"/>
                <a:gd name="T6" fmla="*/ 77 w 80"/>
                <a:gd name="T7" fmla="*/ 14 h 33"/>
                <a:gd name="T8" fmla="*/ 68 w 80"/>
                <a:gd name="T9" fmla="*/ 32 h 33"/>
                <a:gd name="T10" fmla="*/ 5 w 80"/>
                <a:gd name="T11" fmla="*/ 31 h 33"/>
                <a:gd name="T12" fmla="*/ 2 w 80"/>
                <a:gd name="T13" fmla="*/ 15 h 33"/>
                <a:gd name="T14" fmla="*/ 2 w 80"/>
                <a:gd name="T15" fmla="*/ 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3">
                  <a:moveTo>
                    <a:pt x="2" y="7"/>
                  </a:moveTo>
                  <a:cubicBezTo>
                    <a:pt x="0" y="5"/>
                    <a:pt x="1" y="0"/>
                    <a:pt x="14" y="0"/>
                  </a:cubicBezTo>
                  <a:cubicBezTo>
                    <a:pt x="23" y="0"/>
                    <a:pt x="67" y="2"/>
                    <a:pt x="71" y="2"/>
                  </a:cubicBezTo>
                  <a:cubicBezTo>
                    <a:pt x="75" y="1"/>
                    <a:pt x="78" y="7"/>
                    <a:pt x="77" y="14"/>
                  </a:cubicBezTo>
                  <a:cubicBezTo>
                    <a:pt x="77" y="21"/>
                    <a:pt x="80" y="32"/>
                    <a:pt x="68" y="32"/>
                  </a:cubicBezTo>
                  <a:cubicBezTo>
                    <a:pt x="56" y="33"/>
                    <a:pt x="9" y="32"/>
                    <a:pt x="5" y="31"/>
                  </a:cubicBezTo>
                  <a:cubicBezTo>
                    <a:pt x="0" y="29"/>
                    <a:pt x="0" y="20"/>
                    <a:pt x="2" y="15"/>
                  </a:cubicBezTo>
                  <a:cubicBezTo>
                    <a:pt x="3" y="12"/>
                    <a:pt x="2" y="7"/>
                    <a:pt x="2" y="7"/>
                  </a:cubicBezTo>
                </a:path>
              </a:pathLst>
            </a:custGeom>
            <a:solidFill>
              <a:srgbClr val="E2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 name="Freeform 70">
              <a:extLst>
                <a:ext uri="{FF2B5EF4-FFF2-40B4-BE49-F238E27FC236}">
                  <a16:creationId xmlns:a16="http://schemas.microsoft.com/office/drawing/2014/main" id="{BB55EC52-F395-54A6-5E04-38CD8361A4C0}"/>
                </a:ext>
              </a:extLst>
            </p:cNvPr>
            <p:cNvSpPr>
              <a:spLocks/>
            </p:cNvSpPr>
            <p:nvPr/>
          </p:nvSpPr>
          <p:spPr bwMode="auto">
            <a:xfrm>
              <a:off x="5226051" y="3155950"/>
              <a:ext cx="585788" cy="241300"/>
            </a:xfrm>
            <a:custGeom>
              <a:avLst/>
              <a:gdLst>
                <a:gd name="T0" fmla="*/ 2 w 80"/>
                <a:gd name="T1" fmla="*/ 7 h 33"/>
                <a:gd name="T2" fmla="*/ 14 w 80"/>
                <a:gd name="T3" fmla="*/ 0 h 33"/>
                <a:gd name="T4" fmla="*/ 71 w 80"/>
                <a:gd name="T5" fmla="*/ 2 h 33"/>
                <a:gd name="T6" fmla="*/ 77 w 80"/>
                <a:gd name="T7" fmla="*/ 14 h 33"/>
                <a:gd name="T8" fmla="*/ 68 w 80"/>
                <a:gd name="T9" fmla="*/ 32 h 33"/>
                <a:gd name="T10" fmla="*/ 5 w 80"/>
                <a:gd name="T11" fmla="*/ 31 h 33"/>
                <a:gd name="T12" fmla="*/ 2 w 80"/>
                <a:gd name="T13" fmla="*/ 15 h 33"/>
                <a:gd name="T14" fmla="*/ 2 w 80"/>
                <a:gd name="T15" fmla="*/ 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3">
                  <a:moveTo>
                    <a:pt x="2" y="7"/>
                  </a:moveTo>
                  <a:cubicBezTo>
                    <a:pt x="0" y="5"/>
                    <a:pt x="2" y="0"/>
                    <a:pt x="14" y="0"/>
                  </a:cubicBezTo>
                  <a:cubicBezTo>
                    <a:pt x="23" y="0"/>
                    <a:pt x="67" y="2"/>
                    <a:pt x="71" y="2"/>
                  </a:cubicBezTo>
                  <a:cubicBezTo>
                    <a:pt x="75" y="1"/>
                    <a:pt x="78" y="7"/>
                    <a:pt x="77" y="14"/>
                  </a:cubicBezTo>
                  <a:cubicBezTo>
                    <a:pt x="77" y="21"/>
                    <a:pt x="80" y="32"/>
                    <a:pt x="68" y="32"/>
                  </a:cubicBezTo>
                  <a:cubicBezTo>
                    <a:pt x="56" y="33"/>
                    <a:pt x="9" y="32"/>
                    <a:pt x="5" y="31"/>
                  </a:cubicBezTo>
                  <a:cubicBezTo>
                    <a:pt x="0" y="29"/>
                    <a:pt x="0" y="20"/>
                    <a:pt x="2" y="15"/>
                  </a:cubicBezTo>
                  <a:cubicBezTo>
                    <a:pt x="3" y="12"/>
                    <a:pt x="2" y="7"/>
                    <a:pt x="2" y="7"/>
                  </a:cubicBezTo>
                </a:path>
              </a:pathLst>
            </a:custGeom>
            <a:solidFill>
              <a:srgbClr val="E1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 name="Freeform 71">
              <a:extLst>
                <a:ext uri="{FF2B5EF4-FFF2-40B4-BE49-F238E27FC236}">
                  <a16:creationId xmlns:a16="http://schemas.microsoft.com/office/drawing/2014/main" id="{49137460-B980-3176-B525-22198BACA330}"/>
                </a:ext>
              </a:extLst>
            </p:cNvPr>
            <p:cNvSpPr>
              <a:spLocks/>
            </p:cNvSpPr>
            <p:nvPr/>
          </p:nvSpPr>
          <p:spPr bwMode="auto">
            <a:xfrm>
              <a:off x="5226051" y="3155950"/>
              <a:ext cx="585788" cy="241300"/>
            </a:xfrm>
            <a:custGeom>
              <a:avLst/>
              <a:gdLst>
                <a:gd name="T0" fmla="*/ 2 w 80"/>
                <a:gd name="T1" fmla="*/ 7 h 33"/>
                <a:gd name="T2" fmla="*/ 14 w 80"/>
                <a:gd name="T3" fmla="*/ 0 h 33"/>
                <a:gd name="T4" fmla="*/ 71 w 80"/>
                <a:gd name="T5" fmla="*/ 2 h 33"/>
                <a:gd name="T6" fmla="*/ 77 w 80"/>
                <a:gd name="T7" fmla="*/ 14 h 33"/>
                <a:gd name="T8" fmla="*/ 68 w 80"/>
                <a:gd name="T9" fmla="*/ 32 h 33"/>
                <a:gd name="T10" fmla="*/ 5 w 80"/>
                <a:gd name="T11" fmla="*/ 31 h 33"/>
                <a:gd name="T12" fmla="*/ 2 w 80"/>
                <a:gd name="T13" fmla="*/ 15 h 33"/>
                <a:gd name="T14" fmla="*/ 2 w 80"/>
                <a:gd name="T15" fmla="*/ 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3">
                  <a:moveTo>
                    <a:pt x="2" y="7"/>
                  </a:moveTo>
                  <a:cubicBezTo>
                    <a:pt x="0" y="5"/>
                    <a:pt x="2" y="0"/>
                    <a:pt x="14" y="0"/>
                  </a:cubicBezTo>
                  <a:cubicBezTo>
                    <a:pt x="23" y="0"/>
                    <a:pt x="67" y="2"/>
                    <a:pt x="71" y="2"/>
                  </a:cubicBezTo>
                  <a:cubicBezTo>
                    <a:pt x="75" y="1"/>
                    <a:pt x="77" y="7"/>
                    <a:pt x="77" y="14"/>
                  </a:cubicBezTo>
                  <a:cubicBezTo>
                    <a:pt x="77" y="21"/>
                    <a:pt x="80" y="32"/>
                    <a:pt x="68" y="32"/>
                  </a:cubicBezTo>
                  <a:cubicBezTo>
                    <a:pt x="56" y="33"/>
                    <a:pt x="9" y="32"/>
                    <a:pt x="5" y="31"/>
                  </a:cubicBezTo>
                  <a:cubicBezTo>
                    <a:pt x="0" y="29"/>
                    <a:pt x="0" y="20"/>
                    <a:pt x="2" y="15"/>
                  </a:cubicBezTo>
                  <a:cubicBezTo>
                    <a:pt x="3" y="12"/>
                    <a:pt x="2" y="7"/>
                    <a:pt x="2" y="7"/>
                  </a:cubicBezTo>
                </a:path>
              </a:pathLst>
            </a:custGeom>
            <a:solidFill>
              <a:srgbClr val="E0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 name="Freeform 72">
              <a:extLst>
                <a:ext uri="{FF2B5EF4-FFF2-40B4-BE49-F238E27FC236}">
                  <a16:creationId xmlns:a16="http://schemas.microsoft.com/office/drawing/2014/main" id="{B4AA42D0-7154-164E-1DA4-27C32C14E63E}"/>
                </a:ext>
              </a:extLst>
            </p:cNvPr>
            <p:cNvSpPr>
              <a:spLocks/>
            </p:cNvSpPr>
            <p:nvPr/>
          </p:nvSpPr>
          <p:spPr bwMode="auto">
            <a:xfrm>
              <a:off x="5226051" y="3155950"/>
              <a:ext cx="585788" cy="241300"/>
            </a:xfrm>
            <a:custGeom>
              <a:avLst/>
              <a:gdLst>
                <a:gd name="T0" fmla="*/ 2 w 80"/>
                <a:gd name="T1" fmla="*/ 7 h 33"/>
                <a:gd name="T2" fmla="*/ 14 w 80"/>
                <a:gd name="T3" fmla="*/ 0 h 33"/>
                <a:gd name="T4" fmla="*/ 71 w 80"/>
                <a:gd name="T5" fmla="*/ 2 h 33"/>
                <a:gd name="T6" fmla="*/ 77 w 80"/>
                <a:gd name="T7" fmla="*/ 14 h 33"/>
                <a:gd name="T8" fmla="*/ 68 w 80"/>
                <a:gd name="T9" fmla="*/ 32 h 33"/>
                <a:gd name="T10" fmla="*/ 5 w 80"/>
                <a:gd name="T11" fmla="*/ 31 h 33"/>
                <a:gd name="T12" fmla="*/ 2 w 80"/>
                <a:gd name="T13" fmla="*/ 15 h 33"/>
                <a:gd name="T14" fmla="*/ 2 w 80"/>
                <a:gd name="T15" fmla="*/ 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3">
                  <a:moveTo>
                    <a:pt x="2" y="7"/>
                  </a:moveTo>
                  <a:cubicBezTo>
                    <a:pt x="0" y="5"/>
                    <a:pt x="2" y="0"/>
                    <a:pt x="14" y="0"/>
                  </a:cubicBezTo>
                  <a:cubicBezTo>
                    <a:pt x="23" y="0"/>
                    <a:pt x="67" y="2"/>
                    <a:pt x="71" y="2"/>
                  </a:cubicBezTo>
                  <a:cubicBezTo>
                    <a:pt x="75" y="1"/>
                    <a:pt x="77" y="7"/>
                    <a:pt x="77" y="14"/>
                  </a:cubicBezTo>
                  <a:cubicBezTo>
                    <a:pt x="77" y="21"/>
                    <a:pt x="80" y="32"/>
                    <a:pt x="68" y="32"/>
                  </a:cubicBezTo>
                  <a:cubicBezTo>
                    <a:pt x="56" y="33"/>
                    <a:pt x="9" y="32"/>
                    <a:pt x="5" y="31"/>
                  </a:cubicBezTo>
                  <a:cubicBezTo>
                    <a:pt x="0" y="29"/>
                    <a:pt x="0" y="20"/>
                    <a:pt x="2" y="15"/>
                  </a:cubicBezTo>
                  <a:cubicBezTo>
                    <a:pt x="3" y="12"/>
                    <a:pt x="2" y="7"/>
                    <a:pt x="2" y="7"/>
                  </a:cubicBezTo>
                </a:path>
              </a:pathLst>
            </a:custGeom>
            <a:solidFill>
              <a:srgbClr val="DF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 name="Freeform 73">
              <a:extLst>
                <a:ext uri="{FF2B5EF4-FFF2-40B4-BE49-F238E27FC236}">
                  <a16:creationId xmlns:a16="http://schemas.microsoft.com/office/drawing/2014/main" id="{DFCEF62D-799F-8C67-A188-F380EA798CAD}"/>
                </a:ext>
              </a:extLst>
            </p:cNvPr>
            <p:cNvSpPr>
              <a:spLocks/>
            </p:cNvSpPr>
            <p:nvPr/>
          </p:nvSpPr>
          <p:spPr bwMode="auto">
            <a:xfrm>
              <a:off x="5226051" y="3155950"/>
              <a:ext cx="585788" cy="234950"/>
            </a:xfrm>
            <a:custGeom>
              <a:avLst/>
              <a:gdLst>
                <a:gd name="T0" fmla="*/ 2 w 80"/>
                <a:gd name="T1" fmla="*/ 7 h 32"/>
                <a:gd name="T2" fmla="*/ 14 w 80"/>
                <a:gd name="T3" fmla="*/ 0 h 32"/>
                <a:gd name="T4" fmla="*/ 71 w 80"/>
                <a:gd name="T5" fmla="*/ 2 h 32"/>
                <a:gd name="T6" fmla="*/ 77 w 80"/>
                <a:gd name="T7" fmla="*/ 14 h 32"/>
                <a:gd name="T8" fmla="*/ 68 w 80"/>
                <a:gd name="T9" fmla="*/ 32 h 32"/>
                <a:gd name="T10" fmla="*/ 5 w 80"/>
                <a:gd name="T11" fmla="*/ 31 h 32"/>
                <a:gd name="T12" fmla="*/ 2 w 80"/>
                <a:gd name="T13" fmla="*/ 15 h 32"/>
                <a:gd name="T14" fmla="*/ 2 w 80"/>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2">
                  <a:moveTo>
                    <a:pt x="2" y="7"/>
                  </a:moveTo>
                  <a:cubicBezTo>
                    <a:pt x="0" y="5"/>
                    <a:pt x="2" y="0"/>
                    <a:pt x="14" y="0"/>
                  </a:cubicBezTo>
                  <a:cubicBezTo>
                    <a:pt x="23" y="1"/>
                    <a:pt x="67" y="2"/>
                    <a:pt x="71" y="2"/>
                  </a:cubicBezTo>
                  <a:cubicBezTo>
                    <a:pt x="75" y="2"/>
                    <a:pt x="77" y="7"/>
                    <a:pt x="77" y="14"/>
                  </a:cubicBezTo>
                  <a:cubicBezTo>
                    <a:pt x="77" y="21"/>
                    <a:pt x="80" y="32"/>
                    <a:pt x="68" y="32"/>
                  </a:cubicBezTo>
                  <a:cubicBezTo>
                    <a:pt x="56" y="32"/>
                    <a:pt x="9" y="32"/>
                    <a:pt x="5" y="31"/>
                  </a:cubicBezTo>
                  <a:cubicBezTo>
                    <a:pt x="0" y="29"/>
                    <a:pt x="0" y="20"/>
                    <a:pt x="2" y="15"/>
                  </a:cubicBezTo>
                  <a:cubicBezTo>
                    <a:pt x="3" y="12"/>
                    <a:pt x="2" y="7"/>
                    <a:pt x="2" y="7"/>
                  </a:cubicBezTo>
                </a:path>
              </a:pathLst>
            </a:custGeom>
            <a:solidFill>
              <a:srgbClr val="DE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 name="Freeform 74">
              <a:extLst>
                <a:ext uri="{FF2B5EF4-FFF2-40B4-BE49-F238E27FC236}">
                  <a16:creationId xmlns:a16="http://schemas.microsoft.com/office/drawing/2014/main" id="{2936DE77-57DF-1FC5-8B0C-E571D4FCB281}"/>
                </a:ext>
              </a:extLst>
            </p:cNvPr>
            <p:cNvSpPr>
              <a:spLocks/>
            </p:cNvSpPr>
            <p:nvPr/>
          </p:nvSpPr>
          <p:spPr bwMode="auto">
            <a:xfrm>
              <a:off x="5226051" y="3155950"/>
              <a:ext cx="585788" cy="234950"/>
            </a:xfrm>
            <a:custGeom>
              <a:avLst/>
              <a:gdLst>
                <a:gd name="T0" fmla="*/ 2 w 80"/>
                <a:gd name="T1" fmla="*/ 7 h 32"/>
                <a:gd name="T2" fmla="*/ 14 w 80"/>
                <a:gd name="T3" fmla="*/ 0 h 32"/>
                <a:gd name="T4" fmla="*/ 71 w 80"/>
                <a:gd name="T5" fmla="*/ 2 h 32"/>
                <a:gd name="T6" fmla="*/ 77 w 80"/>
                <a:gd name="T7" fmla="*/ 14 h 32"/>
                <a:gd name="T8" fmla="*/ 68 w 80"/>
                <a:gd name="T9" fmla="*/ 32 h 32"/>
                <a:gd name="T10" fmla="*/ 5 w 80"/>
                <a:gd name="T11" fmla="*/ 31 h 32"/>
                <a:gd name="T12" fmla="*/ 2 w 80"/>
                <a:gd name="T13" fmla="*/ 15 h 32"/>
                <a:gd name="T14" fmla="*/ 2 w 80"/>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2">
                  <a:moveTo>
                    <a:pt x="2" y="7"/>
                  </a:moveTo>
                  <a:cubicBezTo>
                    <a:pt x="0" y="5"/>
                    <a:pt x="2" y="0"/>
                    <a:pt x="14" y="0"/>
                  </a:cubicBezTo>
                  <a:cubicBezTo>
                    <a:pt x="23" y="1"/>
                    <a:pt x="67" y="2"/>
                    <a:pt x="71" y="2"/>
                  </a:cubicBezTo>
                  <a:cubicBezTo>
                    <a:pt x="75" y="2"/>
                    <a:pt x="77" y="7"/>
                    <a:pt x="77" y="14"/>
                  </a:cubicBezTo>
                  <a:cubicBezTo>
                    <a:pt x="77" y="21"/>
                    <a:pt x="80" y="32"/>
                    <a:pt x="68" y="32"/>
                  </a:cubicBezTo>
                  <a:cubicBezTo>
                    <a:pt x="56" y="32"/>
                    <a:pt x="9" y="32"/>
                    <a:pt x="5" y="31"/>
                  </a:cubicBezTo>
                  <a:cubicBezTo>
                    <a:pt x="0" y="29"/>
                    <a:pt x="0" y="20"/>
                    <a:pt x="2" y="15"/>
                  </a:cubicBezTo>
                  <a:cubicBezTo>
                    <a:pt x="3" y="12"/>
                    <a:pt x="2" y="7"/>
                    <a:pt x="2" y="7"/>
                  </a:cubicBezTo>
                </a:path>
              </a:pathLst>
            </a:custGeom>
            <a:solidFill>
              <a:srgbClr val="DD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 name="Freeform 75">
              <a:extLst>
                <a:ext uri="{FF2B5EF4-FFF2-40B4-BE49-F238E27FC236}">
                  <a16:creationId xmlns:a16="http://schemas.microsoft.com/office/drawing/2014/main" id="{E3DB8C4B-70A1-ADCC-7CA0-1CAF314691BE}"/>
                </a:ext>
              </a:extLst>
            </p:cNvPr>
            <p:cNvSpPr>
              <a:spLocks/>
            </p:cNvSpPr>
            <p:nvPr/>
          </p:nvSpPr>
          <p:spPr bwMode="auto">
            <a:xfrm>
              <a:off x="5226051" y="3155950"/>
              <a:ext cx="585788" cy="234950"/>
            </a:xfrm>
            <a:custGeom>
              <a:avLst/>
              <a:gdLst>
                <a:gd name="T0" fmla="*/ 2 w 80"/>
                <a:gd name="T1" fmla="*/ 7 h 32"/>
                <a:gd name="T2" fmla="*/ 14 w 80"/>
                <a:gd name="T3" fmla="*/ 0 h 32"/>
                <a:gd name="T4" fmla="*/ 71 w 80"/>
                <a:gd name="T5" fmla="*/ 2 h 32"/>
                <a:gd name="T6" fmla="*/ 77 w 80"/>
                <a:gd name="T7" fmla="*/ 14 h 32"/>
                <a:gd name="T8" fmla="*/ 68 w 80"/>
                <a:gd name="T9" fmla="*/ 32 h 32"/>
                <a:gd name="T10" fmla="*/ 5 w 80"/>
                <a:gd name="T11" fmla="*/ 31 h 32"/>
                <a:gd name="T12" fmla="*/ 2 w 80"/>
                <a:gd name="T13" fmla="*/ 15 h 32"/>
                <a:gd name="T14" fmla="*/ 2 w 80"/>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2">
                  <a:moveTo>
                    <a:pt x="2" y="7"/>
                  </a:moveTo>
                  <a:cubicBezTo>
                    <a:pt x="0" y="5"/>
                    <a:pt x="2" y="0"/>
                    <a:pt x="14" y="0"/>
                  </a:cubicBezTo>
                  <a:cubicBezTo>
                    <a:pt x="23" y="1"/>
                    <a:pt x="67" y="2"/>
                    <a:pt x="71" y="2"/>
                  </a:cubicBezTo>
                  <a:cubicBezTo>
                    <a:pt x="75" y="2"/>
                    <a:pt x="77" y="7"/>
                    <a:pt x="77" y="14"/>
                  </a:cubicBezTo>
                  <a:cubicBezTo>
                    <a:pt x="76" y="21"/>
                    <a:pt x="80" y="32"/>
                    <a:pt x="68" y="32"/>
                  </a:cubicBezTo>
                  <a:cubicBezTo>
                    <a:pt x="56" y="32"/>
                    <a:pt x="9" y="32"/>
                    <a:pt x="5" y="31"/>
                  </a:cubicBezTo>
                  <a:cubicBezTo>
                    <a:pt x="0" y="29"/>
                    <a:pt x="1" y="20"/>
                    <a:pt x="2" y="15"/>
                  </a:cubicBezTo>
                  <a:cubicBezTo>
                    <a:pt x="3" y="12"/>
                    <a:pt x="2" y="7"/>
                    <a:pt x="2" y="7"/>
                  </a:cubicBezTo>
                </a:path>
              </a:pathLst>
            </a:custGeom>
            <a:solidFill>
              <a:srgbClr val="DC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 name="Freeform 76">
              <a:extLst>
                <a:ext uri="{FF2B5EF4-FFF2-40B4-BE49-F238E27FC236}">
                  <a16:creationId xmlns:a16="http://schemas.microsoft.com/office/drawing/2014/main" id="{9D9FBCBB-5B1E-8A05-8AC0-1371A9801F9F}"/>
                </a:ext>
              </a:extLst>
            </p:cNvPr>
            <p:cNvSpPr>
              <a:spLocks/>
            </p:cNvSpPr>
            <p:nvPr/>
          </p:nvSpPr>
          <p:spPr bwMode="auto">
            <a:xfrm>
              <a:off x="5226051" y="3155950"/>
              <a:ext cx="585788" cy="234950"/>
            </a:xfrm>
            <a:custGeom>
              <a:avLst/>
              <a:gdLst>
                <a:gd name="T0" fmla="*/ 2 w 80"/>
                <a:gd name="T1" fmla="*/ 7 h 32"/>
                <a:gd name="T2" fmla="*/ 14 w 80"/>
                <a:gd name="T3" fmla="*/ 0 h 32"/>
                <a:gd name="T4" fmla="*/ 71 w 80"/>
                <a:gd name="T5" fmla="*/ 2 h 32"/>
                <a:gd name="T6" fmla="*/ 77 w 80"/>
                <a:gd name="T7" fmla="*/ 14 h 32"/>
                <a:gd name="T8" fmla="*/ 68 w 80"/>
                <a:gd name="T9" fmla="*/ 32 h 32"/>
                <a:gd name="T10" fmla="*/ 5 w 80"/>
                <a:gd name="T11" fmla="*/ 31 h 32"/>
                <a:gd name="T12" fmla="*/ 2 w 80"/>
                <a:gd name="T13" fmla="*/ 15 h 32"/>
                <a:gd name="T14" fmla="*/ 2 w 80"/>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2">
                  <a:moveTo>
                    <a:pt x="2" y="7"/>
                  </a:moveTo>
                  <a:cubicBezTo>
                    <a:pt x="0" y="5"/>
                    <a:pt x="2" y="0"/>
                    <a:pt x="14" y="0"/>
                  </a:cubicBezTo>
                  <a:cubicBezTo>
                    <a:pt x="23" y="1"/>
                    <a:pt x="67" y="2"/>
                    <a:pt x="71" y="2"/>
                  </a:cubicBezTo>
                  <a:cubicBezTo>
                    <a:pt x="75" y="2"/>
                    <a:pt x="77" y="7"/>
                    <a:pt x="77" y="14"/>
                  </a:cubicBezTo>
                  <a:cubicBezTo>
                    <a:pt x="76" y="21"/>
                    <a:pt x="80" y="32"/>
                    <a:pt x="68" y="32"/>
                  </a:cubicBezTo>
                  <a:cubicBezTo>
                    <a:pt x="56" y="32"/>
                    <a:pt x="9" y="32"/>
                    <a:pt x="5" y="31"/>
                  </a:cubicBezTo>
                  <a:cubicBezTo>
                    <a:pt x="0" y="29"/>
                    <a:pt x="1" y="20"/>
                    <a:pt x="2" y="15"/>
                  </a:cubicBezTo>
                  <a:cubicBezTo>
                    <a:pt x="3" y="12"/>
                    <a:pt x="2" y="7"/>
                    <a:pt x="2" y="7"/>
                  </a:cubicBezTo>
                </a:path>
              </a:pathLst>
            </a:custGeom>
            <a:solidFill>
              <a:srgbClr val="DB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 name="Freeform 77">
              <a:extLst>
                <a:ext uri="{FF2B5EF4-FFF2-40B4-BE49-F238E27FC236}">
                  <a16:creationId xmlns:a16="http://schemas.microsoft.com/office/drawing/2014/main" id="{E893BC4B-9EE8-2361-B0B9-E6E55E924FEB}"/>
                </a:ext>
              </a:extLst>
            </p:cNvPr>
            <p:cNvSpPr>
              <a:spLocks/>
            </p:cNvSpPr>
            <p:nvPr/>
          </p:nvSpPr>
          <p:spPr bwMode="auto">
            <a:xfrm>
              <a:off x="5226051" y="3155950"/>
              <a:ext cx="585788" cy="234950"/>
            </a:xfrm>
            <a:custGeom>
              <a:avLst/>
              <a:gdLst>
                <a:gd name="T0" fmla="*/ 2 w 80"/>
                <a:gd name="T1" fmla="*/ 7 h 32"/>
                <a:gd name="T2" fmla="*/ 14 w 80"/>
                <a:gd name="T3" fmla="*/ 0 h 32"/>
                <a:gd name="T4" fmla="*/ 71 w 80"/>
                <a:gd name="T5" fmla="*/ 2 h 32"/>
                <a:gd name="T6" fmla="*/ 77 w 80"/>
                <a:gd name="T7" fmla="*/ 14 h 32"/>
                <a:gd name="T8" fmla="*/ 68 w 80"/>
                <a:gd name="T9" fmla="*/ 32 h 32"/>
                <a:gd name="T10" fmla="*/ 5 w 80"/>
                <a:gd name="T11" fmla="*/ 31 h 32"/>
                <a:gd name="T12" fmla="*/ 2 w 80"/>
                <a:gd name="T13" fmla="*/ 15 h 32"/>
                <a:gd name="T14" fmla="*/ 2 w 80"/>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2">
                  <a:moveTo>
                    <a:pt x="2" y="7"/>
                  </a:moveTo>
                  <a:cubicBezTo>
                    <a:pt x="0" y="5"/>
                    <a:pt x="2" y="0"/>
                    <a:pt x="14" y="0"/>
                  </a:cubicBezTo>
                  <a:cubicBezTo>
                    <a:pt x="23" y="1"/>
                    <a:pt x="67" y="2"/>
                    <a:pt x="71" y="2"/>
                  </a:cubicBezTo>
                  <a:cubicBezTo>
                    <a:pt x="75" y="2"/>
                    <a:pt x="77" y="7"/>
                    <a:pt x="77" y="14"/>
                  </a:cubicBezTo>
                  <a:cubicBezTo>
                    <a:pt x="76" y="21"/>
                    <a:pt x="80" y="31"/>
                    <a:pt x="68" y="32"/>
                  </a:cubicBezTo>
                  <a:cubicBezTo>
                    <a:pt x="56" y="32"/>
                    <a:pt x="9" y="32"/>
                    <a:pt x="5" y="31"/>
                  </a:cubicBezTo>
                  <a:cubicBezTo>
                    <a:pt x="0" y="29"/>
                    <a:pt x="1" y="20"/>
                    <a:pt x="2" y="15"/>
                  </a:cubicBezTo>
                  <a:cubicBezTo>
                    <a:pt x="3" y="12"/>
                    <a:pt x="2" y="7"/>
                    <a:pt x="2" y="7"/>
                  </a:cubicBezTo>
                </a:path>
              </a:pathLst>
            </a:custGeom>
            <a:solidFill>
              <a:srgbClr val="DA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 name="Freeform 78">
              <a:extLst>
                <a:ext uri="{FF2B5EF4-FFF2-40B4-BE49-F238E27FC236}">
                  <a16:creationId xmlns:a16="http://schemas.microsoft.com/office/drawing/2014/main" id="{6BD53B01-98A0-4CE5-99BA-FFB3BA6F11FD}"/>
                </a:ext>
              </a:extLst>
            </p:cNvPr>
            <p:cNvSpPr>
              <a:spLocks/>
            </p:cNvSpPr>
            <p:nvPr/>
          </p:nvSpPr>
          <p:spPr bwMode="auto">
            <a:xfrm>
              <a:off x="5226051" y="3155950"/>
              <a:ext cx="585788" cy="234950"/>
            </a:xfrm>
            <a:custGeom>
              <a:avLst/>
              <a:gdLst>
                <a:gd name="T0" fmla="*/ 2 w 80"/>
                <a:gd name="T1" fmla="*/ 7 h 32"/>
                <a:gd name="T2" fmla="*/ 14 w 80"/>
                <a:gd name="T3" fmla="*/ 0 h 32"/>
                <a:gd name="T4" fmla="*/ 71 w 80"/>
                <a:gd name="T5" fmla="*/ 2 h 32"/>
                <a:gd name="T6" fmla="*/ 77 w 80"/>
                <a:gd name="T7" fmla="*/ 14 h 32"/>
                <a:gd name="T8" fmla="*/ 68 w 80"/>
                <a:gd name="T9" fmla="*/ 32 h 32"/>
                <a:gd name="T10" fmla="*/ 5 w 80"/>
                <a:gd name="T11" fmla="*/ 30 h 32"/>
                <a:gd name="T12" fmla="*/ 2 w 80"/>
                <a:gd name="T13" fmla="*/ 15 h 32"/>
                <a:gd name="T14" fmla="*/ 2 w 80"/>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2">
                  <a:moveTo>
                    <a:pt x="2" y="7"/>
                  </a:moveTo>
                  <a:cubicBezTo>
                    <a:pt x="0" y="5"/>
                    <a:pt x="2" y="0"/>
                    <a:pt x="14" y="0"/>
                  </a:cubicBezTo>
                  <a:cubicBezTo>
                    <a:pt x="23" y="1"/>
                    <a:pt x="67" y="2"/>
                    <a:pt x="71" y="2"/>
                  </a:cubicBezTo>
                  <a:cubicBezTo>
                    <a:pt x="75" y="2"/>
                    <a:pt x="77" y="7"/>
                    <a:pt x="77" y="14"/>
                  </a:cubicBezTo>
                  <a:cubicBezTo>
                    <a:pt x="76" y="21"/>
                    <a:pt x="80" y="31"/>
                    <a:pt x="68" y="32"/>
                  </a:cubicBezTo>
                  <a:cubicBezTo>
                    <a:pt x="56" y="32"/>
                    <a:pt x="9" y="32"/>
                    <a:pt x="5" y="30"/>
                  </a:cubicBezTo>
                  <a:cubicBezTo>
                    <a:pt x="0" y="29"/>
                    <a:pt x="1" y="20"/>
                    <a:pt x="2" y="15"/>
                  </a:cubicBezTo>
                  <a:cubicBezTo>
                    <a:pt x="3" y="12"/>
                    <a:pt x="2" y="7"/>
                    <a:pt x="2" y="7"/>
                  </a:cubicBezTo>
                </a:path>
              </a:pathLst>
            </a:custGeom>
            <a:solidFill>
              <a:srgbClr val="D9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 name="Freeform 79">
              <a:extLst>
                <a:ext uri="{FF2B5EF4-FFF2-40B4-BE49-F238E27FC236}">
                  <a16:creationId xmlns:a16="http://schemas.microsoft.com/office/drawing/2014/main" id="{D7E2906A-6217-7666-3D59-6820B87C6940}"/>
                </a:ext>
              </a:extLst>
            </p:cNvPr>
            <p:cNvSpPr>
              <a:spLocks/>
            </p:cNvSpPr>
            <p:nvPr/>
          </p:nvSpPr>
          <p:spPr bwMode="auto">
            <a:xfrm>
              <a:off x="5226051" y="3155950"/>
              <a:ext cx="585788" cy="234950"/>
            </a:xfrm>
            <a:custGeom>
              <a:avLst/>
              <a:gdLst>
                <a:gd name="T0" fmla="*/ 2 w 80"/>
                <a:gd name="T1" fmla="*/ 7 h 32"/>
                <a:gd name="T2" fmla="*/ 14 w 80"/>
                <a:gd name="T3" fmla="*/ 1 h 32"/>
                <a:gd name="T4" fmla="*/ 71 w 80"/>
                <a:gd name="T5" fmla="*/ 2 h 32"/>
                <a:gd name="T6" fmla="*/ 77 w 80"/>
                <a:gd name="T7" fmla="*/ 14 h 32"/>
                <a:gd name="T8" fmla="*/ 68 w 80"/>
                <a:gd name="T9" fmla="*/ 32 h 32"/>
                <a:gd name="T10" fmla="*/ 5 w 80"/>
                <a:gd name="T11" fmla="*/ 30 h 32"/>
                <a:gd name="T12" fmla="*/ 2 w 80"/>
                <a:gd name="T13" fmla="*/ 15 h 32"/>
                <a:gd name="T14" fmla="*/ 2 w 80"/>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2">
                  <a:moveTo>
                    <a:pt x="2" y="7"/>
                  </a:moveTo>
                  <a:cubicBezTo>
                    <a:pt x="1" y="5"/>
                    <a:pt x="2" y="0"/>
                    <a:pt x="14" y="1"/>
                  </a:cubicBezTo>
                  <a:cubicBezTo>
                    <a:pt x="24" y="1"/>
                    <a:pt x="67" y="2"/>
                    <a:pt x="71" y="2"/>
                  </a:cubicBezTo>
                  <a:cubicBezTo>
                    <a:pt x="75" y="2"/>
                    <a:pt x="77" y="7"/>
                    <a:pt x="77" y="14"/>
                  </a:cubicBezTo>
                  <a:cubicBezTo>
                    <a:pt x="76" y="21"/>
                    <a:pt x="80" y="31"/>
                    <a:pt x="68" y="32"/>
                  </a:cubicBezTo>
                  <a:cubicBezTo>
                    <a:pt x="56" y="32"/>
                    <a:pt x="9" y="32"/>
                    <a:pt x="5" y="30"/>
                  </a:cubicBezTo>
                  <a:cubicBezTo>
                    <a:pt x="0" y="29"/>
                    <a:pt x="1" y="20"/>
                    <a:pt x="2" y="15"/>
                  </a:cubicBezTo>
                  <a:cubicBezTo>
                    <a:pt x="3" y="12"/>
                    <a:pt x="2" y="7"/>
                    <a:pt x="2" y="7"/>
                  </a:cubicBezTo>
                </a:path>
              </a:pathLst>
            </a:custGeom>
            <a:solidFill>
              <a:srgbClr val="D8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 name="Freeform 80">
              <a:extLst>
                <a:ext uri="{FF2B5EF4-FFF2-40B4-BE49-F238E27FC236}">
                  <a16:creationId xmlns:a16="http://schemas.microsoft.com/office/drawing/2014/main" id="{723B2BAC-06FB-1A36-DAD5-E998E0EDD98E}"/>
                </a:ext>
              </a:extLst>
            </p:cNvPr>
            <p:cNvSpPr>
              <a:spLocks/>
            </p:cNvSpPr>
            <p:nvPr/>
          </p:nvSpPr>
          <p:spPr bwMode="auto">
            <a:xfrm>
              <a:off x="5226051" y="3155950"/>
              <a:ext cx="585788" cy="234950"/>
            </a:xfrm>
            <a:custGeom>
              <a:avLst/>
              <a:gdLst>
                <a:gd name="T0" fmla="*/ 2 w 80"/>
                <a:gd name="T1" fmla="*/ 7 h 32"/>
                <a:gd name="T2" fmla="*/ 14 w 80"/>
                <a:gd name="T3" fmla="*/ 1 h 32"/>
                <a:gd name="T4" fmla="*/ 71 w 80"/>
                <a:gd name="T5" fmla="*/ 2 h 32"/>
                <a:gd name="T6" fmla="*/ 77 w 80"/>
                <a:gd name="T7" fmla="*/ 14 h 32"/>
                <a:gd name="T8" fmla="*/ 68 w 80"/>
                <a:gd name="T9" fmla="*/ 32 h 32"/>
                <a:gd name="T10" fmla="*/ 6 w 80"/>
                <a:gd name="T11" fmla="*/ 30 h 32"/>
                <a:gd name="T12" fmla="*/ 2 w 80"/>
                <a:gd name="T13" fmla="*/ 15 h 32"/>
                <a:gd name="T14" fmla="*/ 2 w 80"/>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2">
                  <a:moveTo>
                    <a:pt x="2" y="7"/>
                  </a:moveTo>
                  <a:cubicBezTo>
                    <a:pt x="1" y="5"/>
                    <a:pt x="2" y="0"/>
                    <a:pt x="14" y="1"/>
                  </a:cubicBezTo>
                  <a:cubicBezTo>
                    <a:pt x="24" y="1"/>
                    <a:pt x="67" y="2"/>
                    <a:pt x="71" y="2"/>
                  </a:cubicBezTo>
                  <a:cubicBezTo>
                    <a:pt x="75" y="2"/>
                    <a:pt x="77" y="7"/>
                    <a:pt x="77" y="14"/>
                  </a:cubicBezTo>
                  <a:cubicBezTo>
                    <a:pt x="76" y="21"/>
                    <a:pt x="80" y="31"/>
                    <a:pt x="68" y="32"/>
                  </a:cubicBezTo>
                  <a:cubicBezTo>
                    <a:pt x="56" y="32"/>
                    <a:pt x="10" y="31"/>
                    <a:pt x="6" y="30"/>
                  </a:cubicBezTo>
                  <a:cubicBezTo>
                    <a:pt x="0" y="29"/>
                    <a:pt x="1" y="20"/>
                    <a:pt x="2" y="15"/>
                  </a:cubicBezTo>
                  <a:cubicBezTo>
                    <a:pt x="3" y="12"/>
                    <a:pt x="2" y="7"/>
                    <a:pt x="2" y="7"/>
                  </a:cubicBezTo>
                </a:path>
              </a:pathLst>
            </a:custGeom>
            <a:solidFill>
              <a:srgbClr val="D7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 name="Freeform 81">
              <a:extLst>
                <a:ext uri="{FF2B5EF4-FFF2-40B4-BE49-F238E27FC236}">
                  <a16:creationId xmlns:a16="http://schemas.microsoft.com/office/drawing/2014/main" id="{236F5875-2A9C-8FCE-048C-A27958ADA335}"/>
                </a:ext>
              </a:extLst>
            </p:cNvPr>
            <p:cNvSpPr>
              <a:spLocks/>
            </p:cNvSpPr>
            <p:nvPr/>
          </p:nvSpPr>
          <p:spPr bwMode="auto">
            <a:xfrm>
              <a:off x="5232401" y="3155950"/>
              <a:ext cx="579438" cy="234950"/>
            </a:xfrm>
            <a:custGeom>
              <a:avLst/>
              <a:gdLst>
                <a:gd name="T0" fmla="*/ 1 w 79"/>
                <a:gd name="T1" fmla="*/ 7 h 32"/>
                <a:gd name="T2" fmla="*/ 13 w 79"/>
                <a:gd name="T3" fmla="*/ 1 h 32"/>
                <a:gd name="T4" fmla="*/ 70 w 79"/>
                <a:gd name="T5" fmla="*/ 2 h 32"/>
                <a:gd name="T6" fmla="*/ 76 w 79"/>
                <a:gd name="T7" fmla="*/ 14 h 32"/>
                <a:gd name="T8" fmla="*/ 67 w 79"/>
                <a:gd name="T9" fmla="*/ 32 h 32"/>
                <a:gd name="T10" fmla="*/ 5 w 79"/>
                <a:gd name="T11" fmla="*/ 30 h 32"/>
                <a:gd name="T12" fmla="*/ 1 w 79"/>
                <a:gd name="T13" fmla="*/ 15 h 32"/>
                <a:gd name="T14" fmla="*/ 1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1" y="7"/>
                  </a:moveTo>
                  <a:cubicBezTo>
                    <a:pt x="0" y="6"/>
                    <a:pt x="1" y="0"/>
                    <a:pt x="13" y="1"/>
                  </a:cubicBezTo>
                  <a:cubicBezTo>
                    <a:pt x="23" y="1"/>
                    <a:pt x="66" y="2"/>
                    <a:pt x="70" y="2"/>
                  </a:cubicBezTo>
                  <a:cubicBezTo>
                    <a:pt x="74" y="2"/>
                    <a:pt x="76" y="7"/>
                    <a:pt x="76" y="14"/>
                  </a:cubicBezTo>
                  <a:cubicBezTo>
                    <a:pt x="75" y="21"/>
                    <a:pt x="79" y="31"/>
                    <a:pt x="67" y="32"/>
                  </a:cubicBezTo>
                  <a:cubicBezTo>
                    <a:pt x="55" y="32"/>
                    <a:pt x="9" y="31"/>
                    <a:pt x="5" y="30"/>
                  </a:cubicBezTo>
                  <a:cubicBezTo>
                    <a:pt x="0" y="29"/>
                    <a:pt x="0" y="20"/>
                    <a:pt x="1" y="15"/>
                  </a:cubicBezTo>
                  <a:cubicBezTo>
                    <a:pt x="2" y="12"/>
                    <a:pt x="1" y="7"/>
                    <a:pt x="1" y="7"/>
                  </a:cubicBezTo>
                </a:path>
              </a:pathLst>
            </a:custGeom>
            <a:solidFill>
              <a:srgbClr val="D6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 name="Freeform 82">
              <a:extLst>
                <a:ext uri="{FF2B5EF4-FFF2-40B4-BE49-F238E27FC236}">
                  <a16:creationId xmlns:a16="http://schemas.microsoft.com/office/drawing/2014/main" id="{C0A3F266-9365-F05F-B2DE-80B2F29AD0E0}"/>
                </a:ext>
              </a:extLst>
            </p:cNvPr>
            <p:cNvSpPr>
              <a:spLocks/>
            </p:cNvSpPr>
            <p:nvPr/>
          </p:nvSpPr>
          <p:spPr bwMode="auto">
            <a:xfrm>
              <a:off x="5232401" y="3155950"/>
              <a:ext cx="571500" cy="234950"/>
            </a:xfrm>
            <a:custGeom>
              <a:avLst/>
              <a:gdLst>
                <a:gd name="T0" fmla="*/ 1 w 78"/>
                <a:gd name="T1" fmla="*/ 7 h 32"/>
                <a:gd name="T2" fmla="*/ 13 w 78"/>
                <a:gd name="T3" fmla="*/ 1 h 32"/>
                <a:gd name="T4" fmla="*/ 70 w 78"/>
                <a:gd name="T5" fmla="*/ 2 h 32"/>
                <a:gd name="T6" fmla="*/ 76 w 78"/>
                <a:gd name="T7" fmla="*/ 14 h 32"/>
                <a:gd name="T8" fmla="*/ 67 w 78"/>
                <a:gd name="T9" fmla="*/ 32 h 32"/>
                <a:gd name="T10" fmla="*/ 5 w 78"/>
                <a:gd name="T11" fmla="*/ 30 h 32"/>
                <a:gd name="T12" fmla="*/ 1 w 78"/>
                <a:gd name="T13" fmla="*/ 15 h 32"/>
                <a:gd name="T14" fmla="*/ 1 w 78"/>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2">
                  <a:moveTo>
                    <a:pt x="1" y="7"/>
                  </a:moveTo>
                  <a:cubicBezTo>
                    <a:pt x="0" y="6"/>
                    <a:pt x="1" y="0"/>
                    <a:pt x="13" y="1"/>
                  </a:cubicBezTo>
                  <a:cubicBezTo>
                    <a:pt x="23" y="1"/>
                    <a:pt x="66" y="3"/>
                    <a:pt x="70" y="2"/>
                  </a:cubicBezTo>
                  <a:cubicBezTo>
                    <a:pt x="74" y="2"/>
                    <a:pt x="76" y="7"/>
                    <a:pt x="76" y="14"/>
                  </a:cubicBezTo>
                  <a:cubicBezTo>
                    <a:pt x="75" y="21"/>
                    <a:pt x="78" y="31"/>
                    <a:pt x="67" y="32"/>
                  </a:cubicBezTo>
                  <a:cubicBezTo>
                    <a:pt x="55" y="32"/>
                    <a:pt x="9" y="31"/>
                    <a:pt x="5" y="30"/>
                  </a:cubicBezTo>
                  <a:cubicBezTo>
                    <a:pt x="0" y="29"/>
                    <a:pt x="0" y="20"/>
                    <a:pt x="1" y="15"/>
                  </a:cubicBezTo>
                  <a:cubicBezTo>
                    <a:pt x="2" y="12"/>
                    <a:pt x="1" y="7"/>
                    <a:pt x="1" y="7"/>
                  </a:cubicBezTo>
                </a:path>
              </a:pathLst>
            </a:custGeom>
            <a:solidFill>
              <a:srgbClr val="D5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 name="Freeform 83">
              <a:extLst>
                <a:ext uri="{FF2B5EF4-FFF2-40B4-BE49-F238E27FC236}">
                  <a16:creationId xmlns:a16="http://schemas.microsoft.com/office/drawing/2014/main" id="{66A8CC4D-EBC7-4B37-A6BE-CA1395882DD3}"/>
                </a:ext>
              </a:extLst>
            </p:cNvPr>
            <p:cNvSpPr>
              <a:spLocks/>
            </p:cNvSpPr>
            <p:nvPr/>
          </p:nvSpPr>
          <p:spPr bwMode="auto">
            <a:xfrm>
              <a:off x="5232401" y="3155950"/>
              <a:ext cx="571500" cy="234950"/>
            </a:xfrm>
            <a:custGeom>
              <a:avLst/>
              <a:gdLst>
                <a:gd name="T0" fmla="*/ 1 w 78"/>
                <a:gd name="T1" fmla="*/ 7 h 32"/>
                <a:gd name="T2" fmla="*/ 13 w 78"/>
                <a:gd name="T3" fmla="*/ 1 h 32"/>
                <a:gd name="T4" fmla="*/ 70 w 78"/>
                <a:gd name="T5" fmla="*/ 2 h 32"/>
                <a:gd name="T6" fmla="*/ 76 w 78"/>
                <a:gd name="T7" fmla="*/ 14 h 32"/>
                <a:gd name="T8" fmla="*/ 67 w 78"/>
                <a:gd name="T9" fmla="*/ 32 h 32"/>
                <a:gd name="T10" fmla="*/ 5 w 78"/>
                <a:gd name="T11" fmla="*/ 30 h 32"/>
                <a:gd name="T12" fmla="*/ 1 w 78"/>
                <a:gd name="T13" fmla="*/ 15 h 32"/>
                <a:gd name="T14" fmla="*/ 1 w 78"/>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2">
                  <a:moveTo>
                    <a:pt x="1" y="7"/>
                  </a:moveTo>
                  <a:cubicBezTo>
                    <a:pt x="0" y="6"/>
                    <a:pt x="1" y="0"/>
                    <a:pt x="13" y="1"/>
                  </a:cubicBezTo>
                  <a:cubicBezTo>
                    <a:pt x="23" y="1"/>
                    <a:pt x="66" y="3"/>
                    <a:pt x="70" y="2"/>
                  </a:cubicBezTo>
                  <a:cubicBezTo>
                    <a:pt x="74" y="2"/>
                    <a:pt x="76" y="7"/>
                    <a:pt x="76" y="14"/>
                  </a:cubicBezTo>
                  <a:cubicBezTo>
                    <a:pt x="75" y="21"/>
                    <a:pt x="78" y="31"/>
                    <a:pt x="67" y="32"/>
                  </a:cubicBezTo>
                  <a:cubicBezTo>
                    <a:pt x="55" y="32"/>
                    <a:pt x="9" y="31"/>
                    <a:pt x="5" y="30"/>
                  </a:cubicBezTo>
                  <a:cubicBezTo>
                    <a:pt x="0" y="29"/>
                    <a:pt x="0" y="20"/>
                    <a:pt x="1" y="15"/>
                  </a:cubicBezTo>
                  <a:cubicBezTo>
                    <a:pt x="2" y="12"/>
                    <a:pt x="1" y="7"/>
                    <a:pt x="1" y="7"/>
                  </a:cubicBezTo>
                </a:path>
              </a:pathLst>
            </a:custGeom>
            <a:solidFill>
              <a:srgbClr val="D4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 name="Freeform 84">
              <a:extLst>
                <a:ext uri="{FF2B5EF4-FFF2-40B4-BE49-F238E27FC236}">
                  <a16:creationId xmlns:a16="http://schemas.microsoft.com/office/drawing/2014/main" id="{07D96D5D-E44D-A1C5-3F69-E582C9BB6B3F}"/>
                </a:ext>
              </a:extLst>
            </p:cNvPr>
            <p:cNvSpPr>
              <a:spLocks/>
            </p:cNvSpPr>
            <p:nvPr/>
          </p:nvSpPr>
          <p:spPr bwMode="auto">
            <a:xfrm>
              <a:off x="5232401" y="3155950"/>
              <a:ext cx="571500" cy="234950"/>
            </a:xfrm>
            <a:custGeom>
              <a:avLst/>
              <a:gdLst>
                <a:gd name="T0" fmla="*/ 1 w 78"/>
                <a:gd name="T1" fmla="*/ 7 h 32"/>
                <a:gd name="T2" fmla="*/ 13 w 78"/>
                <a:gd name="T3" fmla="*/ 1 h 32"/>
                <a:gd name="T4" fmla="*/ 70 w 78"/>
                <a:gd name="T5" fmla="*/ 2 h 32"/>
                <a:gd name="T6" fmla="*/ 76 w 78"/>
                <a:gd name="T7" fmla="*/ 14 h 32"/>
                <a:gd name="T8" fmla="*/ 67 w 78"/>
                <a:gd name="T9" fmla="*/ 31 h 32"/>
                <a:gd name="T10" fmla="*/ 5 w 78"/>
                <a:gd name="T11" fmla="*/ 30 h 32"/>
                <a:gd name="T12" fmla="*/ 1 w 78"/>
                <a:gd name="T13" fmla="*/ 15 h 32"/>
                <a:gd name="T14" fmla="*/ 1 w 78"/>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2">
                  <a:moveTo>
                    <a:pt x="1" y="7"/>
                  </a:moveTo>
                  <a:cubicBezTo>
                    <a:pt x="0" y="6"/>
                    <a:pt x="1" y="0"/>
                    <a:pt x="13" y="1"/>
                  </a:cubicBezTo>
                  <a:cubicBezTo>
                    <a:pt x="23" y="1"/>
                    <a:pt x="66" y="3"/>
                    <a:pt x="70" y="2"/>
                  </a:cubicBezTo>
                  <a:cubicBezTo>
                    <a:pt x="74" y="2"/>
                    <a:pt x="76" y="7"/>
                    <a:pt x="76" y="14"/>
                  </a:cubicBezTo>
                  <a:cubicBezTo>
                    <a:pt x="75" y="21"/>
                    <a:pt x="78" y="31"/>
                    <a:pt x="67" y="31"/>
                  </a:cubicBezTo>
                  <a:cubicBezTo>
                    <a:pt x="55" y="32"/>
                    <a:pt x="9" y="31"/>
                    <a:pt x="5" y="30"/>
                  </a:cubicBezTo>
                  <a:cubicBezTo>
                    <a:pt x="0" y="29"/>
                    <a:pt x="0" y="20"/>
                    <a:pt x="1" y="15"/>
                  </a:cubicBezTo>
                  <a:cubicBezTo>
                    <a:pt x="2" y="12"/>
                    <a:pt x="1" y="7"/>
                    <a:pt x="1" y="7"/>
                  </a:cubicBezTo>
                </a:path>
              </a:pathLst>
            </a:custGeom>
            <a:solidFill>
              <a:srgbClr val="D3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 name="Freeform 85">
              <a:extLst>
                <a:ext uri="{FF2B5EF4-FFF2-40B4-BE49-F238E27FC236}">
                  <a16:creationId xmlns:a16="http://schemas.microsoft.com/office/drawing/2014/main" id="{254E91AA-C7A2-C5CF-5A2C-C8DAD326CF94}"/>
                </a:ext>
              </a:extLst>
            </p:cNvPr>
            <p:cNvSpPr>
              <a:spLocks/>
            </p:cNvSpPr>
            <p:nvPr/>
          </p:nvSpPr>
          <p:spPr bwMode="auto">
            <a:xfrm>
              <a:off x="5232401" y="3155950"/>
              <a:ext cx="571500" cy="234950"/>
            </a:xfrm>
            <a:custGeom>
              <a:avLst/>
              <a:gdLst>
                <a:gd name="T0" fmla="*/ 1 w 78"/>
                <a:gd name="T1" fmla="*/ 7 h 32"/>
                <a:gd name="T2" fmla="*/ 13 w 78"/>
                <a:gd name="T3" fmla="*/ 1 h 32"/>
                <a:gd name="T4" fmla="*/ 70 w 78"/>
                <a:gd name="T5" fmla="*/ 2 h 32"/>
                <a:gd name="T6" fmla="*/ 75 w 78"/>
                <a:gd name="T7" fmla="*/ 14 h 32"/>
                <a:gd name="T8" fmla="*/ 66 w 78"/>
                <a:gd name="T9" fmla="*/ 31 h 32"/>
                <a:gd name="T10" fmla="*/ 5 w 78"/>
                <a:gd name="T11" fmla="*/ 30 h 32"/>
                <a:gd name="T12" fmla="*/ 1 w 78"/>
                <a:gd name="T13" fmla="*/ 15 h 32"/>
                <a:gd name="T14" fmla="*/ 1 w 78"/>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2">
                  <a:moveTo>
                    <a:pt x="1" y="7"/>
                  </a:moveTo>
                  <a:cubicBezTo>
                    <a:pt x="0" y="6"/>
                    <a:pt x="1" y="0"/>
                    <a:pt x="13" y="1"/>
                  </a:cubicBezTo>
                  <a:cubicBezTo>
                    <a:pt x="23" y="1"/>
                    <a:pt x="66" y="3"/>
                    <a:pt x="70" y="2"/>
                  </a:cubicBezTo>
                  <a:cubicBezTo>
                    <a:pt x="74" y="2"/>
                    <a:pt x="76" y="7"/>
                    <a:pt x="75" y="14"/>
                  </a:cubicBezTo>
                  <a:cubicBezTo>
                    <a:pt x="75" y="21"/>
                    <a:pt x="78" y="31"/>
                    <a:pt x="66" y="31"/>
                  </a:cubicBezTo>
                  <a:cubicBezTo>
                    <a:pt x="55" y="32"/>
                    <a:pt x="9" y="31"/>
                    <a:pt x="5" y="30"/>
                  </a:cubicBezTo>
                  <a:cubicBezTo>
                    <a:pt x="0" y="29"/>
                    <a:pt x="0" y="20"/>
                    <a:pt x="1" y="15"/>
                  </a:cubicBezTo>
                  <a:cubicBezTo>
                    <a:pt x="2" y="12"/>
                    <a:pt x="1" y="7"/>
                    <a:pt x="1" y="7"/>
                  </a:cubicBezTo>
                </a:path>
              </a:pathLst>
            </a:custGeom>
            <a:solidFill>
              <a:srgbClr val="D2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 name="Freeform 86">
              <a:extLst>
                <a:ext uri="{FF2B5EF4-FFF2-40B4-BE49-F238E27FC236}">
                  <a16:creationId xmlns:a16="http://schemas.microsoft.com/office/drawing/2014/main" id="{A196BB05-BD63-F9E6-C9B1-164BC435B025}"/>
                </a:ext>
              </a:extLst>
            </p:cNvPr>
            <p:cNvSpPr>
              <a:spLocks/>
            </p:cNvSpPr>
            <p:nvPr/>
          </p:nvSpPr>
          <p:spPr bwMode="auto">
            <a:xfrm>
              <a:off x="5232401" y="3155950"/>
              <a:ext cx="571500" cy="234950"/>
            </a:xfrm>
            <a:custGeom>
              <a:avLst/>
              <a:gdLst>
                <a:gd name="T0" fmla="*/ 1 w 78"/>
                <a:gd name="T1" fmla="*/ 7 h 32"/>
                <a:gd name="T2" fmla="*/ 13 w 78"/>
                <a:gd name="T3" fmla="*/ 1 h 32"/>
                <a:gd name="T4" fmla="*/ 70 w 78"/>
                <a:gd name="T5" fmla="*/ 2 h 32"/>
                <a:gd name="T6" fmla="*/ 75 w 78"/>
                <a:gd name="T7" fmla="*/ 14 h 32"/>
                <a:gd name="T8" fmla="*/ 66 w 78"/>
                <a:gd name="T9" fmla="*/ 31 h 32"/>
                <a:gd name="T10" fmla="*/ 5 w 78"/>
                <a:gd name="T11" fmla="*/ 30 h 32"/>
                <a:gd name="T12" fmla="*/ 2 w 78"/>
                <a:gd name="T13" fmla="*/ 15 h 32"/>
                <a:gd name="T14" fmla="*/ 1 w 78"/>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2">
                  <a:moveTo>
                    <a:pt x="1" y="7"/>
                  </a:moveTo>
                  <a:cubicBezTo>
                    <a:pt x="0" y="6"/>
                    <a:pt x="1" y="0"/>
                    <a:pt x="13" y="1"/>
                  </a:cubicBezTo>
                  <a:cubicBezTo>
                    <a:pt x="23" y="1"/>
                    <a:pt x="66" y="3"/>
                    <a:pt x="70" y="2"/>
                  </a:cubicBezTo>
                  <a:cubicBezTo>
                    <a:pt x="74" y="2"/>
                    <a:pt x="76" y="8"/>
                    <a:pt x="75" y="14"/>
                  </a:cubicBezTo>
                  <a:cubicBezTo>
                    <a:pt x="75" y="20"/>
                    <a:pt x="78" y="31"/>
                    <a:pt x="66" y="31"/>
                  </a:cubicBezTo>
                  <a:cubicBezTo>
                    <a:pt x="55" y="32"/>
                    <a:pt x="9" y="31"/>
                    <a:pt x="5" y="30"/>
                  </a:cubicBezTo>
                  <a:cubicBezTo>
                    <a:pt x="0" y="29"/>
                    <a:pt x="0" y="20"/>
                    <a:pt x="2" y="15"/>
                  </a:cubicBezTo>
                  <a:cubicBezTo>
                    <a:pt x="3" y="12"/>
                    <a:pt x="1" y="7"/>
                    <a:pt x="1" y="7"/>
                  </a:cubicBezTo>
                </a:path>
              </a:pathLst>
            </a:custGeom>
            <a:solidFill>
              <a:srgbClr val="D1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 name="Freeform 87">
              <a:extLst>
                <a:ext uri="{FF2B5EF4-FFF2-40B4-BE49-F238E27FC236}">
                  <a16:creationId xmlns:a16="http://schemas.microsoft.com/office/drawing/2014/main" id="{9ABB7772-BFBB-22B3-FB07-82CB19540A9E}"/>
                </a:ext>
              </a:extLst>
            </p:cNvPr>
            <p:cNvSpPr>
              <a:spLocks/>
            </p:cNvSpPr>
            <p:nvPr/>
          </p:nvSpPr>
          <p:spPr bwMode="auto">
            <a:xfrm>
              <a:off x="5232401" y="3163888"/>
              <a:ext cx="571500" cy="227013"/>
            </a:xfrm>
            <a:custGeom>
              <a:avLst/>
              <a:gdLst>
                <a:gd name="T0" fmla="*/ 1 w 78"/>
                <a:gd name="T1" fmla="*/ 6 h 31"/>
                <a:gd name="T2" fmla="*/ 13 w 78"/>
                <a:gd name="T3" fmla="*/ 0 h 31"/>
                <a:gd name="T4" fmla="*/ 70 w 78"/>
                <a:gd name="T5" fmla="*/ 1 h 31"/>
                <a:gd name="T6" fmla="*/ 75 w 78"/>
                <a:gd name="T7" fmla="*/ 13 h 31"/>
                <a:gd name="T8" fmla="*/ 66 w 78"/>
                <a:gd name="T9" fmla="*/ 30 h 31"/>
                <a:gd name="T10" fmla="*/ 5 w 78"/>
                <a:gd name="T11" fmla="*/ 29 h 31"/>
                <a:gd name="T12" fmla="*/ 2 w 78"/>
                <a:gd name="T13" fmla="*/ 14 h 31"/>
                <a:gd name="T14" fmla="*/ 1 w 78"/>
                <a:gd name="T15" fmla="*/ 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1">
                  <a:moveTo>
                    <a:pt x="1" y="6"/>
                  </a:moveTo>
                  <a:cubicBezTo>
                    <a:pt x="0" y="5"/>
                    <a:pt x="1" y="0"/>
                    <a:pt x="13" y="0"/>
                  </a:cubicBezTo>
                  <a:cubicBezTo>
                    <a:pt x="23" y="0"/>
                    <a:pt x="66" y="2"/>
                    <a:pt x="70" y="1"/>
                  </a:cubicBezTo>
                  <a:cubicBezTo>
                    <a:pt x="74" y="1"/>
                    <a:pt x="76" y="7"/>
                    <a:pt x="75" y="13"/>
                  </a:cubicBezTo>
                  <a:cubicBezTo>
                    <a:pt x="75" y="19"/>
                    <a:pt x="78" y="30"/>
                    <a:pt x="66" y="30"/>
                  </a:cubicBezTo>
                  <a:cubicBezTo>
                    <a:pt x="55" y="31"/>
                    <a:pt x="9" y="30"/>
                    <a:pt x="5" y="29"/>
                  </a:cubicBezTo>
                  <a:cubicBezTo>
                    <a:pt x="0" y="28"/>
                    <a:pt x="0" y="19"/>
                    <a:pt x="2" y="14"/>
                  </a:cubicBezTo>
                  <a:cubicBezTo>
                    <a:pt x="3" y="11"/>
                    <a:pt x="1" y="6"/>
                    <a:pt x="1" y="6"/>
                  </a:cubicBezTo>
                </a:path>
              </a:pathLst>
            </a:custGeom>
            <a:solidFill>
              <a:srgbClr val="D0F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 name="Freeform 88">
              <a:extLst>
                <a:ext uri="{FF2B5EF4-FFF2-40B4-BE49-F238E27FC236}">
                  <a16:creationId xmlns:a16="http://schemas.microsoft.com/office/drawing/2014/main" id="{B6D0D6D7-F0DF-135B-56F5-78271FE2B766}"/>
                </a:ext>
              </a:extLst>
            </p:cNvPr>
            <p:cNvSpPr>
              <a:spLocks/>
            </p:cNvSpPr>
            <p:nvPr/>
          </p:nvSpPr>
          <p:spPr bwMode="auto">
            <a:xfrm>
              <a:off x="5232401" y="3163888"/>
              <a:ext cx="571500" cy="227013"/>
            </a:xfrm>
            <a:custGeom>
              <a:avLst/>
              <a:gdLst>
                <a:gd name="T0" fmla="*/ 1 w 78"/>
                <a:gd name="T1" fmla="*/ 6 h 31"/>
                <a:gd name="T2" fmla="*/ 13 w 78"/>
                <a:gd name="T3" fmla="*/ 0 h 31"/>
                <a:gd name="T4" fmla="*/ 70 w 78"/>
                <a:gd name="T5" fmla="*/ 2 h 31"/>
                <a:gd name="T6" fmla="*/ 75 w 78"/>
                <a:gd name="T7" fmla="*/ 13 h 31"/>
                <a:gd name="T8" fmla="*/ 66 w 78"/>
                <a:gd name="T9" fmla="*/ 30 h 31"/>
                <a:gd name="T10" fmla="*/ 5 w 78"/>
                <a:gd name="T11" fmla="*/ 29 h 31"/>
                <a:gd name="T12" fmla="*/ 2 w 78"/>
                <a:gd name="T13" fmla="*/ 14 h 31"/>
                <a:gd name="T14" fmla="*/ 1 w 78"/>
                <a:gd name="T15" fmla="*/ 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1">
                  <a:moveTo>
                    <a:pt x="1" y="6"/>
                  </a:moveTo>
                  <a:cubicBezTo>
                    <a:pt x="0" y="5"/>
                    <a:pt x="1" y="0"/>
                    <a:pt x="13" y="0"/>
                  </a:cubicBezTo>
                  <a:cubicBezTo>
                    <a:pt x="23" y="0"/>
                    <a:pt x="66" y="2"/>
                    <a:pt x="70" y="2"/>
                  </a:cubicBezTo>
                  <a:cubicBezTo>
                    <a:pt x="74" y="1"/>
                    <a:pt x="76" y="7"/>
                    <a:pt x="75" y="13"/>
                  </a:cubicBezTo>
                  <a:cubicBezTo>
                    <a:pt x="75" y="19"/>
                    <a:pt x="78" y="30"/>
                    <a:pt x="66" y="30"/>
                  </a:cubicBezTo>
                  <a:cubicBezTo>
                    <a:pt x="55" y="31"/>
                    <a:pt x="9" y="30"/>
                    <a:pt x="5" y="29"/>
                  </a:cubicBezTo>
                  <a:cubicBezTo>
                    <a:pt x="0" y="28"/>
                    <a:pt x="0" y="19"/>
                    <a:pt x="2" y="14"/>
                  </a:cubicBezTo>
                  <a:cubicBezTo>
                    <a:pt x="3" y="11"/>
                    <a:pt x="1" y="6"/>
                    <a:pt x="1" y="6"/>
                  </a:cubicBezTo>
                </a:path>
              </a:pathLst>
            </a:custGeom>
            <a:solidFill>
              <a:srgbClr val="CFF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 name="Freeform 89">
              <a:extLst>
                <a:ext uri="{FF2B5EF4-FFF2-40B4-BE49-F238E27FC236}">
                  <a16:creationId xmlns:a16="http://schemas.microsoft.com/office/drawing/2014/main" id="{F47BB131-115A-DE80-B513-A6E3F0814028}"/>
                </a:ext>
              </a:extLst>
            </p:cNvPr>
            <p:cNvSpPr>
              <a:spLocks/>
            </p:cNvSpPr>
            <p:nvPr/>
          </p:nvSpPr>
          <p:spPr bwMode="auto">
            <a:xfrm>
              <a:off x="5232401" y="3163888"/>
              <a:ext cx="571500" cy="227013"/>
            </a:xfrm>
            <a:custGeom>
              <a:avLst/>
              <a:gdLst>
                <a:gd name="T0" fmla="*/ 1 w 78"/>
                <a:gd name="T1" fmla="*/ 6 h 31"/>
                <a:gd name="T2" fmla="*/ 13 w 78"/>
                <a:gd name="T3" fmla="*/ 0 h 31"/>
                <a:gd name="T4" fmla="*/ 70 w 78"/>
                <a:gd name="T5" fmla="*/ 2 h 31"/>
                <a:gd name="T6" fmla="*/ 75 w 78"/>
                <a:gd name="T7" fmla="*/ 13 h 31"/>
                <a:gd name="T8" fmla="*/ 66 w 78"/>
                <a:gd name="T9" fmla="*/ 30 h 31"/>
                <a:gd name="T10" fmla="*/ 5 w 78"/>
                <a:gd name="T11" fmla="*/ 29 h 31"/>
                <a:gd name="T12" fmla="*/ 2 w 78"/>
                <a:gd name="T13" fmla="*/ 14 h 31"/>
                <a:gd name="T14" fmla="*/ 1 w 78"/>
                <a:gd name="T15" fmla="*/ 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1">
                  <a:moveTo>
                    <a:pt x="1" y="6"/>
                  </a:moveTo>
                  <a:cubicBezTo>
                    <a:pt x="0" y="5"/>
                    <a:pt x="1" y="0"/>
                    <a:pt x="13" y="0"/>
                  </a:cubicBezTo>
                  <a:cubicBezTo>
                    <a:pt x="23" y="0"/>
                    <a:pt x="66" y="2"/>
                    <a:pt x="70" y="2"/>
                  </a:cubicBezTo>
                  <a:cubicBezTo>
                    <a:pt x="74" y="1"/>
                    <a:pt x="76" y="7"/>
                    <a:pt x="75" y="13"/>
                  </a:cubicBezTo>
                  <a:cubicBezTo>
                    <a:pt x="75" y="19"/>
                    <a:pt x="78" y="30"/>
                    <a:pt x="66" y="30"/>
                  </a:cubicBezTo>
                  <a:cubicBezTo>
                    <a:pt x="55" y="31"/>
                    <a:pt x="9" y="30"/>
                    <a:pt x="5" y="29"/>
                  </a:cubicBezTo>
                  <a:cubicBezTo>
                    <a:pt x="0" y="28"/>
                    <a:pt x="0" y="19"/>
                    <a:pt x="2" y="14"/>
                  </a:cubicBezTo>
                  <a:cubicBezTo>
                    <a:pt x="3" y="11"/>
                    <a:pt x="1" y="6"/>
                    <a:pt x="1" y="6"/>
                  </a:cubicBezTo>
                </a:path>
              </a:pathLst>
            </a:custGeom>
            <a:solidFill>
              <a:srgbClr val="CE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 name="Freeform 90">
              <a:extLst>
                <a:ext uri="{FF2B5EF4-FFF2-40B4-BE49-F238E27FC236}">
                  <a16:creationId xmlns:a16="http://schemas.microsoft.com/office/drawing/2014/main" id="{51D6634E-AE65-CA69-A465-D06CD5CBFD6A}"/>
                </a:ext>
              </a:extLst>
            </p:cNvPr>
            <p:cNvSpPr>
              <a:spLocks/>
            </p:cNvSpPr>
            <p:nvPr/>
          </p:nvSpPr>
          <p:spPr bwMode="auto">
            <a:xfrm>
              <a:off x="5232401" y="3163888"/>
              <a:ext cx="571500" cy="227013"/>
            </a:xfrm>
            <a:custGeom>
              <a:avLst/>
              <a:gdLst>
                <a:gd name="T0" fmla="*/ 1 w 78"/>
                <a:gd name="T1" fmla="*/ 6 h 31"/>
                <a:gd name="T2" fmla="*/ 13 w 78"/>
                <a:gd name="T3" fmla="*/ 0 h 31"/>
                <a:gd name="T4" fmla="*/ 70 w 78"/>
                <a:gd name="T5" fmla="*/ 2 h 31"/>
                <a:gd name="T6" fmla="*/ 75 w 78"/>
                <a:gd name="T7" fmla="*/ 13 h 31"/>
                <a:gd name="T8" fmla="*/ 66 w 78"/>
                <a:gd name="T9" fmla="*/ 30 h 31"/>
                <a:gd name="T10" fmla="*/ 5 w 78"/>
                <a:gd name="T11" fmla="*/ 29 h 31"/>
                <a:gd name="T12" fmla="*/ 2 w 78"/>
                <a:gd name="T13" fmla="*/ 14 h 31"/>
                <a:gd name="T14" fmla="*/ 1 w 78"/>
                <a:gd name="T15" fmla="*/ 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1">
                  <a:moveTo>
                    <a:pt x="1" y="6"/>
                  </a:moveTo>
                  <a:cubicBezTo>
                    <a:pt x="0" y="5"/>
                    <a:pt x="1" y="0"/>
                    <a:pt x="13" y="0"/>
                  </a:cubicBezTo>
                  <a:cubicBezTo>
                    <a:pt x="23" y="0"/>
                    <a:pt x="66" y="2"/>
                    <a:pt x="70" y="2"/>
                  </a:cubicBezTo>
                  <a:cubicBezTo>
                    <a:pt x="74" y="1"/>
                    <a:pt x="76" y="7"/>
                    <a:pt x="75" y="13"/>
                  </a:cubicBezTo>
                  <a:cubicBezTo>
                    <a:pt x="75" y="19"/>
                    <a:pt x="78" y="30"/>
                    <a:pt x="66" y="30"/>
                  </a:cubicBezTo>
                  <a:cubicBezTo>
                    <a:pt x="55" y="31"/>
                    <a:pt x="9" y="30"/>
                    <a:pt x="5" y="29"/>
                  </a:cubicBezTo>
                  <a:cubicBezTo>
                    <a:pt x="0" y="28"/>
                    <a:pt x="0" y="19"/>
                    <a:pt x="2" y="14"/>
                  </a:cubicBezTo>
                  <a:cubicBezTo>
                    <a:pt x="3" y="11"/>
                    <a:pt x="1" y="6"/>
                    <a:pt x="1" y="6"/>
                  </a:cubicBezTo>
                </a:path>
              </a:pathLst>
            </a:custGeom>
            <a:solidFill>
              <a:srgbClr val="CD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 name="Freeform 91">
              <a:extLst>
                <a:ext uri="{FF2B5EF4-FFF2-40B4-BE49-F238E27FC236}">
                  <a16:creationId xmlns:a16="http://schemas.microsoft.com/office/drawing/2014/main" id="{18247055-C1A5-933D-6C53-F746A3BF8920}"/>
                </a:ext>
              </a:extLst>
            </p:cNvPr>
            <p:cNvSpPr>
              <a:spLocks/>
            </p:cNvSpPr>
            <p:nvPr/>
          </p:nvSpPr>
          <p:spPr bwMode="auto">
            <a:xfrm>
              <a:off x="5232401" y="3163888"/>
              <a:ext cx="571500" cy="227013"/>
            </a:xfrm>
            <a:custGeom>
              <a:avLst/>
              <a:gdLst>
                <a:gd name="T0" fmla="*/ 2 w 78"/>
                <a:gd name="T1" fmla="*/ 7 h 31"/>
                <a:gd name="T2" fmla="*/ 13 w 78"/>
                <a:gd name="T3" fmla="*/ 0 h 31"/>
                <a:gd name="T4" fmla="*/ 70 w 78"/>
                <a:gd name="T5" fmla="*/ 2 h 31"/>
                <a:gd name="T6" fmla="*/ 75 w 78"/>
                <a:gd name="T7" fmla="*/ 13 h 31"/>
                <a:gd name="T8" fmla="*/ 66 w 78"/>
                <a:gd name="T9" fmla="*/ 30 h 31"/>
                <a:gd name="T10" fmla="*/ 5 w 78"/>
                <a:gd name="T11" fmla="*/ 29 h 31"/>
                <a:gd name="T12" fmla="*/ 2 w 78"/>
                <a:gd name="T13" fmla="*/ 14 h 31"/>
                <a:gd name="T14" fmla="*/ 2 w 78"/>
                <a:gd name="T15" fmla="*/ 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1">
                  <a:moveTo>
                    <a:pt x="2" y="7"/>
                  </a:moveTo>
                  <a:cubicBezTo>
                    <a:pt x="0" y="5"/>
                    <a:pt x="1" y="0"/>
                    <a:pt x="13" y="0"/>
                  </a:cubicBezTo>
                  <a:cubicBezTo>
                    <a:pt x="23" y="0"/>
                    <a:pt x="66" y="2"/>
                    <a:pt x="70" y="2"/>
                  </a:cubicBezTo>
                  <a:cubicBezTo>
                    <a:pt x="74" y="1"/>
                    <a:pt x="76" y="7"/>
                    <a:pt x="75" y="13"/>
                  </a:cubicBezTo>
                  <a:cubicBezTo>
                    <a:pt x="75" y="19"/>
                    <a:pt x="78" y="30"/>
                    <a:pt x="66" y="30"/>
                  </a:cubicBezTo>
                  <a:cubicBezTo>
                    <a:pt x="55" y="31"/>
                    <a:pt x="9" y="30"/>
                    <a:pt x="5" y="29"/>
                  </a:cubicBezTo>
                  <a:cubicBezTo>
                    <a:pt x="0" y="27"/>
                    <a:pt x="0" y="19"/>
                    <a:pt x="2" y="14"/>
                  </a:cubicBezTo>
                  <a:cubicBezTo>
                    <a:pt x="3" y="11"/>
                    <a:pt x="2" y="7"/>
                    <a:pt x="2" y="7"/>
                  </a:cubicBezTo>
                </a:path>
              </a:pathLst>
            </a:custGeom>
            <a:solidFill>
              <a:srgbClr val="CC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 name="Freeform 92">
              <a:extLst>
                <a:ext uri="{FF2B5EF4-FFF2-40B4-BE49-F238E27FC236}">
                  <a16:creationId xmlns:a16="http://schemas.microsoft.com/office/drawing/2014/main" id="{11EB946C-3E75-5735-52B1-B6158E7527BB}"/>
                </a:ext>
              </a:extLst>
            </p:cNvPr>
            <p:cNvSpPr>
              <a:spLocks/>
            </p:cNvSpPr>
            <p:nvPr/>
          </p:nvSpPr>
          <p:spPr bwMode="auto">
            <a:xfrm>
              <a:off x="5232401" y="3163888"/>
              <a:ext cx="571500" cy="219075"/>
            </a:xfrm>
            <a:custGeom>
              <a:avLst/>
              <a:gdLst>
                <a:gd name="T0" fmla="*/ 2 w 78"/>
                <a:gd name="T1" fmla="*/ 7 h 30"/>
                <a:gd name="T2" fmla="*/ 13 w 78"/>
                <a:gd name="T3" fmla="*/ 0 h 30"/>
                <a:gd name="T4" fmla="*/ 70 w 78"/>
                <a:gd name="T5" fmla="*/ 2 h 30"/>
                <a:gd name="T6" fmla="*/ 75 w 78"/>
                <a:gd name="T7" fmla="*/ 13 h 30"/>
                <a:gd name="T8" fmla="*/ 66 w 78"/>
                <a:gd name="T9" fmla="*/ 30 h 30"/>
                <a:gd name="T10" fmla="*/ 5 w 78"/>
                <a:gd name="T11" fmla="*/ 29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1" y="0"/>
                    <a:pt x="13" y="0"/>
                  </a:cubicBezTo>
                  <a:cubicBezTo>
                    <a:pt x="23" y="1"/>
                    <a:pt x="65" y="2"/>
                    <a:pt x="70" y="2"/>
                  </a:cubicBezTo>
                  <a:cubicBezTo>
                    <a:pt x="74" y="1"/>
                    <a:pt x="76" y="7"/>
                    <a:pt x="75" y="13"/>
                  </a:cubicBezTo>
                  <a:cubicBezTo>
                    <a:pt x="75" y="19"/>
                    <a:pt x="78" y="30"/>
                    <a:pt x="66" y="30"/>
                  </a:cubicBezTo>
                  <a:cubicBezTo>
                    <a:pt x="54" y="30"/>
                    <a:pt x="9" y="30"/>
                    <a:pt x="5" y="29"/>
                  </a:cubicBezTo>
                  <a:cubicBezTo>
                    <a:pt x="0" y="27"/>
                    <a:pt x="0" y="19"/>
                    <a:pt x="2" y="14"/>
                  </a:cubicBezTo>
                  <a:cubicBezTo>
                    <a:pt x="3" y="11"/>
                    <a:pt x="2" y="7"/>
                    <a:pt x="2" y="7"/>
                  </a:cubicBezTo>
                </a:path>
              </a:pathLst>
            </a:custGeom>
            <a:solidFill>
              <a:srgbClr val="CB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 name="Freeform 93">
              <a:extLst>
                <a:ext uri="{FF2B5EF4-FFF2-40B4-BE49-F238E27FC236}">
                  <a16:creationId xmlns:a16="http://schemas.microsoft.com/office/drawing/2014/main" id="{4D144973-EE5B-AAD4-4D0A-BDD0D4A9A747}"/>
                </a:ext>
              </a:extLst>
            </p:cNvPr>
            <p:cNvSpPr>
              <a:spLocks/>
            </p:cNvSpPr>
            <p:nvPr/>
          </p:nvSpPr>
          <p:spPr bwMode="auto">
            <a:xfrm>
              <a:off x="5232401" y="3163888"/>
              <a:ext cx="571500" cy="219075"/>
            </a:xfrm>
            <a:custGeom>
              <a:avLst/>
              <a:gdLst>
                <a:gd name="T0" fmla="*/ 2 w 78"/>
                <a:gd name="T1" fmla="*/ 7 h 30"/>
                <a:gd name="T2" fmla="*/ 13 w 78"/>
                <a:gd name="T3" fmla="*/ 0 h 30"/>
                <a:gd name="T4" fmla="*/ 69 w 78"/>
                <a:gd name="T5" fmla="*/ 2 h 30"/>
                <a:gd name="T6" fmla="*/ 75 w 78"/>
                <a:gd name="T7" fmla="*/ 13 h 30"/>
                <a:gd name="T8" fmla="*/ 66 w 78"/>
                <a:gd name="T9" fmla="*/ 30 h 30"/>
                <a:gd name="T10" fmla="*/ 5 w 78"/>
                <a:gd name="T11" fmla="*/ 29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1" y="0"/>
                    <a:pt x="13" y="0"/>
                  </a:cubicBezTo>
                  <a:cubicBezTo>
                    <a:pt x="23" y="1"/>
                    <a:pt x="65" y="2"/>
                    <a:pt x="69" y="2"/>
                  </a:cubicBezTo>
                  <a:cubicBezTo>
                    <a:pt x="74" y="1"/>
                    <a:pt x="76" y="7"/>
                    <a:pt x="75" y="13"/>
                  </a:cubicBezTo>
                  <a:cubicBezTo>
                    <a:pt x="75" y="19"/>
                    <a:pt x="78" y="30"/>
                    <a:pt x="66" y="30"/>
                  </a:cubicBezTo>
                  <a:cubicBezTo>
                    <a:pt x="54" y="30"/>
                    <a:pt x="9" y="30"/>
                    <a:pt x="5" y="29"/>
                  </a:cubicBezTo>
                  <a:cubicBezTo>
                    <a:pt x="0" y="27"/>
                    <a:pt x="0" y="19"/>
                    <a:pt x="2" y="14"/>
                  </a:cubicBezTo>
                  <a:cubicBezTo>
                    <a:pt x="3" y="11"/>
                    <a:pt x="2" y="7"/>
                    <a:pt x="2" y="7"/>
                  </a:cubicBezTo>
                </a:path>
              </a:pathLst>
            </a:custGeom>
            <a:solidFill>
              <a:srgbClr val="CA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 name="Freeform 94">
              <a:extLst>
                <a:ext uri="{FF2B5EF4-FFF2-40B4-BE49-F238E27FC236}">
                  <a16:creationId xmlns:a16="http://schemas.microsoft.com/office/drawing/2014/main" id="{862B7A0C-8380-DC51-27D2-AF5EC2C78100}"/>
                </a:ext>
              </a:extLst>
            </p:cNvPr>
            <p:cNvSpPr>
              <a:spLocks/>
            </p:cNvSpPr>
            <p:nvPr/>
          </p:nvSpPr>
          <p:spPr bwMode="auto">
            <a:xfrm>
              <a:off x="5232401" y="3163888"/>
              <a:ext cx="571500" cy="219075"/>
            </a:xfrm>
            <a:custGeom>
              <a:avLst/>
              <a:gdLst>
                <a:gd name="T0" fmla="*/ 2 w 78"/>
                <a:gd name="T1" fmla="*/ 7 h 30"/>
                <a:gd name="T2" fmla="*/ 13 w 78"/>
                <a:gd name="T3" fmla="*/ 0 h 30"/>
                <a:gd name="T4" fmla="*/ 69 w 78"/>
                <a:gd name="T5" fmla="*/ 2 h 30"/>
                <a:gd name="T6" fmla="*/ 75 w 78"/>
                <a:gd name="T7" fmla="*/ 13 h 30"/>
                <a:gd name="T8" fmla="*/ 66 w 78"/>
                <a:gd name="T9" fmla="*/ 30 h 30"/>
                <a:gd name="T10" fmla="*/ 5 w 78"/>
                <a:gd name="T11" fmla="*/ 29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1" y="0"/>
                    <a:pt x="13" y="0"/>
                  </a:cubicBezTo>
                  <a:cubicBezTo>
                    <a:pt x="23" y="1"/>
                    <a:pt x="65" y="2"/>
                    <a:pt x="69" y="2"/>
                  </a:cubicBezTo>
                  <a:cubicBezTo>
                    <a:pt x="73" y="2"/>
                    <a:pt x="76" y="7"/>
                    <a:pt x="75" y="13"/>
                  </a:cubicBezTo>
                  <a:cubicBezTo>
                    <a:pt x="75" y="19"/>
                    <a:pt x="78" y="30"/>
                    <a:pt x="66" y="30"/>
                  </a:cubicBezTo>
                  <a:cubicBezTo>
                    <a:pt x="54" y="30"/>
                    <a:pt x="9" y="30"/>
                    <a:pt x="5" y="29"/>
                  </a:cubicBezTo>
                  <a:cubicBezTo>
                    <a:pt x="0" y="27"/>
                    <a:pt x="0" y="19"/>
                    <a:pt x="2" y="14"/>
                  </a:cubicBezTo>
                  <a:cubicBezTo>
                    <a:pt x="3" y="11"/>
                    <a:pt x="2" y="7"/>
                    <a:pt x="2" y="7"/>
                  </a:cubicBezTo>
                </a:path>
              </a:pathLst>
            </a:custGeom>
            <a:solidFill>
              <a:srgbClr val="C9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 name="Freeform 95">
              <a:extLst>
                <a:ext uri="{FF2B5EF4-FFF2-40B4-BE49-F238E27FC236}">
                  <a16:creationId xmlns:a16="http://schemas.microsoft.com/office/drawing/2014/main" id="{BBFE29E6-F2B3-ADF5-5DC4-C1885F6FA442}"/>
                </a:ext>
              </a:extLst>
            </p:cNvPr>
            <p:cNvSpPr>
              <a:spLocks/>
            </p:cNvSpPr>
            <p:nvPr/>
          </p:nvSpPr>
          <p:spPr bwMode="auto">
            <a:xfrm>
              <a:off x="5232401" y="3163888"/>
              <a:ext cx="571500" cy="219075"/>
            </a:xfrm>
            <a:custGeom>
              <a:avLst/>
              <a:gdLst>
                <a:gd name="T0" fmla="*/ 2 w 78"/>
                <a:gd name="T1" fmla="*/ 7 h 30"/>
                <a:gd name="T2" fmla="*/ 14 w 78"/>
                <a:gd name="T3" fmla="*/ 0 h 30"/>
                <a:gd name="T4" fmla="*/ 69 w 78"/>
                <a:gd name="T5" fmla="*/ 2 h 30"/>
                <a:gd name="T6" fmla="*/ 75 w 78"/>
                <a:gd name="T7" fmla="*/ 13 h 30"/>
                <a:gd name="T8" fmla="*/ 66 w 78"/>
                <a:gd name="T9" fmla="*/ 30 h 30"/>
                <a:gd name="T10" fmla="*/ 5 w 78"/>
                <a:gd name="T11" fmla="*/ 29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2" y="0"/>
                    <a:pt x="14" y="0"/>
                  </a:cubicBezTo>
                  <a:cubicBezTo>
                    <a:pt x="23" y="1"/>
                    <a:pt x="65" y="2"/>
                    <a:pt x="69" y="2"/>
                  </a:cubicBezTo>
                  <a:cubicBezTo>
                    <a:pt x="73" y="2"/>
                    <a:pt x="76" y="7"/>
                    <a:pt x="75" y="13"/>
                  </a:cubicBezTo>
                  <a:cubicBezTo>
                    <a:pt x="75" y="19"/>
                    <a:pt x="78" y="30"/>
                    <a:pt x="66" y="30"/>
                  </a:cubicBezTo>
                  <a:cubicBezTo>
                    <a:pt x="54" y="30"/>
                    <a:pt x="9" y="30"/>
                    <a:pt x="5" y="29"/>
                  </a:cubicBezTo>
                  <a:cubicBezTo>
                    <a:pt x="0" y="27"/>
                    <a:pt x="0" y="19"/>
                    <a:pt x="2" y="14"/>
                  </a:cubicBezTo>
                  <a:cubicBezTo>
                    <a:pt x="3" y="11"/>
                    <a:pt x="2" y="7"/>
                    <a:pt x="2" y="7"/>
                  </a:cubicBezTo>
                </a:path>
              </a:pathLst>
            </a:custGeom>
            <a:solidFill>
              <a:srgbClr val="C8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 name="Freeform 96">
              <a:extLst>
                <a:ext uri="{FF2B5EF4-FFF2-40B4-BE49-F238E27FC236}">
                  <a16:creationId xmlns:a16="http://schemas.microsoft.com/office/drawing/2014/main" id="{94FC3DAF-5D94-888D-4A4E-3136467EEE01}"/>
                </a:ext>
              </a:extLst>
            </p:cNvPr>
            <p:cNvSpPr>
              <a:spLocks/>
            </p:cNvSpPr>
            <p:nvPr/>
          </p:nvSpPr>
          <p:spPr bwMode="auto">
            <a:xfrm>
              <a:off x="5232401" y="3163888"/>
              <a:ext cx="571500" cy="219075"/>
            </a:xfrm>
            <a:custGeom>
              <a:avLst/>
              <a:gdLst>
                <a:gd name="T0" fmla="*/ 2 w 78"/>
                <a:gd name="T1" fmla="*/ 7 h 30"/>
                <a:gd name="T2" fmla="*/ 14 w 78"/>
                <a:gd name="T3" fmla="*/ 0 h 30"/>
                <a:gd name="T4" fmla="*/ 69 w 78"/>
                <a:gd name="T5" fmla="*/ 2 h 30"/>
                <a:gd name="T6" fmla="*/ 75 w 78"/>
                <a:gd name="T7" fmla="*/ 13 h 30"/>
                <a:gd name="T8" fmla="*/ 66 w 78"/>
                <a:gd name="T9" fmla="*/ 30 h 30"/>
                <a:gd name="T10" fmla="*/ 5 w 78"/>
                <a:gd name="T11" fmla="*/ 29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2" y="0"/>
                    <a:pt x="14" y="0"/>
                  </a:cubicBezTo>
                  <a:cubicBezTo>
                    <a:pt x="23" y="1"/>
                    <a:pt x="65" y="2"/>
                    <a:pt x="69" y="2"/>
                  </a:cubicBezTo>
                  <a:cubicBezTo>
                    <a:pt x="73" y="2"/>
                    <a:pt x="75" y="7"/>
                    <a:pt x="75" y="13"/>
                  </a:cubicBezTo>
                  <a:cubicBezTo>
                    <a:pt x="75" y="19"/>
                    <a:pt x="78" y="29"/>
                    <a:pt x="66" y="30"/>
                  </a:cubicBezTo>
                  <a:cubicBezTo>
                    <a:pt x="54" y="30"/>
                    <a:pt x="9" y="30"/>
                    <a:pt x="5" y="29"/>
                  </a:cubicBezTo>
                  <a:cubicBezTo>
                    <a:pt x="0" y="27"/>
                    <a:pt x="0" y="19"/>
                    <a:pt x="2" y="14"/>
                  </a:cubicBezTo>
                  <a:cubicBezTo>
                    <a:pt x="3" y="11"/>
                    <a:pt x="2" y="7"/>
                    <a:pt x="2" y="7"/>
                  </a:cubicBezTo>
                </a:path>
              </a:pathLst>
            </a:custGeom>
            <a:solidFill>
              <a:srgbClr val="C7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 name="Freeform 97">
              <a:extLst>
                <a:ext uri="{FF2B5EF4-FFF2-40B4-BE49-F238E27FC236}">
                  <a16:creationId xmlns:a16="http://schemas.microsoft.com/office/drawing/2014/main" id="{279B2FD6-2082-06A0-E2D5-A5D1746B2C4D}"/>
                </a:ext>
              </a:extLst>
            </p:cNvPr>
            <p:cNvSpPr>
              <a:spLocks/>
            </p:cNvSpPr>
            <p:nvPr/>
          </p:nvSpPr>
          <p:spPr bwMode="auto">
            <a:xfrm>
              <a:off x="5232401" y="3163888"/>
              <a:ext cx="571500" cy="219075"/>
            </a:xfrm>
            <a:custGeom>
              <a:avLst/>
              <a:gdLst>
                <a:gd name="T0" fmla="*/ 2 w 78"/>
                <a:gd name="T1" fmla="*/ 7 h 30"/>
                <a:gd name="T2" fmla="*/ 14 w 78"/>
                <a:gd name="T3" fmla="*/ 0 h 30"/>
                <a:gd name="T4" fmla="*/ 69 w 78"/>
                <a:gd name="T5" fmla="*/ 2 h 30"/>
                <a:gd name="T6" fmla="*/ 75 w 78"/>
                <a:gd name="T7" fmla="*/ 13 h 30"/>
                <a:gd name="T8" fmla="*/ 66 w 78"/>
                <a:gd name="T9" fmla="*/ 30 h 30"/>
                <a:gd name="T10" fmla="*/ 5 w 78"/>
                <a:gd name="T11" fmla="*/ 29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2" y="0"/>
                    <a:pt x="14" y="0"/>
                  </a:cubicBezTo>
                  <a:cubicBezTo>
                    <a:pt x="23" y="1"/>
                    <a:pt x="65" y="2"/>
                    <a:pt x="69" y="2"/>
                  </a:cubicBezTo>
                  <a:cubicBezTo>
                    <a:pt x="73" y="2"/>
                    <a:pt x="75" y="7"/>
                    <a:pt x="75" y="13"/>
                  </a:cubicBezTo>
                  <a:cubicBezTo>
                    <a:pt x="75" y="19"/>
                    <a:pt x="78" y="29"/>
                    <a:pt x="66" y="30"/>
                  </a:cubicBezTo>
                  <a:cubicBezTo>
                    <a:pt x="54" y="30"/>
                    <a:pt x="9" y="30"/>
                    <a:pt x="5" y="29"/>
                  </a:cubicBezTo>
                  <a:cubicBezTo>
                    <a:pt x="0" y="27"/>
                    <a:pt x="0" y="19"/>
                    <a:pt x="2" y="14"/>
                  </a:cubicBezTo>
                  <a:cubicBezTo>
                    <a:pt x="3" y="11"/>
                    <a:pt x="2" y="7"/>
                    <a:pt x="2" y="7"/>
                  </a:cubicBezTo>
                </a:path>
              </a:pathLst>
            </a:custGeom>
            <a:solidFill>
              <a:srgbClr val="C6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 name="Freeform 98">
              <a:extLst>
                <a:ext uri="{FF2B5EF4-FFF2-40B4-BE49-F238E27FC236}">
                  <a16:creationId xmlns:a16="http://schemas.microsoft.com/office/drawing/2014/main" id="{D4F86561-C9EF-18AA-529A-42BF2950A5B5}"/>
                </a:ext>
              </a:extLst>
            </p:cNvPr>
            <p:cNvSpPr>
              <a:spLocks/>
            </p:cNvSpPr>
            <p:nvPr/>
          </p:nvSpPr>
          <p:spPr bwMode="auto">
            <a:xfrm>
              <a:off x="5232401" y="3163888"/>
              <a:ext cx="571500" cy="219075"/>
            </a:xfrm>
            <a:custGeom>
              <a:avLst/>
              <a:gdLst>
                <a:gd name="T0" fmla="*/ 2 w 78"/>
                <a:gd name="T1" fmla="*/ 7 h 30"/>
                <a:gd name="T2" fmla="*/ 14 w 78"/>
                <a:gd name="T3" fmla="*/ 1 h 30"/>
                <a:gd name="T4" fmla="*/ 69 w 78"/>
                <a:gd name="T5" fmla="*/ 2 h 30"/>
                <a:gd name="T6" fmla="*/ 75 w 78"/>
                <a:gd name="T7" fmla="*/ 13 h 30"/>
                <a:gd name="T8" fmla="*/ 66 w 78"/>
                <a:gd name="T9" fmla="*/ 30 h 30"/>
                <a:gd name="T10" fmla="*/ 5 w 78"/>
                <a:gd name="T11" fmla="*/ 29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2" y="0"/>
                    <a:pt x="14" y="1"/>
                  </a:cubicBezTo>
                  <a:cubicBezTo>
                    <a:pt x="23" y="1"/>
                    <a:pt x="65" y="2"/>
                    <a:pt x="69" y="2"/>
                  </a:cubicBezTo>
                  <a:cubicBezTo>
                    <a:pt x="73" y="2"/>
                    <a:pt x="75" y="7"/>
                    <a:pt x="75" y="13"/>
                  </a:cubicBezTo>
                  <a:cubicBezTo>
                    <a:pt x="75" y="19"/>
                    <a:pt x="78" y="29"/>
                    <a:pt x="66" y="30"/>
                  </a:cubicBezTo>
                  <a:cubicBezTo>
                    <a:pt x="54" y="30"/>
                    <a:pt x="9" y="30"/>
                    <a:pt x="5" y="29"/>
                  </a:cubicBezTo>
                  <a:cubicBezTo>
                    <a:pt x="0" y="27"/>
                    <a:pt x="0" y="19"/>
                    <a:pt x="2" y="14"/>
                  </a:cubicBezTo>
                  <a:cubicBezTo>
                    <a:pt x="3" y="11"/>
                    <a:pt x="2" y="7"/>
                    <a:pt x="2" y="7"/>
                  </a:cubicBezTo>
                </a:path>
              </a:pathLst>
            </a:custGeom>
            <a:solidFill>
              <a:srgbClr val="C5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 name="Freeform 99">
              <a:extLst>
                <a:ext uri="{FF2B5EF4-FFF2-40B4-BE49-F238E27FC236}">
                  <a16:creationId xmlns:a16="http://schemas.microsoft.com/office/drawing/2014/main" id="{35D04020-EF33-F5CD-DF7B-6C890692EAD1}"/>
                </a:ext>
              </a:extLst>
            </p:cNvPr>
            <p:cNvSpPr>
              <a:spLocks/>
            </p:cNvSpPr>
            <p:nvPr/>
          </p:nvSpPr>
          <p:spPr bwMode="auto">
            <a:xfrm>
              <a:off x="5232401" y="3163888"/>
              <a:ext cx="571500" cy="219075"/>
            </a:xfrm>
            <a:custGeom>
              <a:avLst/>
              <a:gdLst>
                <a:gd name="T0" fmla="*/ 2 w 78"/>
                <a:gd name="T1" fmla="*/ 7 h 30"/>
                <a:gd name="T2" fmla="*/ 14 w 78"/>
                <a:gd name="T3" fmla="*/ 1 h 30"/>
                <a:gd name="T4" fmla="*/ 69 w 78"/>
                <a:gd name="T5" fmla="*/ 2 h 30"/>
                <a:gd name="T6" fmla="*/ 75 w 78"/>
                <a:gd name="T7" fmla="*/ 13 h 30"/>
                <a:gd name="T8" fmla="*/ 66 w 78"/>
                <a:gd name="T9" fmla="*/ 30 h 30"/>
                <a:gd name="T10" fmla="*/ 5 w 78"/>
                <a:gd name="T11" fmla="*/ 28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2" y="0"/>
                    <a:pt x="14" y="1"/>
                  </a:cubicBezTo>
                  <a:cubicBezTo>
                    <a:pt x="23" y="1"/>
                    <a:pt x="65" y="2"/>
                    <a:pt x="69" y="2"/>
                  </a:cubicBezTo>
                  <a:cubicBezTo>
                    <a:pt x="73" y="2"/>
                    <a:pt x="75" y="7"/>
                    <a:pt x="75" y="13"/>
                  </a:cubicBezTo>
                  <a:cubicBezTo>
                    <a:pt x="75" y="19"/>
                    <a:pt x="78" y="29"/>
                    <a:pt x="66" y="30"/>
                  </a:cubicBezTo>
                  <a:cubicBezTo>
                    <a:pt x="54" y="30"/>
                    <a:pt x="9" y="30"/>
                    <a:pt x="5" y="28"/>
                  </a:cubicBezTo>
                  <a:cubicBezTo>
                    <a:pt x="0" y="27"/>
                    <a:pt x="0" y="19"/>
                    <a:pt x="2" y="14"/>
                  </a:cubicBezTo>
                  <a:cubicBezTo>
                    <a:pt x="3" y="11"/>
                    <a:pt x="2" y="7"/>
                    <a:pt x="2" y="7"/>
                  </a:cubicBezTo>
                </a:path>
              </a:pathLst>
            </a:custGeom>
            <a:solidFill>
              <a:srgbClr val="C4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 name="Freeform 100">
              <a:extLst>
                <a:ext uri="{FF2B5EF4-FFF2-40B4-BE49-F238E27FC236}">
                  <a16:creationId xmlns:a16="http://schemas.microsoft.com/office/drawing/2014/main" id="{469B41EB-9637-0039-AA9C-569CD84124C9}"/>
                </a:ext>
              </a:extLst>
            </p:cNvPr>
            <p:cNvSpPr>
              <a:spLocks/>
            </p:cNvSpPr>
            <p:nvPr/>
          </p:nvSpPr>
          <p:spPr bwMode="auto">
            <a:xfrm>
              <a:off x="5232401" y="3163888"/>
              <a:ext cx="571500" cy="219075"/>
            </a:xfrm>
            <a:custGeom>
              <a:avLst/>
              <a:gdLst>
                <a:gd name="T0" fmla="*/ 2 w 78"/>
                <a:gd name="T1" fmla="*/ 7 h 30"/>
                <a:gd name="T2" fmla="*/ 14 w 78"/>
                <a:gd name="T3" fmla="*/ 1 h 30"/>
                <a:gd name="T4" fmla="*/ 69 w 78"/>
                <a:gd name="T5" fmla="*/ 2 h 30"/>
                <a:gd name="T6" fmla="*/ 75 w 78"/>
                <a:gd name="T7" fmla="*/ 13 h 30"/>
                <a:gd name="T8" fmla="*/ 66 w 78"/>
                <a:gd name="T9" fmla="*/ 30 h 30"/>
                <a:gd name="T10" fmla="*/ 5 w 78"/>
                <a:gd name="T11" fmla="*/ 28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2" y="0"/>
                    <a:pt x="14" y="1"/>
                  </a:cubicBezTo>
                  <a:cubicBezTo>
                    <a:pt x="23" y="1"/>
                    <a:pt x="65" y="2"/>
                    <a:pt x="69" y="2"/>
                  </a:cubicBezTo>
                  <a:cubicBezTo>
                    <a:pt x="73" y="2"/>
                    <a:pt x="75" y="7"/>
                    <a:pt x="75" y="13"/>
                  </a:cubicBezTo>
                  <a:cubicBezTo>
                    <a:pt x="74" y="19"/>
                    <a:pt x="78" y="29"/>
                    <a:pt x="66" y="30"/>
                  </a:cubicBezTo>
                  <a:cubicBezTo>
                    <a:pt x="54" y="30"/>
                    <a:pt x="9" y="29"/>
                    <a:pt x="5" y="28"/>
                  </a:cubicBezTo>
                  <a:cubicBezTo>
                    <a:pt x="0" y="27"/>
                    <a:pt x="1" y="19"/>
                    <a:pt x="2" y="14"/>
                  </a:cubicBezTo>
                  <a:cubicBezTo>
                    <a:pt x="3" y="11"/>
                    <a:pt x="2" y="7"/>
                    <a:pt x="2" y="7"/>
                  </a:cubicBezTo>
                </a:path>
              </a:pathLst>
            </a:custGeom>
            <a:solidFill>
              <a:srgbClr val="C3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 name="Freeform 101">
              <a:extLst>
                <a:ext uri="{FF2B5EF4-FFF2-40B4-BE49-F238E27FC236}">
                  <a16:creationId xmlns:a16="http://schemas.microsoft.com/office/drawing/2014/main" id="{0E4DC885-15D8-72F1-1B89-48B530C8C25B}"/>
                </a:ext>
              </a:extLst>
            </p:cNvPr>
            <p:cNvSpPr>
              <a:spLocks/>
            </p:cNvSpPr>
            <p:nvPr/>
          </p:nvSpPr>
          <p:spPr bwMode="auto">
            <a:xfrm>
              <a:off x="5232401" y="3163888"/>
              <a:ext cx="571500" cy="219075"/>
            </a:xfrm>
            <a:custGeom>
              <a:avLst/>
              <a:gdLst>
                <a:gd name="T0" fmla="*/ 2 w 78"/>
                <a:gd name="T1" fmla="*/ 7 h 30"/>
                <a:gd name="T2" fmla="*/ 14 w 78"/>
                <a:gd name="T3" fmla="*/ 1 h 30"/>
                <a:gd name="T4" fmla="*/ 69 w 78"/>
                <a:gd name="T5" fmla="*/ 2 h 30"/>
                <a:gd name="T6" fmla="*/ 75 w 78"/>
                <a:gd name="T7" fmla="*/ 13 h 30"/>
                <a:gd name="T8" fmla="*/ 66 w 78"/>
                <a:gd name="T9" fmla="*/ 30 h 30"/>
                <a:gd name="T10" fmla="*/ 5 w 78"/>
                <a:gd name="T11" fmla="*/ 28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2" y="0"/>
                    <a:pt x="14" y="1"/>
                  </a:cubicBezTo>
                  <a:cubicBezTo>
                    <a:pt x="23" y="1"/>
                    <a:pt x="65" y="2"/>
                    <a:pt x="69" y="2"/>
                  </a:cubicBezTo>
                  <a:cubicBezTo>
                    <a:pt x="73" y="2"/>
                    <a:pt x="75" y="7"/>
                    <a:pt x="75" y="13"/>
                  </a:cubicBezTo>
                  <a:cubicBezTo>
                    <a:pt x="74" y="19"/>
                    <a:pt x="78" y="29"/>
                    <a:pt x="66" y="30"/>
                  </a:cubicBezTo>
                  <a:cubicBezTo>
                    <a:pt x="54" y="30"/>
                    <a:pt x="9" y="29"/>
                    <a:pt x="5" y="28"/>
                  </a:cubicBezTo>
                  <a:cubicBezTo>
                    <a:pt x="0" y="27"/>
                    <a:pt x="1" y="19"/>
                    <a:pt x="2" y="14"/>
                  </a:cubicBezTo>
                  <a:cubicBezTo>
                    <a:pt x="3" y="11"/>
                    <a:pt x="2" y="7"/>
                    <a:pt x="2" y="7"/>
                  </a:cubicBezTo>
                </a:path>
              </a:pathLst>
            </a:custGeom>
            <a:solidFill>
              <a:srgbClr val="C2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 name="Freeform 102">
              <a:extLst>
                <a:ext uri="{FF2B5EF4-FFF2-40B4-BE49-F238E27FC236}">
                  <a16:creationId xmlns:a16="http://schemas.microsoft.com/office/drawing/2014/main" id="{19AE45EC-161F-221E-E79E-BABBB65E5620}"/>
                </a:ext>
              </a:extLst>
            </p:cNvPr>
            <p:cNvSpPr>
              <a:spLocks/>
            </p:cNvSpPr>
            <p:nvPr/>
          </p:nvSpPr>
          <p:spPr bwMode="auto">
            <a:xfrm>
              <a:off x="5232401" y="3163888"/>
              <a:ext cx="571500" cy="219075"/>
            </a:xfrm>
            <a:custGeom>
              <a:avLst/>
              <a:gdLst>
                <a:gd name="T0" fmla="*/ 2 w 78"/>
                <a:gd name="T1" fmla="*/ 7 h 30"/>
                <a:gd name="T2" fmla="*/ 14 w 78"/>
                <a:gd name="T3" fmla="*/ 1 h 30"/>
                <a:gd name="T4" fmla="*/ 69 w 78"/>
                <a:gd name="T5" fmla="*/ 2 h 30"/>
                <a:gd name="T6" fmla="*/ 75 w 78"/>
                <a:gd name="T7" fmla="*/ 13 h 30"/>
                <a:gd name="T8" fmla="*/ 66 w 78"/>
                <a:gd name="T9" fmla="*/ 30 h 30"/>
                <a:gd name="T10" fmla="*/ 5 w 78"/>
                <a:gd name="T11" fmla="*/ 28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2" y="0"/>
                    <a:pt x="14" y="1"/>
                  </a:cubicBezTo>
                  <a:cubicBezTo>
                    <a:pt x="23" y="1"/>
                    <a:pt x="65" y="2"/>
                    <a:pt x="69" y="2"/>
                  </a:cubicBezTo>
                  <a:cubicBezTo>
                    <a:pt x="73" y="2"/>
                    <a:pt x="75" y="7"/>
                    <a:pt x="75" y="13"/>
                  </a:cubicBezTo>
                  <a:cubicBezTo>
                    <a:pt x="74" y="19"/>
                    <a:pt x="78" y="29"/>
                    <a:pt x="66" y="30"/>
                  </a:cubicBezTo>
                  <a:cubicBezTo>
                    <a:pt x="54" y="30"/>
                    <a:pt x="9" y="29"/>
                    <a:pt x="5" y="28"/>
                  </a:cubicBezTo>
                  <a:cubicBezTo>
                    <a:pt x="0" y="27"/>
                    <a:pt x="1" y="19"/>
                    <a:pt x="2" y="14"/>
                  </a:cubicBezTo>
                  <a:cubicBezTo>
                    <a:pt x="3" y="11"/>
                    <a:pt x="2" y="7"/>
                    <a:pt x="2" y="7"/>
                  </a:cubicBezTo>
                </a:path>
              </a:pathLst>
            </a:custGeom>
            <a:solidFill>
              <a:srgbClr val="C1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 name="Freeform 103">
              <a:extLst>
                <a:ext uri="{FF2B5EF4-FFF2-40B4-BE49-F238E27FC236}">
                  <a16:creationId xmlns:a16="http://schemas.microsoft.com/office/drawing/2014/main" id="{66896AE5-2E7D-9215-BC65-16470E483E4F}"/>
                </a:ext>
              </a:extLst>
            </p:cNvPr>
            <p:cNvSpPr>
              <a:spLocks/>
            </p:cNvSpPr>
            <p:nvPr/>
          </p:nvSpPr>
          <p:spPr bwMode="auto">
            <a:xfrm>
              <a:off x="5232401" y="3163888"/>
              <a:ext cx="571500" cy="219075"/>
            </a:xfrm>
            <a:custGeom>
              <a:avLst/>
              <a:gdLst>
                <a:gd name="T0" fmla="*/ 2 w 78"/>
                <a:gd name="T1" fmla="*/ 7 h 30"/>
                <a:gd name="T2" fmla="*/ 14 w 78"/>
                <a:gd name="T3" fmla="*/ 1 h 30"/>
                <a:gd name="T4" fmla="*/ 69 w 78"/>
                <a:gd name="T5" fmla="*/ 2 h 30"/>
                <a:gd name="T6" fmla="*/ 75 w 78"/>
                <a:gd name="T7" fmla="*/ 13 h 30"/>
                <a:gd name="T8" fmla="*/ 66 w 78"/>
                <a:gd name="T9" fmla="*/ 29 h 30"/>
                <a:gd name="T10" fmla="*/ 5 w 78"/>
                <a:gd name="T11" fmla="*/ 28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0" y="5"/>
                    <a:pt x="2" y="0"/>
                    <a:pt x="14" y="1"/>
                  </a:cubicBezTo>
                  <a:cubicBezTo>
                    <a:pt x="23" y="1"/>
                    <a:pt x="65" y="2"/>
                    <a:pt x="69" y="2"/>
                  </a:cubicBezTo>
                  <a:cubicBezTo>
                    <a:pt x="73" y="2"/>
                    <a:pt x="75" y="7"/>
                    <a:pt x="75" y="13"/>
                  </a:cubicBezTo>
                  <a:cubicBezTo>
                    <a:pt x="74" y="19"/>
                    <a:pt x="78" y="29"/>
                    <a:pt x="66" y="29"/>
                  </a:cubicBezTo>
                  <a:cubicBezTo>
                    <a:pt x="54" y="30"/>
                    <a:pt x="9" y="29"/>
                    <a:pt x="5" y="28"/>
                  </a:cubicBezTo>
                  <a:cubicBezTo>
                    <a:pt x="0" y="27"/>
                    <a:pt x="1" y="19"/>
                    <a:pt x="2" y="14"/>
                  </a:cubicBezTo>
                  <a:cubicBezTo>
                    <a:pt x="3" y="11"/>
                    <a:pt x="2" y="7"/>
                    <a:pt x="2" y="7"/>
                  </a:cubicBezTo>
                </a:path>
              </a:pathLst>
            </a:custGeom>
            <a:solidFill>
              <a:srgbClr val="C0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 name="Freeform 104">
              <a:extLst>
                <a:ext uri="{FF2B5EF4-FFF2-40B4-BE49-F238E27FC236}">
                  <a16:creationId xmlns:a16="http://schemas.microsoft.com/office/drawing/2014/main" id="{A32A2A40-E5B2-B453-7B24-E2B2C331DD70}"/>
                </a:ext>
              </a:extLst>
            </p:cNvPr>
            <p:cNvSpPr>
              <a:spLocks/>
            </p:cNvSpPr>
            <p:nvPr/>
          </p:nvSpPr>
          <p:spPr bwMode="auto">
            <a:xfrm>
              <a:off x="5232401" y="3163888"/>
              <a:ext cx="571500" cy="219075"/>
            </a:xfrm>
            <a:custGeom>
              <a:avLst/>
              <a:gdLst>
                <a:gd name="T0" fmla="*/ 2 w 78"/>
                <a:gd name="T1" fmla="*/ 7 h 30"/>
                <a:gd name="T2" fmla="*/ 14 w 78"/>
                <a:gd name="T3" fmla="*/ 1 h 30"/>
                <a:gd name="T4" fmla="*/ 69 w 78"/>
                <a:gd name="T5" fmla="*/ 2 h 30"/>
                <a:gd name="T6" fmla="*/ 75 w 78"/>
                <a:gd name="T7" fmla="*/ 13 h 30"/>
                <a:gd name="T8" fmla="*/ 66 w 78"/>
                <a:gd name="T9" fmla="*/ 29 h 30"/>
                <a:gd name="T10" fmla="*/ 5 w 78"/>
                <a:gd name="T11" fmla="*/ 28 h 30"/>
                <a:gd name="T12" fmla="*/ 2 w 78"/>
                <a:gd name="T13" fmla="*/ 14 h 30"/>
                <a:gd name="T14" fmla="*/ 2 w 78"/>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7"/>
                  </a:moveTo>
                  <a:cubicBezTo>
                    <a:pt x="1" y="5"/>
                    <a:pt x="2" y="0"/>
                    <a:pt x="14" y="1"/>
                  </a:cubicBezTo>
                  <a:cubicBezTo>
                    <a:pt x="23" y="1"/>
                    <a:pt x="65" y="3"/>
                    <a:pt x="69" y="2"/>
                  </a:cubicBezTo>
                  <a:cubicBezTo>
                    <a:pt x="73" y="2"/>
                    <a:pt x="75" y="7"/>
                    <a:pt x="75" y="13"/>
                  </a:cubicBezTo>
                  <a:cubicBezTo>
                    <a:pt x="74" y="19"/>
                    <a:pt x="78" y="29"/>
                    <a:pt x="66" y="29"/>
                  </a:cubicBezTo>
                  <a:cubicBezTo>
                    <a:pt x="54" y="30"/>
                    <a:pt x="9" y="29"/>
                    <a:pt x="5" y="28"/>
                  </a:cubicBezTo>
                  <a:cubicBezTo>
                    <a:pt x="0" y="27"/>
                    <a:pt x="1" y="19"/>
                    <a:pt x="2" y="14"/>
                  </a:cubicBezTo>
                  <a:cubicBezTo>
                    <a:pt x="3" y="11"/>
                    <a:pt x="2" y="7"/>
                    <a:pt x="2" y="7"/>
                  </a:cubicBezTo>
                </a:path>
              </a:pathLst>
            </a:custGeom>
            <a:solidFill>
              <a:srgbClr val="BF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 name="Freeform 105">
              <a:extLst>
                <a:ext uri="{FF2B5EF4-FFF2-40B4-BE49-F238E27FC236}">
                  <a16:creationId xmlns:a16="http://schemas.microsoft.com/office/drawing/2014/main" id="{44F9D39C-76CE-EA7B-8A1E-3BCDD97853F4}"/>
                </a:ext>
              </a:extLst>
            </p:cNvPr>
            <p:cNvSpPr>
              <a:spLocks/>
            </p:cNvSpPr>
            <p:nvPr/>
          </p:nvSpPr>
          <p:spPr bwMode="auto">
            <a:xfrm>
              <a:off x="5240338" y="3170238"/>
              <a:ext cx="555625" cy="212725"/>
            </a:xfrm>
            <a:custGeom>
              <a:avLst/>
              <a:gdLst>
                <a:gd name="T0" fmla="*/ 1 w 76"/>
                <a:gd name="T1" fmla="*/ 6 h 29"/>
                <a:gd name="T2" fmla="*/ 13 w 76"/>
                <a:gd name="T3" fmla="*/ 0 h 29"/>
                <a:gd name="T4" fmla="*/ 68 w 76"/>
                <a:gd name="T5" fmla="*/ 1 h 29"/>
                <a:gd name="T6" fmla="*/ 74 w 76"/>
                <a:gd name="T7" fmla="*/ 12 h 29"/>
                <a:gd name="T8" fmla="*/ 65 w 76"/>
                <a:gd name="T9" fmla="*/ 28 h 29"/>
                <a:gd name="T10" fmla="*/ 4 w 76"/>
                <a:gd name="T11" fmla="*/ 27 h 29"/>
                <a:gd name="T12" fmla="*/ 1 w 76"/>
                <a:gd name="T13" fmla="*/ 13 h 29"/>
                <a:gd name="T14" fmla="*/ 1 w 76"/>
                <a:gd name="T15" fmla="*/ 6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9">
                  <a:moveTo>
                    <a:pt x="1" y="6"/>
                  </a:moveTo>
                  <a:cubicBezTo>
                    <a:pt x="0" y="4"/>
                    <a:pt x="1" y="0"/>
                    <a:pt x="13" y="0"/>
                  </a:cubicBezTo>
                  <a:cubicBezTo>
                    <a:pt x="22" y="0"/>
                    <a:pt x="64" y="2"/>
                    <a:pt x="68" y="1"/>
                  </a:cubicBezTo>
                  <a:cubicBezTo>
                    <a:pt x="72" y="1"/>
                    <a:pt x="74" y="6"/>
                    <a:pt x="74" y="12"/>
                  </a:cubicBezTo>
                  <a:cubicBezTo>
                    <a:pt x="73" y="18"/>
                    <a:pt x="76" y="28"/>
                    <a:pt x="65" y="28"/>
                  </a:cubicBezTo>
                  <a:cubicBezTo>
                    <a:pt x="53" y="29"/>
                    <a:pt x="8" y="28"/>
                    <a:pt x="4" y="27"/>
                  </a:cubicBezTo>
                  <a:cubicBezTo>
                    <a:pt x="0" y="26"/>
                    <a:pt x="0" y="18"/>
                    <a:pt x="1" y="13"/>
                  </a:cubicBezTo>
                  <a:cubicBezTo>
                    <a:pt x="2" y="10"/>
                    <a:pt x="1" y="6"/>
                    <a:pt x="1" y="6"/>
                  </a:cubicBezTo>
                </a:path>
              </a:pathLst>
            </a:custGeom>
            <a:solidFill>
              <a:srgbClr val="BE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 name="Freeform 106">
              <a:extLst>
                <a:ext uri="{FF2B5EF4-FFF2-40B4-BE49-F238E27FC236}">
                  <a16:creationId xmlns:a16="http://schemas.microsoft.com/office/drawing/2014/main" id="{8DCE75DF-66B3-D447-25AD-5FEC206ADEDC}"/>
                </a:ext>
              </a:extLst>
            </p:cNvPr>
            <p:cNvSpPr>
              <a:spLocks/>
            </p:cNvSpPr>
            <p:nvPr/>
          </p:nvSpPr>
          <p:spPr bwMode="auto">
            <a:xfrm>
              <a:off x="5240338" y="3170238"/>
              <a:ext cx="555625" cy="212725"/>
            </a:xfrm>
            <a:custGeom>
              <a:avLst/>
              <a:gdLst>
                <a:gd name="T0" fmla="*/ 1 w 76"/>
                <a:gd name="T1" fmla="*/ 6 h 29"/>
                <a:gd name="T2" fmla="*/ 13 w 76"/>
                <a:gd name="T3" fmla="*/ 0 h 29"/>
                <a:gd name="T4" fmla="*/ 68 w 76"/>
                <a:gd name="T5" fmla="*/ 1 h 29"/>
                <a:gd name="T6" fmla="*/ 74 w 76"/>
                <a:gd name="T7" fmla="*/ 12 h 29"/>
                <a:gd name="T8" fmla="*/ 65 w 76"/>
                <a:gd name="T9" fmla="*/ 28 h 29"/>
                <a:gd name="T10" fmla="*/ 4 w 76"/>
                <a:gd name="T11" fmla="*/ 27 h 29"/>
                <a:gd name="T12" fmla="*/ 1 w 76"/>
                <a:gd name="T13" fmla="*/ 13 h 29"/>
                <a:gd name="T14" fmla="*/ 1 w 76"/>
                <a:gd name="T15" fmla="*/ 6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9">
                  <a:moveTo>
                    <a:pt x="1" y="6"/>
                  </a:moveTo>
                  <a:cubicBezTo>
                    <a:pt x="0" y="4"/>
                    <a:pt x="1" y="0"/>
                    <a:pt x="13" y="0"/>
                  </a:cubicBezTo>
                  <a:cubicBezTo>
                    <a:pt x="22" y="0"/>
                    <a:pt x="64" y="2"/>
                    <a:pt x="68" y="1"/>
                  </a:cubicBezTo>
                  <a:cubicBezTo>
                    <a:pt x="72" y="1"/>
                    <a:pt x="74" y="6"/>
                    <a:pt x="74" y="12"/>
                  </a:cubicBezTo>
                  <a:cubicBezTo>
                    <a:pt x="73" y="18"/>
                    <a:pt x="76" y="28"/>
                    <a:pt x="65" y="28"/>
                  </a:cubicBezTo>
                  <a:cubicBezTo>
                    <a:pt x="53" y="29"/>
                    <a:pt x="8" y="28"/>
                    <a:pt x="4" y="27"/>
                  </a:cubicBezTo>
                  <a:cubicBezTo>
                    <a:pt x="0" y="26"/>
                    <a:pt x="0" y="18"/>
                    <a:pt x="1" y="13"/>
                  </a:cubicBezTo>
                  <a:cubicBezTo>
                    <a:pt x="2" y="10"/>
                    <a:pt x="1" y="6"/>
                    <a:pt x="1" y="6"/>
                  </a:cubicBezTo>
                </a:path>
              </a:pathLst>
            </a:custGeom>
            <a:solidFill>
              <a:srgbClr val="BD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 name="Freeform 107">
              <a:extLst>
                <a:ext uri="{FF2B5EF4-FFF2-40B4-BE49-F238E27FC236}">
                  <a16:creationId xmlns:a16="http://schemas.microsoft.com/office/drawing/2014/main" id="{DE91CF7C-4504-23B7-3E42-F279872F89F7}"/>
                </a:ext>
              </a:extLst>
            </p:cNvPr>
            <p:cNvSpPr>
              <a:spLocks/>
            </p:cNvSpPr>
            <p:nvPr/>
          </p:nvSpPr>
          <p:spPr bwMode="auto">
            <a:xfrm>
              <a:off x="5240338" y="3170238"/>
              <a:ext cx="555625" cy="212725"/>
            </a:xfrm>
            <a:custGeom>
              <a:avLst/>
              <a:gdLst>
                <a:gd name="T0" fmla="*/ 1 w 76"/>
                <a:gd name="T1" fmla="*/ 6 h 29"/>
                <a:gd name="T2" fmla="*/ 13 w 76"/>
                <a:gd name="T3" fmla="*/ 0 h 29"/>
                <a:gd name="T4" fmla="*/ 68 w 76"/>
                <a:gd name="T5" fmla="*/ 1 h 29"/>
                <a:gd name="T6" fmla="*/ 74 w 76"/>
                <a:gd name="T7" fmla="*/ 12 h 29"/>
                <a:gd name="T8" fmla="*/ 65 w 76"/>
                <a:gd name="T9" fmla="*/ 28 h 29"/>
                <a:gd name="T10" fmla="*/ 4 w 76"/>
                <a:gd name="T11" fmla="*/ 27 h 29"/>
                <a:gd name="T12" fmla="*/ 1 w 76"/>
                <a:gd name="T13" fmla="*/ 13 h 29"/>
                <a:gd name="T14" fmla="*/ 1 w 76"/>
                <a:gd name="T15" fmla="*/ 6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9">
                  <a:moveTo>
                    <a:pt x="1" y="6"/>
                  </a:moveTo>
                  <a:cubicBezTo>
                    <a:pt x="0" y="4"/>
                    <a:pt x="1" y="0"/>
                    <a:pt x="13" y="0"/>
                  </a:cubicBezTo>
                  <a:cubicBezTo>
                    <a:pt x="22" y="0"/>
                    <a:pt x="64" y="2"/>
                    <a:pt x="68" y="1"/>
                  </a:cubicBezTo>
                  <a:cubicBezTo>
                    <a:pt x="72" y="1"/>
                    <a:pt x="74" y="6"/>
                    <a:pt x="74" y="12"/>
                  </a:cubicBezTo>
                  <a:cubicBezTo>
                    <a:pt x="73" y="18"/>
                    <a:pt x="76" y="28"/>
                    <a:pt x="65" y="28"/>
                  </a:cubicBezTo>
                  <a:cubicBezTo>
                    <a:pt x="53" y="29"/>
                    <a:pt x="8" y="28"/>
                    <a:pt x="4" y="27"/>
                  </a:cubicBezTo>
                  <a:cubicBezTo>
                    <a:pt x="0" y="26"/>
                    <a:pt x="0" y="18"/>
                    <a:pt x="1" y="13"/>
                  </a:cubicBezTo>
                  <a:cubicBezTo>
                    <a:pt x="2" y="10"/>
                    <a:pt x="1" y="6"/>
                    <a:pt x="1" y="6"/>
                  </a:cubicBezTo>
                </a:path>
              </a:pathLst>
            </a:custGeom>
            <a:solidFill>
              <a:srgbClr val="BC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 name="Freeform 108">
              <a:extLst>
                <a:ext uri="{FF2B5EF4-FFF2-40B4-BE49-F238E27FC236}">
                  <a16:creationId xmlns:a16="http://schemas.microsoft.com/office/drawing/2014/main" id="{1274C832-EDEF-E5DA-00E9-C4245B475961}"/>
                </a:ext>
              </a:extLst>
            </p:cNvPr>
            <p:cNvSpPr>
              <a:spLocks/>
            </p:cNvSpPr>
            <p:nvPr/>
          </p:nvSpPr>
          <p:spPr bwMode="auto">
            <a:xfrm>
              <a:off x="5240338" y="3170238"/>
              <a:ext cx="555625" cy="212725"/>
            </a:xfrm>
            <a:custGeom>
              <a:avLst/>
              <a:gdLst>
                <a:gd name="T0" fmla="*/ 1 w 76"/>
                <a:gd name="T1" fmla="*/ 6 h 29"/>
                <a:gd name="T2" fmla="*/ 13 w 76"/>
                <a:gd name="T3" fmla="*/ 0 h 29"/>
                <a:gd name="T4" fmla="*/ 68 w 76"/>
                <a:gd name="T5" fmla="*/ 1 h 29"/>
                <a:gd name="T6" fmla="*/ 74 w 76"/>
                <a:gd name="T7" fmla="*/ 12 h 29"/>
                <a:gd name="T8" fmla="*/ 65 w 76"/>
                <a:gd name="T9" fmla="*/ 28 h 29"/>
                <a:gd name="T10" fmla="*/ 4 w 76"/>
                <a:gd name="T11" fmla="*/ 27 h 29"/>
                <a:gd name="T12" fmla="*/ 1 w 76"/>
                <a:gd name="T13" fmla="*/ 13 h 29"/>
                <a:gd name="T14" fmla="*/ 1 w 76"/>
                <a:gd name="T15" fmla="*/ 6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9">
                  <a:moveTo>
                    <a:pt x="1" y="6"/>
                  </a:moveTo>
                  <a:cubicBezTo>
                    <a:pt x="0" y="5"/>
                    <a:pt x="1" y="0"/>
                    <a:pt x="13" y="0"/>
                  </a:cubicBezTo>
                  <a:cubicBezTo>
                    <a:pt x="22" y="0"/>
                    <a:pt x="64" y="2"/>
                    <a:pt x="68" y="1"/>
                  </a:cubicBezTo>
                  <a:cubicBezTo>
                    <a:pt x="72" y="1"/>
                    <a:pt x="74" y="6"/>
                    <a:pt x="74" y="12"/>
                  </a:cubicBezTo>
                  <a:cubicBezTo>
                    <a:pt x="73" y="18"/>
                    <a:pt x="76" y="28"/>
                    <a:pt x="65" y="28"/>
                  </a:cubicBezTo>
                  <a:cubicBezTo>
                    <a:pt x="53" y="29"/>
                    <a:pt x="8" y="28"/>
                    <a:pt x="4" y="27"/>
                  </a:cubicBezTo>
                  <a:cubicBezTo>
                    <a:pt x="0" y="26"/>
                    <a:pt x="0" y="18"/>
                    <a:pt x="1" y="13"/>
                  </a:cubicBezTo>
                  <a:cubicBezTo>
                    <a:pt x="2" y="10"/>
                    <a:pt x="1" y="6"/>
                    <a:pt x="1" y="6"/>
                  </a:cubicBezTo>
                </a:path>
              </a:pathLst>
            </a:custGeom>
            <a:solidFill>
              <a:srgbClr val="BB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 name="Freeform 109">
              <a:extLst>
                <a:ext uri="{FF2B5EF4-FFF2-40B4-BE49-F238E27FC236}">
                  <a16:creationId xmlns:a16="http://schemas.microsoft.com/office/drawing/2014/main" id="{DF4DFF89-0337-A0BA-2DC2-6DFDD29FFEAC}"/>
                </a:ext>
              </a:extLst>
            </p:cNvPr>
            <p:cNvSpPr>
              <a:spLocks/>
            </p:cNvSpPr>
            <p:nvPr/>
          </p:nvSpPr>
          <p:spPr bwMode="auto">
            <a:xfrm>
              <a:off x="5240338" y="3170238"/>
              <a:ext cx="555625" cy="212725"/>
            </a:xfrm>
            <a:custGeom>
              <a:avLst/>
              <a:gdLst>
                <a:gd name="T0" fmla="*/ 1 w 76"/>
                <a:gd name="T1" fmla="*/ 6 h 29"/>
                <a:gd name="T2" fmla="*/ 13 w 76"/>
                <a:gd name="T3" fmla="*/ 0 h 29"/>
                <a:gd name="T4" fmla="*/ 68 w 76"/>
                <a:gd name="T5" fmla="*/ 2 h 29"/>
                <a:gd name="T6" fmla="*/ 74 w 76"/>
                <a:gd name="T7" fmla="*/ 12 h 29"/>
                <a:gd name="T8" fmla="*/ 65 w 76"/>
                <a:gd name="T9" fmla="*/ 28 h 29"/>
                <a:gd name="T10" fmla="*/ 5 w 76"/>
                <a:gd name="T11" fmla="*/ 27 h 29"/>
                <a:gd name="T12" fmla="*/ 1 w 76"/>
                <a:gd name="T13" fmla="*/ 13 h 29"/>
                <a:gd name="T14" fmla="*/ 1 w 76"/>
                <a:gd name="T15" fmla="*/ 6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9">
                  <a:moveTo>
                    <a:pt x="1" y="6"/>
                  </a:moveTo>
                  <a:cubicBezTo>
                    <a:pt x="0" y="5"/>
                    <a:pt x="1" y="0"/>
                    <a:pt x="13" y="0"/>
                  </a:cubicBezTo>
                  <a:cubicBezTo>
                    <a:pt x="22" y="0"/>
                    <a:pt x="64" y="2"/>
                    <a:pt x="68" y="2"/>
                  </a:cubicBezTo>
                  <a:cubicBezTo>
                    <a:pt x="72" y="1"/>
                    <a:pt x="74" y="6"/>
                    <a:pt x="74" y="12"/>
                  </a:cubicBezTo>
                  <a:cubicBezTo>
                    <a:pt x="73" y="18"/>
                    <a:pt x="76" y="28"/>
                    <a:pt x="65" y="28"/>
                  </a:cubicBezTo>
                  <a:cubicBezTo>
                    <a:pt x="53" y="29"/>
                    <a:pt x="8" y="28"/>
                    <a:pt x="5" y="27"/>
                  </a:cubicBezTo>
                  <a:cubicBezTo>
                    <a:pt x="0" y="26"/>
                    <a:pt x="0" y="18"/>
                    <a:pt x="1" y="13"/>
                  </a:cubicBezTo>
                  <a:cubicBezTo>
                    <a:pt x="2" y="10"/>
                    <a:pt x="1" y="6"/>
                    <a:pt x="1" y="6"/>
                  </a:cubicBezTo>
                </a:path>
              </a:pathLst>
            </a:custGeom>
            <a:solidFill>
              <a:srgbClr val="BA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 name="Freeform 110">
              <a:extLst>
                <a:ext uri="{FF2B5EF4-FFF2-40B4-BE49-F238E27FC236}">
                  <a16:creationId xmlns:a16="http://schemas.microsoft.com/office/drawing/2014/main" id="{4AE200D3-173F-643D-2FAE-C6067961DF93}"/>
                </a:ext>
              </a:extLst>
            </p:cNvPr>
            <p:cNvSpPr>
              <a:spLocks/>
            </p:cNvSpPr>
            <p:nvPr/>
          </p:nvSpPr>
          <p:spPr bwMode="auto">
            <a:xfrm>
              <a:off x="5240338" y="3170238"/>
              <a:ext cx="555625" cy="204788"/>
            </a:xfrm>
            <a:custGeom>
              <a:avLst/>
              <a:gdLst>
                <a:gd name="T0" fmla="*/ 1 w 76"/>
                <a:gd name="T1" fmla="*/ 6 h 28"/>
                <a:gd name="T2" fmla="*/ 13 w 76"/>
                <a:gd name="T3" fmla="*/ 0 h 28"/>
                <a:gd name="T4" fmla="*/ 68 w 76"/>
                <a:gd name="T5" fmla="*/ 2 h 28"/>
                <a:gd name="T6" fmla="*/ 73 w 76"/>
                <a:gd name="T7" fmla="*/ 12 h 28"/>
                <a:gd name="T8" fmla="*/ 65 w 76"/>
                <a:gd name="T9" fmla="*/ 28 h 28"/>
                <a:gd name="T10" fmla="*/ 5 w 76"/>
                <a:gd name="T11" fmla="*/ 27 h 28"/>
                <a:gd name="T12" fmla="*/ 1 w 76"/>
                <a:gd name="T13" fmla="*/ 13 h 28"/>
                <a:gd name="T14" fmla="*/ 1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1" y="6"/>
                  </a:moveTo>
                  <a:cubicBezTo>
                    <a:pt x="0" y="5"/>
                    <a:pt x="1" y="0"/>
                    <a:pt x="13" y="0"/>
                  </a:cubicBezTo>
                  <a:cubicBezTo>
                    <a:pt x="22" y="0"/>
                    <a:pt x="64" y="2"/>
                    <a:pt x="68" y="2"/>
                  </a:cubicBezTo>
                  <a:cubicBezTo>
                    <a:pt x="72" y="1"/>
                    <a:pt x="74" y="6"/>
                    <a:pt x="73" y="12"/>
                  </a:cubicBezTo>
                  <a:cubicBezTo>
                    <a:pt x="73" y="18"/>
                    <a:pt x="76" y="28"/>
                    <a:pt x="65" y="28"/>
                  </a:cubicBezTo>
                  <a:cubicBezTo>
                    <a:pt x="53" y="28"/>
                    <a:pt x="8" y="28"/>
                    <a:pt x="5" y="27"/>
                  </a:cubicBezTo>
                  <a:cubicBezTo>
                    <a:pt x="0" y="26"/>
                    <a:pt x="0" y="18"/>
                    <a:pt x="1" y="13"/>
                  </a:cubicBezTo>
                  <a:cubicBezTo>
                    <a:pt x="2" y="10"/>
                    <a:pt x="1" y="6"/>
                    <a:pt x="1" y="6"/>
                  </a:cubicBezTo>
                </a:path>
              </a:pathLst>
            </a:custGeom>
            <a:solidFill>
              <a:srgbClr val="B9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1" name="Freeform 111">
              <a:extLst>
                <a:ext uri="{FF2B5EF4-FFF2-40B4-BE49-F238E27FC236}">
                  <a16:creationId xmlns:a16="http://schemas.microsoft.com/office/drawing/2014/main" id="{72ADC358-0E1A-99D1-F3F5-F8018B4451E7}"/>
                </a:ext>
              </a:extLst>
            </p:cNvPr>
            <p:cNvSpPr>
              <a:spLocks/>
            </p:cNvSpPr>
            <p:nvPr/>
          </p:nvSpPr>
          <p:spPr bwMode="auto">
            <a:xfrm>
              <a:off x="5240338" y="3170238"/>
              <a:ext cx="555625" cy="204788"/>
            </a:xfrm>
            <a:custGeom>
              <a:avLst/>
              <a:gdLst>
                <a:gd name="T0" fmla="*/ 1 w 76"/>
                <a:gd name="T1" fmla="*/ 6 h 28"/>
                <a:gd name="T2" fmla="*/ 13 w 76"/>
                <a:gd name="T3" fmla="*/ 0 h 28"/>
                <a:gd name="T4" fmla="*/ 68 w 76"/>
                <a:gd name="T5" fmla="*/ 2 h 28"/>
                <a:gd name="T6" fmla="*/ 73 w 76"/>
                <a:gd name="T7" fmla="*/ 12 h 28"/>
                <a:gd name="T8" fmla="*/ 65 w 76"/>
                <a:gd name="T9" fmla="*/ 28 h 28"/>
                <a:gd name="T10" fmla="*/ 5 w 76"/>
                <a:gd name="T11" fmla="*/ 27 h 28"/>
                <a:gd name="T12" fmla="*/ 1 w 76"/>
                <a:gd name="T13" fmla="*/ 13 h 28"/>
                <a:gd name="T14" fmla="*/ 1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1" y="6"/>
                  </a:moveTo>
                  <a:cubicBezTo>
                    <a:pt x="0" y="5"/>
                    <a:pt x="1" y="0"/>
                    <a:pt x="13" y="0"/>
                  </a:cubicBezTo>
                  <a:cubicBezTo>
                    <a:pt x="22" y="1"/>
                    <a:pt x="64" y="2"/>
                    <a:pt x="68" y="2"/>
                  </a:cubicBezTo>
                  <a:cubicBezTo>
                    <a:pt x="72" y="1"/>
                    <a:pt x="74" y="6"/>
                    <a:pt x="73" y="12"/>
                  </a:cubicBezTo>
                  <a:cubicBezTo>
                    <a:pt x="73" y="18"/>
                    <a:pt x="76" y="28"/>
                    <a:pt x="65" y="28"/>
                  </a:cubicBezTo>
                  <a:cubicBezTo>
                    <a:pt x="53" y="28"/>
                    <a:pt x="8" y="28"/>
                    <a:pt x="5" y="27"/>
                  </a:cubicBezTo>
                  <a:cubicBezTo>
                    <a:pt x="0" y="26"/>
                    <a:pt x="0" y="18"/>
                    <a:pt x="1" y="13"/>
                  </a:cubicBezTo>
                  <a:cubicBezTo>
                    <a:pt x="2" y="10"/>
                    <a:pt x="1" y="6"/>
                    <a:pt x="1" y="6"/>
                  </a:cubicBezTo>
                </a:path>
              </a:pathLst>
            </a:custGeom>
            <a:solidFill>
              <a:srgbClr val="B8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2" name="Freeform 112">
              <a:extLst>
                <a:ext uri="{FF2B5EF4-FFF2-40B4-BE49-F238E27FC236}">
                  <a16:creationId xmlns:a16="http://schemas.microsoft.com/office/drawing/2014/main" id="{3AAF0B9A-EF16-F614-6E70-29D4559C96B0}"/>
                </a:ext>
              </a:extLst>
            </p:cNvPr>
            <p:cNvSpPr>
              <a:spLocks/>
            </p:cNvSpPr>
            <p:nvPr/>
          </p:nvSpPr>
          <p:spPr bwMode="auto">
            <a:xfrm>
              <a:off x="5240338" y="3170238"/>
              <a:ext cx="555625" cy="204788"/>
            </a:xfrm>
            <a:custGeom>
              <a:avLst/>
              <a:gdLst>
                <a:gd name="T0" fmla="*/ 1 w 76"/>
                <a:gd name="T1" fmla="*/ 6 h 28"/>
                <a:gd name="T2" fmla="*/ 13 w 76"/>
                <a:gd name="T3" fmla="*/ 0 h 28"/>
                <a:gd name="T4" fmla="*/ 68 w 76"/>
                <a:gd name="T5" fmla="*/ 2 h 28"/>
                <a:gd name="T6" fmla="*/ 73 w 76"/>
                <a:gd name="T7" fmla="*/ 12 h 28"/>
                <a:gd name="T8" fmla="*/ 65 w 76"/>
                <a:gd name="T9" fmla="*/ 28 h 28"/>
                <a:gd name="T10" fmla="*/ 5 w 76"/>
                <a:gd name="T11" fmla="*/ 27 h 28"/>
                <a:gd name="T12" fmla="*/ 2 w 76"/>
                <a:gd name="T13" fmla="*/ 13 h 28"/>
                <a:gd name="T14" fmla="*/ 1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1" y="6"/>
                  </a:moveTo>
                  <a:cubicBezTo>
                    <a:pt x="0" y="5"/>
                    <a:pt x="1" y="0"/>
                    <a:pt x="13" y="0"/>
                  </a:cubicBezTo>
                  <a:cubicBezTo>
                    <a:pt x="22" y="1"/>
                    <a:pt x="64" y="2"/>
                    <a:pt x="68" y="2"/>
                  </a:cubicBezTo>
                  <a:cubicBezTo>
                    <a:pt x="72" y="1"/>
                    <a:pt x="74" y="6"/>
                    <a:pt x="73" y="12"/>
                  </a:cubicBezTo>
                  <a:cubicBezTo>
                    <a:pt x="73" y="18"/>
                    <a:pt x="76" y="28"/>
                    <a:pt x="65" y="28"/>
                  </a:cubicBezTo>
                  <a:cubicBezTo>
                    <a:pt x="53" y="28"/>
                    <a:pt x="9" y="28"/>
                    <a:pt x="5" y="27"/>
                  </a:cubicBezTo>
                  <a:cubicBezTo>
                    <a:pt x="0" y="26"/>
                    <a:pt x="0" y="18"/>
                    <a:pt x="2" y="13"/>
                  </a:cubicBezTo>
                  <a:cubicBezTo>
                    <a:pt x="2" y="10"/>
                    <a:pt x="1" y="6"/>
                    <a:pt x="1" y="6"/>
                  </a:cubicBezTo>
                </a:path>
              </a:pathLst>
            </a:custGeom>
            <a:solidFill>
              <a:srgbClr val="B7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3" name="Freeform 113">
              <a:extLst>
                <a:ext uri="{FF2B5EF4-FFF2-40B4-BE49-F238E27FC236}">
                  <a16:creationId xmlns:a16="http://schemas.microsoft.com/office/drawing/2014/main" id="{A2108FB2-C78A-A9BA-15D0-57F799D2586A}"/>
                </a:ext>
              </a:extLst>
            </p:cNvPr>
            <p:cNvSpPr>
              <a:spLocks/>
            </p:cNvSpPr>
            <p:nvPr/>
          </p:nvSpPr>
          <p:spPr bwMode="auto">
            <a:xfrm>
              <a:off x="5240338" y="3170238"/>
              <a:ext cx="555625" cy="204788"/>
            </a:xfrm>
            <a:custGeom>
              <a:avLst/>
              <a:gdLst>
                <a:gd name="T0" fmla="*/ 1 w 76"/>
                <a:gd name="T1" fmla="*/ 6 h 28"/>
                <a:gd name="T2" fmla="*/ 13 w 76"/>
                <a:gd name="T3" fmla="*/ 0 h 28"/>
                <a:gd name="T4" fmla="*/ 68 w 76"/>
                <a:gd name="T5" fmla="*/ 2 h 28"/>
                <a:gd name="T6" fmla="*/ 73 w 76"/>
                <a:gd name="T7" fmla="*/ 12 h 28"/>
                <a:gd name="T8" fmla="*/ 65 w 76"/>
                <a:gd name="T9" fmla="*/ 28 h 28"/>
                <a:gd name="T10" fmla="*/ 5 w 76"/>
                <a:gd name="T11" fmla="*/ 27 h 28"/>
                <a:gd name="T12" fmla="*/ 2 w 76"/>
                <a:gd name="T13" fmla="*/ 13 h 28"/>
                <a:gd name="T14" fmla="*/ 1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1" y="6"/>
                  </a:moveTo>
                  <a:cubicBezTo>
                    <a:pt x="0" y="5"/>
                    <a:pt x="1" y="0"/>
                    <a:pt x="13" y="0"/>
                  </a:cubicBezTo>
                  <a:cubicBezTo>
                    <a:pt x="22" y="1"/>
                    <a:pt x="64" y="2"/>
                    <a:pt x="68" y="2"/>
                  </a:cubicBezTo>
                  <a:cubicBezTo>
                    <a:pt x="72" y="1"/>
                    <a:pt x="74" y="6"/>
                    <a:pt x="73" y="12"/>
                  </a:cubicBezTo>
                  <a:cubicBezTo>
                    <a:pt x="73" y="18"/>
                    <a:pt x="76" y="28"/>
                    <a:pt x="65" y="28"/>
                  </a:cubicBezTo>
                  <a:cubicBezTo>
                    <a:pt x="53" y="28"/>
                    <a:pt x="9" y="28"/>
                    <a:pt x="5" y="27"/>
                  </a:cubicBezTo>
                  <a:cubicBezTo>
                    <a:pt x="0" y="26"/>
                    <a:pt x="0" y="18"/>
                    <a:pt x="2" y="13"/>
                  </a:cubicBezTo>
                  <a:cubicBezTo>
                    <a:pt x="3" y="10"/>
                    <a:pt x="1" y="6"/>
                    <a:pt x="1" y="6"/>
                  </a:cubicBezTo>
                </a:path>
              </a:pathLst>
            </a:custGeom>
            <a:solidFill>
              <a:srgbClr val="B6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4" name="Freeform 114">
              <a:extLst>
                <a:ext uri="{FF2B5EF4-FFF2-40B4-BE49-F238E27FC236}">
                  <a16:creationId xmlns:a16="http://schemas.microsoft.com/office/drawing/2014/main" id="{5EE23666-DFF2-E1B6-67B9-7F6A90AF1B21}"/>
                </a:ext>
              </a:extLst>
            </p:cNvPr>
            <p:cNvSpPr>
              <a:spLocks/>
            </p:cNvSpPr>
            <p:nvPr/>
          </p:nvSpPr>
          <p:spPr bwMode="auto">
            <a:xfrm>
              <a:off x="5240338" y="3170238"/>
              <a:ext cx="555625" cy="204788"/>
            </a:xfrm>
            <a:custGeom>
              <a:avLst/>
              <a:gdLst>
                <a:gd name="T0" fmla="*/ 1 w 76"/>
                <a:gd name="T1" fmla="*/ 6 h 28"/>
                <a:gd name="T2" fmla="*/ 13 w 76"/>
                <a:gd name="T3" fmla="*/ 0 h 28"/>
                <a:gd name="T4" fmla="*/ 68 w 76"/>
                <a:gd name="T5" fmla="*/ 2 h 28"/>
                <a:gd name="T6" fmla="*/ 73 w 76"/>
                <a:gd name="T7" fmla="*/ 12 h 28"/>
                <a:gd name="T8" fmla="*/ 65 w 76"/>
                <a:gd name="T9" fmla="*/ 28 h 28"/>
                <a:gd name="T10" fmla="*/ 5 w 76"/>
                <a:gd name="T11" fmla="*/ 27 h 28"/>
                <a:gd name="T12" fmla="*/ 2 w 76"/>
                <a:gd name="T13" fmla="*/ 13 h 28"/>
                <a:gd name="T14" fmla="*/ 1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1" y="6"/>
                  </a:moveTo>
                  <a:cubicBezTo>
                    <a:pt x="0" y="5"/>
                    <a:pt x="1" y="0"/>
                    <a:pt x="13" y="0"/>
                  </a:cubicBezTo>
                  <a:cubicBezTo>
                    <a:pt x="22" y="1"/>
                    <a:pt x="64" y="2"/>
                    <a:pt x="68" y="2"/>
                  </a:cubicBezTo>
                  <a:cubicBezTo>
                    <a:pt x="72" y="2"/>
                    <a:pt x="74" y="6"/>
                    <a:pt x="73" y="12"/>
                  </a:cubicBezTo>
                  <a:cubicBezTo>
                    <a:pt x="73" y="18"/>
                    <a:pt x="76" y="28"/>
                    <a:pt x="65" y="28"/>
                  </a:cubicBezTo>
                  <a:cubicBezTo>
                    <a:pt x="53" y="28"/>
                    <a:pt x="9" y="28"/>
                    <a:pt x="5" y="27"/>
                  </a:cubicBezTo>
                  <a:cubicBezTo>
                    <a:pt x="0" y="25"/>
                    <a:pt x="0" y="18"/>
                    <a:pt x="2" y="13"/>
                  </a:cubicBezTo>
                  <a:cubicBezTo>
                    <a:pt x="3" y="10"/>
                    <a:pt x="1" y="6"/>
                    <a:pt x="1" y="6"/>
                  </a:cubicBezTo>
                </a:path>
              </a:pathLst>
            </a:custGeom>
            <a:solidFill>
              <a:srgbClr val="B5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5" name="Freeform 115">
              <a:extLst>
                <a:ext uri="{FF2B5EF4-FFF2-40B4-BE49-F238E27FC236}">
                  <a16:creationId xmlns:a16="http://schemas.microsoft.com/office/drawing/2014/main" id="{DA07D6D8-F2AC-2450-7388-0969C74FCFC7}"/>
                </a:ext>
              </a:extLst>
            </p:cNvPr>
            <p:cNvSpPr>
              <a:spLocks/>
            </p:cNvSpPr>
            <p:nvPr/>
          </p:nvSpPr>
          <p:spPr bwMode="auto">
            <a:xfrm>
              <a:off x="5240338" y="3170238"/>
              <a:ext cx="555625" cy="204788"/>
            </a:xfrm>
            <a:custGeom>
              <a:avLst/>
              <a:gdLst>
                <a:gd name="T0" fmla="*/ 1 w 76"/>
                <a:gd name="T1" fmla="*/ 6 h 28"/>
                <a:gd name="T2" fmla="*/ 13 w 76"/>
                <a:gd name="T3" fmla="*/ 0 h 28"/>
                <a:gd name="T4" fmla="*/ 68 w 76"/>
                <a:gd name="T5" fmla="*/ 2 h 28"/>
                <a:gd name="T6" fmla="*/ 73 w 76"/>
                <a:gd name="T7" fmla="*/ 12 h 28"/>
                <a:gd name="T8" fmla="*/ 65 w 76"/>
                <a:gd name="T9" fmla="*/ 28 h 28"/>
                <a:gd name="T10" fmla="*/ 5 w 76"/>
                <a:gd name="T11" fmla="*/ 27 h 28"/>
                <a:gd name="T12" fmla="*/ 2 w 76"/>
                <a:gd name="T13" fmla="*/ 13 h 28"/>
                <a:gd name="T14" fmla="*/ 1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1" y="6"/>
                  </a:moveTo>
                  <a:cubicBezTo>
                    <a:pt x="0" y="5"/>
                    <a:pt x="1" y="0"/>
                    <a:pt x="13" y="0"/>
                  </a:cubicBezTo>
                  <a:cubicBezTo>
                    <a:pt x="22" y="1"/>
                    <a:pt x="64" y="2"/>
                    <a:pt x="68" y="2"/>
                  </a:cubicBezTo>
                  <a:cubicBezTo>
                    <a:pt x="72" y="2"/>
                    <a:pt x="74" y="6"/>
                    <a:pt x="73" y="12"/>
                  </a:cubicBezTo>
                  <a:cubicBezTo>
                    <a:pt x="73" y="18"/>
                    <a:pt x="76" y="27"/>
                    <a:pt x="65" y="28"/>
                  </a:cubicBezTo>
                  <a:cubicBezTo>
                    <a:pt x="53" y="28"/>
                    <a:pt x="9" y="28"/>
                    <a:pt x="5" y="27"/>
                  </a:cubicBezTo>
                  <a:cubicBezTo>
                    <a:pt x="0" y="25"/>
                    <a:pt x="0" y="18"/>
                    <a:pt x="2" y="13"/>
                  </a:cubicBezTo>
                  <a:cubicBezTo>
                    <a:pt x="3" y="10"/>
                    <a:pt x="1" y="6"/>
                    <a:pt x="1" y="6"/>
                  </a:cubicBezTo>
                </a:path>
              </a:pathLst>
            </a:custGeom>
            <a:solidFill>
              <a:srgbClr val="B4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6" name="Freeform 116">
              <a:extLst>
                <a:ext uri="{FF2B5EF4-FFF2-40B4-BE49-F238E27FC236}">
                  <a16:creationId xmlns:a16="http://schemas.microsoft.com/office/drawing/2014/main" id="{11D50606-B619-28D5-8673-7934B7DD87F3}"/>
                </a:ext>
              </a:extLst>
            </p:cNvPr>
            <p:cNvSpPr>
              <a:spLocks/>
            </p:cNvSpPr>
            <p:nvPr/>
          </p:nvSpPr>
          <p:spPr bwMode="auto">
            <a:xfrm>
              <a:off x="5240338" y="3170238"/>
              <a:ext cx="555625" cy="204788"/>
            </a:xfrm>
            <a:custGeom>
              <a:avLst/>
              <a:gdLst>
                <a:gd name="T0" fmla="*/ 2 w 76"/>
                <a:gd name="T1" fmla="*/ 6 h 28"/>
                <a:gd name="T2" fmla="*/ 13 w 76"/>
                <a:gd name="T3" fmla="*/ 0 h 28"/>
                <a:gd name="T4" fmla="*/ 68 w 76"/>
                <a:gd name="T5" fmla="*/ 2 h 28"/>
                <a:gd name="T6" fmla="*/ 73 w 76"/>
                <a:gd name="T7" fmla="*/ 12 h 28"/>
                <a:gd name="T8" fmla="*/ 65 w 76"/>
                <a:gd name="T9" fmla="*/ 28 h 28"/>
                <a:gd name="T10" fmla="*/ 5 w 76"/>
                <a:gd name="T11" fmla="*/ 27 h 28"/>
                <a:gd name="T12" fmla="*/ 2 w 76"/>
                <a:gd name="T13" fmla="*/ 13 h 28"/>
                <a:gd name="T14" fmla="*/ 2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2" y="6"/>
                  </a:moveTo>
                  <a:cubicBezTo>
                    <a:pt x="0" y="5"/>
                    <a:pt x="1" y="0"/>
                    <a:pt x="13" y="0"/>
                  </a:cubicBezTo>
                  <a:cubicBezTo>
                    <a:pt x="22" y="1"/>
                    <a:pt x="64" y="2"/>
                    <a:pt x="68" y="2"/>
                  </a:cubicBezTo>
                  <a:cubicBezTo>
                    <a:pt x="72" y="2"/>
                    <a:pt x="74" y="6"/>
                    <a:pt x="73" y="12"/>
                  </a:cubicBezTo>
                  <a:cubicBezTo>
                    <a:pt x="73" y="18"/>
                    <a:pt x="76" y="27"/>
                    <a:pt x="65" y="28"/>
                  </a:cubicBezTo>
                  <a:cubicBezTo>
                    <a:pt x="53" y="28"/>
                    <a:pt x="9" y="28"/>
                    <a:pt x="5" y="27"/>
                  </a:cubicBezTo>
                  <a:cubicBezTo>
                    <a:pt x="0" y="25"/>
                    <a:pt x="0" y="18"/>
                    <a:pt x="2" y="13"/>
                  </a:cubicBezTo>
                  <a:cubicBezTo>
                    <a:pt x="3" y="10"/>
                    <a:pt x="2" y="6"/>
                    <a:pt x="2" y="6"/>
                  </a:cubicBezTo>
                </a:path>
              </a:pathLst>
            </a:custGeom>
            <a:solidFill>
              <a:srgbClr val="B3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7" name="Freeform 117">
              <a:extLst>
                <a:ext uri="{FF2B5EF4-FFF2-40B4-BE49-F238E27FC236}">
                  <a16:creationId xmlns:a16="http://schemas.microsoft.com/office/drawing/2014/main" id="{1A36BACD-8311-A790-E025-0233979F14EC}"/>
                </a:ext>
              </a:extLst>
            </p:cNvPr>
            <p:cNvSpPr>
              <a:spLocks/>
            </p:cNvSpPr>
            <p:nvPr/>
          </p:nvSpPr>
          <p:spPr bwMode="auto">
            <a:xfrm>
              <a:off x="5240338" y="3170238"/>
              <a:ext cx="555625" cy="204788"/>
            </a:xfrm>
            <a:custGeom>
              <a:avLst/>
              <a:gdLst>
                <a:gd name="T0" fmla="*/ 2 w 76"/>
                <a:gd name="T1" fmla="*/ 6 h 28"/>
                <a:gd name="T2" fmla="*/ 13 w 76"/>
                <a:gd name="T3" fmla="*/ 1 h 28"/>
                <a:gd name="T4" fmla="*/ 68 w 76"/>
                <a:gd name="T5" fmla="*/ 2 h 28"/>
                <a:gd name="T6" fmla="*/ 73 w 76"/>
                <a:gd name="T7" fmla="*/ 12 h 28"/>
                <a:gd name="T8" fmla="*/ 64 w 76"/>
                <a:gd name="T9" fmla="*/ 28 h 28"/>
                <a:gd name="T10" fmla="*/ 5 w 76"/>
                <a:gd name="T11" fmla="*/ 27 h 28"/>
                <a:gd name="T12" fmla="*/ 2 w 76"/>
                <a:gd name="T13" fmla="*/ 13 h 28"/>
                <a:gd name="T14" fmla="*/ 2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2" y="6"/>
                  </a:moveTo>
                  <a:cubicBezTo>
                    <a:pt x="0" y="5"/>
                    <a:pt x="1" y="0"/>
                    <a:pt x="13" y="1"/>
                  </a:cubicBezTo>
                  <a:cubicBezTo>
                    <a:pt x="22" y="1"/>
                    <a:pt x="64" y="2"/>
                    <a:pt x="68" y="2"/>
                  </a:cubicBezTo>
                  <a:cubicBezTo>
                    <a:pt x="72" y="2"/>
                    <a:pt x="74" y="6"/>
                    <a:pt x="73" y="12"/>
                  </a:cubicBezTo>
                  <a:cubicBezTo>
                    <a:pt x="73" y="18"/>
                    <a:pt x="76" y="27"/>
                    <a:pt x="64" y="28"/>
                  </a:cubicBezTo>
                  <a:cubicBezTo>
                    <a:pt x="53" y="28"/>
                    <a:pt x="9" y="28"/>
                    <a:pt x="5" y="27"/>
                  </a:cubicBezTo>
                  <a:cubicBezTo>
                    <a:pt x="0" y="25"/>
                    <a:pt x="0" y="18"/>
                    <a:pt x="2" y="13"/>
                  </a:cubicBezTo>
                  <a:cubicBezTo>
                    <a:pt x="3" y="10"/>
                    <a:pt x="2" y="6"/>
                    <a:pt x="2" y="6"/>
                  </a:cubicBezTo>
                </a:path>
              </a:pathLst>
            </a:custGeom>
            <a:solidFill>
              <a:srgbClr val="B2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8" name="Freeform 118">
              <a:extLst>
                <a:ext uri="{FF2B5EF4-FFF2-40B4-BE49-F238E27FC236}">
                  <a16:creationId xmlns:a16="http://schemas.microsoft.com/office/drawing/2014/main" id="{05193F39-6816-144B-48AD-8BB742D3CF99}"/>
                </a:ext>
              </a:extLst>
            </p:cNvPr>
            <p:cNvSpPr>
              <a:spLocks/>
            </p:cNvSpPr>
            <p:nvPr/>
          </p:nvSpPr>
          <p:spPr bwMode="auto">
            <a:xfrm>
              <a:off x="5240338" y="3170238"/>
              <a:ext cx="555625" cy="204788"/>
            </a:xfrm>
            <a:custGeom>
              <a:avLst/>
              <a:gdLst>
                <a:gd name="T0" fmla="*/ 2 w 76"/>
                <a:gd name="T1" fmla="*/ 6 h 28"/>
                <a:gd name="T2" fmla="*/ 13 w 76"/>
                <a:gd name="T3" fmla="*/ 1 h 28"/>
                <a:gd name="T4" fmla="*/ 68 w 76"/>
                <a:gd name="T5" fmla="*/ 2 h 28"/>
                <a:gd name="T6" fmla="*/ 73 w 76"/>
                <a:gd name="T7" fmla="*/ 12 h 28"/>
                <a:gd name="T8" fmla="*/ 64 w 76"/>
                <a:gd name="T9" fmla="*/ 28 h 28"/>
                <a:gd name="T10" fmla="*/ 5 w 76"/>
                <a:gd name="T11" fmla="*/ 27 h 28"/>
                <a:gd name="T12" fmla="*/ 2 w 76"/>
                <a:gd name="T13" fmla="*/ 13 h 28"/>
                <a:gd name="T14" fmla="*/ 2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2" y="6"/>
                  </a:moveTo>
                  <a:cubicBezTo>
                    <a:pt x="0" y="5"/>
                    <a:pt x="1" y="0"/>
                    <a:pt x="13" y="1"/>
                  </a:cubicBezTo>
                  <a:cubicBezTo>
                    <a:pt x="22" y="1"/>
                    <a:pt x="64" y="2"/>
                    <a:pt x="68" y="2"/>
                  </a:cubicBezTo>
                  <a:cubicBezTo>
                    <a:pt x="72" y="2"/>
                    <a:pt x="74" y="6"/>
                    <a:pt x="73" y="12"/>
                  </a:cubicBezTo>
                  <a:cubicBezTo>
                    <a:pt x="73" y="18"/>
                    <a:pt x="76" y="27"/>
                    <a:pt x="64" y="28"/>
                  </a:cubicBezTo>
                  <a:cubicBezTo>
                    <a:pt x="53" y="28"/>
                    <a:pt x="9" y="28"/>
                    <a:pt x="5" y="27"/>
                  </a:cubicBezTo>
                  <a:cubicBezTo>
                    <a:pt x="0" y="25"/>
                    <a:pt x="0" y="18"/>
                    <a:pt x="2" y="13"/>
                  </a:cubicBezTo>
                  <a:cubicBezTo>
                    <a:pt x="3" y="10"/>
                    <a:pt x="2" y="6"/>
                    <a:pt x="2" y="6"/>
                  </a:cubicBezTo>
                </a:path>
              </a:pathLst>
            </a:custGeom>
            <a:solidFill>
              <a:srgbClr val="B1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9" name="Freeform 119">
              <a:extLst>
                <a:ext uri="{FF2B5EF4-FFF2-40B4-BE49-F238E27FC236}">
                  <a16:creationId xmlns:a16="http://schemas.microsoft.com/office/drawing/2014/main" id="{D9F43DBC-244E-0DFA-79BC-8CA61DD37F73}"/>
                </a:ext>
              </a:extLst>
            </p:cNvPr>
            <p:cNvSpPr>
              <a:spLocks/>
            </p:cNvSpPr>
            <p:nvPr/>
          </p:nvSpPr>
          <p:spPr bwMode="auto">
            <a:xfrm>
              <a:off x="5240338" y="3170238"/>
              <a:ext cx="555625" cy="204788"/>
            </a:xfrm>
            <a:custGeom>
              <a:avLst/>
              <a:gdLst>
                <a:gd name="T0" fmla="*/ 2 w 76"/>
                <a:gd name="T1" fmla="*/ 6 h 28"/>
                <a:gd name="T2" fmla="*/ 13 w 76"/>
                <a:gd name="T3" fmla="*/ 1 h 28"/>
                <a:gd name="T4" fmla="*/ 68 w 76"/>
                <a:gd name="T5" fmla="*/ 2 h 28"/>
                <a:gd name="T6" fmla="*/ 73 w 76"/>
                <a:gd name="T7" fmla="*/ 12 h 28"/>
                <a:gd name="T8" fmla="*/ 64 w 76"/>
                <a:gd name="T9" fmla="*/ 28 h 28"/>
                <a:gd name="T10" fmla="*/ 5 w 76"/>
                <a:gd name="T11" fmla="*/ 26 h 28"/>
                <a:gd name="T12" fmla="*/ 2 w 76"/>
                <a:gd name="T13" fmla="*/ 13 h 28"/>
                <a:gd name="T14" fmla="*/ 2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2" y="6"/>
                  </a:moveTo>
                  <a:cubicBezTo>
                    <a:pt x="0" y="5"/>
                    <a:pt x="1" y="0"/>
                    <a:pt x="13" y="1"/>
                  </a:cubicBezTo>
                  <a:cubicBezTo>
                    <a:pt x="22" y="1"/>
                    <a:pt x="64" y="2"/>
                    <a:pt x="68" y="2"/>
                  </a:cubicBezTo>
                  <a:cubicBezTo>
                    <a:pt x="72" y="2"/>
                    <a:pt x="74" y="6"/>
                    <a:pt x="73" y="12"/>
                  </a:cubicBezTo>
                  <a:cubicBezTo>
                    <a:pt x="73" y="18"/>
                    <a:pt x="76" y="27"/>
                    <a:pt x="64" y="28"/>
                  </a:cubicBezTo>
                  <a:cubicBezTo>
                    <a:pt x="53" y="28"/>
                    <a:pt x="9" y="27"/>
                    <a:pt x="5" y="26"/>
                  </a:cubicBezTo>
                  <a:cubicBezTo>
                    <a:pt x="0" y="25"/>
                    <a:pt x="0" y="18"/>
                    <a:pt x="2" y="13"/>
                  </a:cubicBezTo>
                  <a:cubicBezTo>
                    <a:pt x="3" y="10"/>
                    <a:pt x="2" y="6"/>
                    <a:pt x="2" y="6"/>
                  </a:cubicBezTo>
                </a:path>
              </a:pathLst>
            </a:custGeom>
            <a:solidFill>
              <a:srgbClr val="B0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0" name="Freeform 120">
              <a:extLst>
                <a:ext uri="{FF2B5EF4-FFF2-40B4-BE49-F238E27FC236}">
                  <a16:creationId xmlns:a16="http://schemas.microsoft.com/office/drawing/2014/main" id="{366E348F-B4F8-010D-481E-A63D3E4C4C20}"/>
                </a:ext>
              </a:extLst>
            </p:cNvPr>
            <p:cNvSpPr>
              <a:spLocks/>
            </p:cNvSpPr>
            <p:nvPr/>
          </p:nvSpPr>
          <p:spPr bwMode="auto">
            <a:xfrm>
              <a:off x="5240338" y="3170238"/>
              <a:ext cx="555625" cy="204788"/>
            </a:xfrm>
            <a:custGeom>
              <a:avLst/>
              <a:gdLst>
                <a:gd name="T0" fmla="*/ 2 w 76"/>
                <a:gd name="T1" fmla="*/ 6 h 28"/>
                <a:gd name="T2" fmla="*/ 13 w 76"/>
                <a:gd name="T3" fmla="*/ 1 h 28"/>
                <a:gd name="T4" fmla="*/ 68 w 76"/>
                <a:gd name="T5" fmla="*/ 2 h 28"/>
                <a:gd name="T6" fmla="*/ 73 w 76"/>
                <a:gd name="T7" fmla="*/ 12 h 28"/>
                <a:gd name="T8" fmla="*/ 64 w 76"/>
                <a:gd name="T9" fmla="*/ 28 h 28"/>
                <a:gd name="T10" fmla="*/ 5 w 76"/>
                <a:gd name="T11" fmla="*/ 26 h 28"/>
                <a:gd name="T12" fmla="*/ 2 w 76"/>
                <a:gd name="T13" fmla="*/ 13 h 28"/>
                <a:gd name="T14" fmla="*/ 2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2" y="6"/>
                  </a:moveTo>
                  <a:cubicBezTo>
                    <a:pt x="0" y="5"/>
                    <a:pt x="2" y="0"/>
                    <a:pt x="13" y="1"/>
                  </a:cubicBezTo>
                  <a:cubicBezTo>
                    <a:pt x="22" y="1"/>
                    <a:pt x="64" y="2"/>
                    <a:pt x="68" y="2"/>
                  </a:cubicBezTo>
                  <a:cubicBezTo>
                    <a:pt x="71" y="2"/>
                    <a:pt x="73" y="7"/>
                    <a:pt x="73" y="12"/>
                  </a:cubicBezTo>
                  <a:cubicBezTo>
                    <a:pt x="73" y="18"/>
                    <a:pt x="76" y="27"/>
                    <a:pt x="64" y="28"/>
                  </a:cubicBezTo>
                  <a:cubicBezTo>
                    <a:pt x="53" y="28"/>
                    <a:pt x="9" y="27"/>
                    <a:pt x="5" y="26"/>
                  </a:cubicBezTo>
                  <a:cubicBezTo>
                    <a:pt x="0" y="25"/>
                    <a:pt x="0" y="18"/>
                    <a:pt x="2" y="13"/>
                  </a:cubicBezTo>
                  <a:cubicBezTo>
                    <a:pt x="3" y="10"/>
                    <a:pt x="2" y="6"/>
                    <a:pt x="2" y="6"/>
                  </a:cubicBezTo>
                </a:path>
              </a:pathLst>
            </a:custGeom>
            <a:solidFill>
              <a:srgbClr val="AF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1" name="Freeform 121">
              <a:extLst>
                <a:ext uri="{FF2B5EF4-FFF2-40B4-BE49-F238E27FC236}">
                  <a16:creationId xmlns:a16="http://schemas.microsoft.com/office/drawing/2014/main" id="{8C7860B1-CFFA-AF1C-9BD7-21EEC5A596E6}"/>
                </a:ext>
              </a:extLst>
            </p:cNvPr>
            <p:cNvSpPr>
              <a:spLocks/>
            </p:cNvSpPr>
            <p:nvPr/>
          </p:nvSpPr>
          <p:spPr bwMode="auto">
            <a:xfrm>
              <a:off x="5240338" y="3170238"/>
              <a:ext cx="555625" cy="204788"/>
            </a:xfrm>
            <a:custGeom>
              <a:avLst/>
              <a:gdLst>
                <a:gd name="T0" fmla="*/ 2 w 76"/>
                <a:gd name="T1" fmla="*/ 6 h 28"/>
                <a:gd name="T2" fmla="*/ 13 w 76"/>
                <a:gd name="T3" fmla="*/ 1 h 28"/>
                <a:gd name="T4" fmla="*/ 68 w 76"/>
                <a:gd name="T5" fmla="*/ 2 h 28"/>
                <a:gd name="T6" fmla="*/ 73 w 76"/>
                <a:gd name="T7" fmla="*/ 12 h 28"/>
                <a:gd name="T8" fmla="*/ 64 w 76"/>
                <a:gd name="T9" fmla="*/ 28 h 28"/>
                <a:gd name="T10" fmla="*/ 5 w 76"/>
                <a:gd name="T11" fmla="*/ 26 h 28"/>
                <a:gd name="T12" fmla="*/ 2 w 76"/>
                <a:gd name="T13" fmla="*/ 13 h 28"/>
                <a:gd name="T14" fmla="*/ 2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2" y="6"/>
                  </a:moveTo>
                  <a:cubicBezTo>
                    <a:pt x="0" y="5"/>
                    <a:pt x="2" y="0"/>
                    <a:pt x="13" y="1"/>
                  </a:cubicBezTo>
                  <a:cubicBezTo>
                    <a:pt x="22" y="1"/>
                    <a:pt x="64" y="2"/>
                    <a:pt x="68" y="2"/>
                  </a:cubicBezTo>
                  <a:cubicBezTo>
                    <a:pt x="71" y="2"/>
                    <a:pt x="73" y="7"/>
                    <a:pt x="73" y="12"/>
                  </a:cubicBezTo>
                  <a:cubicBezTo>
                    <a:pt x="73" y="18"/>
                    <a:pt x="76" y="27"/>
                    <a:pt x="64" y="28"/>
                  </a:cubicBezTo>
                  <a:cubicBezTo>
                    <a:pt x="53" y="28"/>
                    <a:pt x="9" y="27"/>
                    <a:pt x="5" y="26"/>
                  </a:cubicBezTo>
                  <a:cubicBezTo>
                    <a:pt x="0" y="25"/>
                    <a:pt x="0" y="18"/>
                    <a:pt x="2" y="13"/>
                  </a:cubicBezTo>
                  <a:cubicBezTo>
                    <a:pt x="3" y="10"/>
                    <a:pt x="2" y="6"/>
                    <a:pt x="2" y="6"/>
                  </a:cubicBezTo>
                </a:path>
              </a:pathLst>
            </a:custGeom>
            <a:solidFill>
              <a:srgbClr val="AE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2" name="Freeform 122">
              <a:extLst>
                <a:ext uri="{FF2B5EF4-FFF2-40B4-BE49-F238E27FC236}">
                  <a16:creationId xmlns:a16="http://schemas.microsoft.com/office/drawing/2014/main" id="{4FFC3EB5-18E4-0FC6-BFF2-D6A4614738A8}"/>
                </a:ext>
              </a:extLst>
            </p:cNvPr>
            <p:cNvSpPr>
              <a:spLocks/>
            </p:cNvSpPr>
            <p:nvPr/>
          </p:nvSpPr>
          <p:spPr bwMode="auto">
            <a:xfrm>
              <a:off x="5240338" y="3170238"/>
              <a:ext cx="555625" cy="204788"/>
            </a:xfrm>
            <a:custGeom>
              <a:avLst/>
              <a:gdLst>
                <a:gd name="T0" fmla="*/ 2 w 76"/>
                <a:gd name="T1" fmla="*/ 6 h 28"/>
                <a:gd name="T2" fmla="*/ 13 w 76"/>
                <a:gd name="T3" fmla="*/ 1 h 28"/>
                <a:gd name="T4" fmla="*/ 68 w 76"/>
                <a:gd name="T5" fmla="*/ 2 h 28"/>
                <a:gd name="T6" fmla="*/ 73 w 76"/>
                <a:gd name="T7" fmla="*/ 12 h 28"/>
                <a:gd name="T8" fmla="*/ 64 w 76"/>
                <a:gd name="T9" fmla="*/ 27 h 28"/>
                <a:gd name="T10" fmla="*/ 5 w 76"/>
                <a:gd name="T11" fmla="*/ 26 h 28"/>
                <a:gd name="T12" fmla="*/ 2 w 76"/>
                <a:gd name="T13" fmla="*/ 13 h 28"/>
                <a:gd name="T14" fmla="*/ 2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2" y="6"/>
                  </a:moveTo>
                  <a:cubicBezTo>
                    <a:pt x="0" y="5"/>
                    <a:pt x="2" y="0"/>
                    <a:pt x="13" y="1"/>
                  </a:cubicBezTo>
                  <a:cubicBezTo>
                    <a:pt x="22" y="1"/>
                    <a:pt x="64" y="2"/>
                    <a:pt x="68" y="2"/>
                  </a:cubicBezTo>
                  <a:cubicBezTo>
                    <a:pt x="71" y="2"/>
                    <a:pt x="73" y="7"/>
                    <a:pt x="73" y="12"/>
                  </a:cubicBezTo>
                  <a:cubicBezTo>
                    <a:pt x="73" y="18"/>
                    <a:pt x="76" y="27"/>
                    <a:pt x="64" y="27"/>
                  </a:cubicBezTo>
                  <a:cubicBezTo>
                    <a:pt x="53" y="28"/>
                    <a:pt x="9" y="27"/>
                    <a:pt x="5" y="26"/>
                  </a:cubicBezTo>
                  <a:cubicBezTo>
                    <a:pt x="0" y="25"/>
                    <a:pt x="0" y="18"/>
                    <a:pt x="2" y="13"/>
                  </a:cubicBezTo>
                  <a:cubicBezTo>
                    <a:pt x="3" y="10"/>
                    <a:pt x="2" y="6"/>
                    <a:pt x="2" y="6"/>
                  </a:cubicBezTo>
                </a:path>
              </a:pathLst>
            </a:custGeom>
            <a:solidFill>
              <a:srgbClr val="AD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3" name="Freeform 123">
              <a:extLst>
                <a:ext uri="{FF2B5EF4-FFF2-40B4-BE49-F238E27FC236}">
                  <a16:creationId xmlns:a16="http://schemas.microsoft.com/office/drawing/2014/main" id="{D933D1C5-7967-188D-B8C5-9D20BC1C456C}"/>
                </a:ext>
              </a:extLst>
            </p:cNvPr>
            <p:cNvSpPr>
              <a:spLocks/>
            </p:cNvSpPr>
            <p:nvPr/>
          </p:nvSpPr>
          <p:spPr bwMode="auto">
            <a:xfrm>
              <a:off x="5240338" y="3170238"/>
              <a:ext cx="555625" cy="204788"/>
            </a:xfrm>
            <a:custGeom>
              <a:avLst/>
              <a:gdLst>
                <a:gd name="T0" fmla="*/ 2 w 76"/>
                <a:gd name="T1" fmla="*/ 7 h 28"/>
                <a:gd name="T2" fmla="*/ 13 w 76"/>
                <a:gd name="T3" fmla="*/ 1 h 28"/>
                <a:gd name="T4" fmla="*/ 67 w 76"/>
                <a:gd name="T5" fmla="*/ 2 h 28"/>
                <a:gd name="T6" fmla="*/ 73 w 76"/>
                <a:gd name="T7" fmla="*/ 12 h 28"/>
                <a:gd name="T8" fmla="*/ 64 w 76"/>
                <a:gd name="T9" fmla="*/ 27 h 28"/>
                <a:gd name="T10" fmla="*/ 5 w 76"/>
                <a:gd name="T11" fmla="*/ 26 h 28"/>
                <a:gd name="T12" fmla="*/ 2 w 76"/>
                <a:gd name="T13" fmla="*/ 13 h 28"/>
                <a:gd name="T14" fmla="*/ 2 w 76"/>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2" y="7"/>
                  </a:moveTo>
                  <a:cubicBezTo>
                    <a:pt x="0" y="5"/>
                    <a:pt x="2" y="0"/>
                    <a:pt x="13" y="1"/>
                  </a:cubicBezTo>
                  <a:cubicBezTo>
                    <a:pt x="22" y="1"/>
                    <a:pt x="64" y="2"/>
                    <a:pt x="67" y="2"/>
                  </a:cubicBezTo>
                  <a:cubicBezTo>
                    <a:pt x="71" y="2"/>
                    <a:pt x="73" y="7"/>
                    <a:pt x="73" y="12"/>
                  </a:cubicBezTo>
                  <a:cubicBezTo>
                    <a:pt x="73" y="18"/>
                    <a:pt x="76" y="27"/>
                    <a:pt x="64" y="27"/>
                  </a:cubicBezTo>
                  <a:cubicBezTo>
                    <a:pt x="53" y="28"/>
                    <a:pt x="9" y="27"/>
                    <a:pt x="5" y="26"/>
                  </a:cubicBezTo>
                  <a:cubicBezTo>
                    <a:pt x="0" y="25"/>
                    <a:pt x="0" y="18"/>
                    <a:pt x="2" y="13"/>
                  </a:cubicBezTo>
                  <a:cubicBezTo>
                    <a:pt x="3" y="10"/>
                    <a:pt x="2" y="7"/>
                    <a:pt x="2" y="7"/>
                  </a:cubicBezTo>
                </a:path>
              </a:pathLst>
            </a:custGeom>
            <a:solidFill>
              <a:srgbClr val="AC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4" name="Freeform 124">
              <a:extLst>
                <a:ext uri="{FF2B5EF4-FFF2-40B4-BE49-F238E27FC236}">
                  <a16:creationId xmlns:a16="http://schemas.microsoft.com/office/drawing/2014/main" id="{2199BAAC-695A-F2DD-3D77-69B62B42D31A}"/>
                </a:ext>
              </a:extLst>
            </p:cNvPr>
            <p:cNvSpPr>
              <a:spLocks/>
            </p:cNvSpPr>
            <p:nvPr/>
          </p:nvSpPr>
          <p:spPr bwMode="auto">
            <a:xfrm>
              <a:off x="5240338" y="3178175"/>
              <a:ext cx="555625" cy="196850"/>
            </a:xfrm>
            <a:custGeom>
              <a:avLst/>
              <a:gdLst>
                <a:gd name="T0" fmla="*/ 2 w 76"/>
                <a:gd name="T1" fmla="*/ 6 h 27"/>
                <a:gd name="T2" fmla="*/ 13 w 76"/>
                <a:gd name="T3" fmla="*/ 0 h 27"/>
                <a:gd name="T4" fmla="*/ 67 w 76"/>
                <a:gd name="T5" fmla="*/ 1 h 27"/>
                <a:gd name="T6" fmla="*/ 73 w 76"/>
                <a:gd name="T7" fmla="*/ 11 h 27"/>
                <a:gd name="T8" fmla="*/ 64 w 76"/>
                <a:gd name="T9" fmla="*/ 26 h 27"/>
                <a:gd name="T10" fmla="*/ 5 w 76"/>
                <a:gd name="T11" fmla="*/ 25 h 27"/>
                <a:gd name="T12" fmla="*/ 2 w 76"/>
                <a:gd name="T13" fmla="*/ 12 h 27"/>
                <a:gd name="T14" fmla="*/ 2 w 76"/>
                <a:gd name="T15" fmla="*/ 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7">
                  <a:moveTo>
                    <a:pt x="2" y="6"/>
                  </a:moveTo>
                  <a:cubicBezTo>
                    <a:pt x="0" y="4"/>
                    <a:pt x="2" y="0"/>
                    <a:pt x="13" y="0"/>
                  </a:cubicBezTo>
                  <a:cubicBezTo>
                    <a:pt x="22" y="0"/>
                    <a:pt x="64" y="1"/>
                    <a:pt x="67" y="1"/>
                  </a:cubicBezTo>
                  <a:cubicBezTo>
                    <a:pt x="71" y="1"/>
                    <a:pt x="73" y="6"/>
                    <a:pt x="73" y="11"/>
                  </a:cubicBezTo>
                  <a:cubicBezTo>
                    <a:pt x="73" y="17"/>
                    <a:pt x="76" y="26"/>
                    <a:pt x="64" y="26"/>
                  </a:cubicBezTo>
                  <a:cubicBezTo>
                    <a:pt x="53" y="27"/>
                    <a:pt x="9" y="26"/>
                    <a:pt x="5" y="25"/>
                  </a:cubicBezTo>
                  <a:cubicBezTo>
                    <a:pt x="0" y="24"/>
                    <a:pt x="1" y="17"/>
                    <a:pt x="2" y="12"/>
                  </a:cubicBezTo>
                  <a:cubicBezTo>
                    <a:pt x="3" y="9"/>
                    <a:pt x="2" y="6"/>
                    <a:pt x="2" y="6"/>
                  </a:cubicBezTo>
                </a:path>
              </a:pathLst>
            </a:custGeom>
            <a:solidFill>
              <a:srgbClr val="AB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5" name="Freeform 125">
              <a:extLst>
                <a:ext uri="{FF2B5EF4-FFF2-40B4-BE49-F238E27FC236}">
                  <a16:creationId xmlns:a16="http://schemas.microsoft.com/office/drawing/2014/main" id="{E3A6CE15-2751-FA1B-7B68-87EC53902FAE}"/>
                </a:ext>
              </a:extLst>
            </p:cNvPr>
            <p:cNvSpPr>
              <a:spLocks/>
            </p:cNvSpPr>
            <p:nvPr/>
          </p:nvSpPr>
          <p:spPr bwMode="auto">
            <a:xfrm>
              <a:off x="5240338" y="3178175"/>
              <a:ext cx="555625" cy="196850"/>
            </a:xfrm>
            <a:custGeom>
              <a:avLst/>
              <a:gdLst>
                <a:gd name="T0" fmla="*/ 2 w 76"/>
                <a:gd name="T1" fmla="*/ 6 h 27"/>
                <a:gd name="T2" fmla="*/ 13 w 76"/>
                <a:gd name="T3" fmla="*/ 0 h 27"/>
                <a:gd name="T4" fmla="*/ 67 w 76"/>
                <a:gd name="T5" fmla="*/ 1 h 27"/>
                <a:gd name="T6" fmla="*/ 73 w 76"/>
                <a:gd name="T7" fmla="*/ 11 h 27"/>
                <a:gd name="T8" fmla="*/ 64 w 76"/>
                <a:gd name="T9" fmla="*/ 26 h 27"/>
                <a:gd name="T10" fmla="*/ 5 w 76"/>
                <a:gd name="T11" fmla="*/ 25 h 27"/>
                <a:gd name="T12" fmla="*/ 2 w 76"/>
                <a:gd name="T13" fmla="*/ 12 h 27"/>
                <a:gd name="T14" fmla="*/ 2 w 76"/>
                <a:gd name="T15" fmla="*/ 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7">
                  <a:moveTo>
                    <a:pt x="2" y="6"/>
                  </a:moveTo>
                  <a:cubicBezTo>
                    <a:pt x="0" y="4"/>
                    <a:pt x="2" y="0"/>
                    <a:pt x="13" y="0"/>
                  </a:cubicBezTo>
                  <a:cubicBezTo>
                    <a:pt x="22" y="0"/>
                    <a:pt x="64" y="2"/>
                    <a:pt x="67" y="1"/>
                  </a:cubicBezTo>
                  <a:cubicBezTo>
                    <a:pt x="71" y="1"/>
                    <a:pt x="73" y="6"/>
                    <a:pt x="73" y="11"/>
                  </a:cubicBezTo>
                  <a:cubicBezTo>
                    <a:pt x="72" y="17"/>
                    <a:pt x="76" y="26"/>
                    <a:pt x="64" y="26"/>
                  </a:cubicBezTo>
                  <a:cubicBezTo>
                    <a:pt x="53" y="27"/>
                    <a:pt x="9" y="26"/>
                    <a:pt x="5" y="25"/>
                  </a:cubicBezTo>
                  <a:cubicBezTo>
                    <a:pt x="0" y="24"/>
                    <a:pt x="1" y="17"/>
                    <a:pt x="2" y="12"/>
                  </a:cubicBezTo>
                  <a:cubicBezTo>
                    <a:pt x="3" y="9"/>
                    <a:pt x="2" y="6"/>
                    <a:pt x="2" y="6"/>
                  </a:cubicBezTo>
                </a:path>
              </a:pathLst>
            </a:custGeom>
            <a:solidFill>
              <a:srgbClr val="AA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6" name="Freeform 126">
              <a:extLst>
                <a:ext uri="{FF2B5EF4-FFF2-40B4-BE49-F238E27FC236}">
                  <a16:creationId xmlns:a16="http://schemas.microsoft.com/office/drawing/2014/main" id="{E5B9420C-CABF-4E09-10AB-F10A6C768C0B}"/>
                </a:ext>
              </a:extLst>
            </p:cNvPr>
            <p:cNvSpPr>
              <a:spLocks/>
            </p:cNvSpPr>
            <p:nvPr/>
          </p:nvSpPr>
          <p:spPr bwMode="auto">
            <a:xfrm>
              <a:off x="5240338" y="3178175"/>
              <a:ext cx="555625" cy="196850"/>
            </a:xfrm>
            <a:custGeom>
              <a:avLst/>
              <a:gdLst>
                <a:gd name="T0" fmla="*/ 2 w 76"/>
                <a:gd name="T1" fmla="*/ 6 h 27"/>
                <a:gd name="T2" fmla="*/ 13 w 76"/>
                <a:gd name="T3" fmla="*/ 0 h 27"/>
                <a:gd name="T4" fmla="*/ 67 w 76"/>
                <a:gd name="T5" fmla="*/ 1 h 27"/>
                <a:gd name="T6" fmla="*/ 73 w 76"/>
                <a:gd name="T7" fmla="*/ 11 h 27"/>
                <a:gd name="T8" fmla="*/ 64 w 76"/>
                <a:gd name="T9" fmla="*/ 26 h 27"/>
                <a:gd name="T10" fmla="*/ 5 w 76"/>
                <a:gd name="T11" fmla="*/ 25 h 27"/>
                <a:gd name="T12" fmla="*/ 2 w 76"/>
                <a:gd name="T13" fmla="*/ 12 h 27"/>
                <a:gd name="T14" fmla="*/ 2 w 76"/>
                <a:gd name="T15" fmla="*/ 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7">
                  <a:moveTo>
                    <a:pt x="2" y="6"/>
                  </a:moveTo>
                  <a:cubicBezTo>
                    <a:pt x="0" y="4"/>
                    <a:pt x="2" y="0"/>
                    <a:pt x="13" y="0"/>
                  </a:cubicBezTo>
                  <a:cubicBezTo>
                    <a:pt x="22" y="0"/>
                    <a:pt x="63" y="2"/>
                    <a:pt x="67" y="1"/>
                  </a:cubicBezTo>
                  <a:cubicBezTo>
                    <a:pt x="71" y="1"/>
                    <a:pt x="73" y="6"/>
                    <a:pt x="73" y="11"/>
                  </a:cubicBezTo>
                  <a:cubicBezTo>
                    <a:pt x="72" y="17"/>
                    <a:pt x="76" y="26"/>
                    <a:pt x="64" y="26"/>
                  </a:cubicBezTo>
                  <a:cubicBezTo>
                    <a:pt x="53" y="27"/>
                    <a:pt x="9" y="26"/>
                    <a:pt x="5" y="25"/>
                  </a:cubicBezTo>
                  <a:cubicBezTo>
                    <a:pt x="0" y="24"/>
                    <a:pt x="1" y="17"/>
                    <a:pt x="2" y="12"/>
                  </a:cubicBezTo>
                  <a:cubicBezTo>
                    <a:pt x="3" y="9"/>
                    <a:pt x="2" y="6"/>
                    <a:pt x="2" y="6"/>
                  </a:cubicBezTo>
                </a:path>
              </a:pathLst>
            </a:custGeom>
            <a:solidFill>
              <a:srgbClr val="A9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7" name="Freeform 127">
              <a:extLst>
                <a:ext uri="{FF2B5EF4-FFF2-40B4-BE49-F238E27FC236}">
                  <a16:creationId xmlns:a16="http://schemas.microsoft.com/office/drawing/2014/main" id="{8F8592C7-AB67-A807-82F0-503063E37883}"/>
                </a:ext>
              </a:extLst>
            </p:cNvPr>
            <p:cNvSpPr>
              <a:spLocks/>
            </p:cNvSpPr>
            <p:nvPr/>
          </p:nvSpPr>
          <p:spPr bwMode="auto">
            <a:xfrm>
              <a:off x="5240338" y="3178175"/>
              <a:ext cx="555625" cy="196850"/>
            </a:xfrm>
            <a:custGeom>
              <a:avLst/>
              <a:gdLst>
                <a:gd name="T0" fmla="*/ 2 w 76"/>
                <a:gd name="T1" fmla="*/ 6 h 27"/>
                <a:gd name="T2" fmla="*/ 13 w 76"/>
                <a:gd name="T3" fmla="*/ 0 h 27"/>
                <a:gd name="T4" fmla="*/ 67 w 76"/>
                <a:gd name="T5" fmla="*/ 1 h 27"/>
                <a:gd name="T6" fmla="*/ 73 w 76"/>
                <a:gd name="T7" fmla="*/ 11 h 27"/>
                <a:gd name="T8" fmla="*/ 64 w 76"/>
                <a:gd name="T9" fmla="*/ 26 h 27"/>
                <a:gd name="T10" fmla="*/ 5 w 76"/>
                <a:gd name="T11" fmla="*/ 25 h 27"/>
                <a:gd name="T12" fmla="*/ 2 w 76"/>
                <a:gd name="T13" fmla="*/ 12 h 27"/>
                <a:gd name="T14" fmla="*/ 2 w 76"/>
                <a:gd name="T15" fmla="*/ 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7">
                  <a:moveTo>
                    <a:pt x="2" y="6"/>
                  </a:moveTo>
                  <a:cubicBezTo>
                    <a:pt x="0" y="4"/>
                    <a:pt x="2" y="0"/>
                    <a:pt x="13" y="0"/>
                  </a:cubicBezTo>
                  <a:cubicBezTo>
                    <a:pt x="22" y="0"/>
                    <a:pt x="63" y="2"/>
                    <a:pt x="67" y="1"/>
                  </a:cubicBezTo>
                  <a:cubicBezTo>
                    <a:pt x="71" y="1"/>
                    <a:pt x="73" y="6"/>
                    <a:pt x="73" y="11"/>
                  </a:cubicBezTo>
                  <a:cubicBezTo>
                    <a:pt x="72" y="17"/>
                    <a:pt x="76" y="26"/>
                    <a:pt x="64" y="26"/>
                  </a:cubicBezTo>
                  <a:cubicBezTo>
                    <a:pt x="53" y="27"/>
                    <a:pt x="9" y="26"/>
                    <a:pt x="5" y="25"/>
                  </a:cubicBezTo>
                  <a:cubicBezTo>
                    <a:pt x="0" y="24"/>
                    <a:pt x="1" y="17"/>
                    <a:pt x="2" y="12"/>
                  </a:cubicBezTo>
                  <a:cubicBezTo>
                    <a:pt x="3" y="10"/>
                    <a:pt x="2" y="6"/>
                    <a:pt x="2" y="6"/>
                  </a:cubicBezTo>
                </a:path>
              </a:pathLst>
            </a:custGeom>
            <a:solidFill>
              <a:srgbClr val="A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8" name="Freeform 128">
              <a:extLst>
                <a:ext uri="{FF2B5EF4-FFF2-40B4-BE49-F238E27FC236}">
                  <a16:creationId xmlns:a16="http://schemas.microsoft.com/office/drawing/2014/main" id="{1523AEC5-F2D1-1BDB-853C-B5007A17F0BB}"/>
                </a:ext>
              </a:extLst>
            </p:cNvPr>
            <p:cNvSpPr>
              <a:spLocks/>
            </p:cNvSpPr>
            <p:nvPr/>
          </p:nvSpPr>
          <p:spPr bwMode="auto">
            <a:xfrm>
              <a:off x="5240338" y="3178175"/>
              <a:ext cx="549275" cy="196850"/>
            </a:xfrm>
            <a:custGeom>
              <a:avLst/>
              <a:gdLst>
                <a:gd name="T0" fmla="*/ 2 w 75"/>
                <a:gd name="T1" fmla="*/ 6 h 27"/>
                <a:gd name="T2" fmla="*/ 13 w 75"/>
                <a:gd name="T3" fmla="*/ 0 h 27"/>
                <a:gd name="T4" fmla="*/ 67 w 75"/>
                <a:gd name="T5" fmla="*/ 1 h 27"/>
                <a:gd name="T6" fmla="*/ 73 w 75"/>
                <a:gd name="T7" fmla="*/ 11 h 27"/>
                <a:gd name="T8" fmla="*/ 64 w 75"/>
                <a:gd name="T9" fmla="*/ 26 h 27"/>
                <a:gd name="T10" fmla="*/ 5 w 75"/>
                <a:gd name="T11" fmla="*/ 25 h 27"/>
                <a:gd name="T12" fmla="*/ 2 w 75"/>
                <a:gd name="T13" fmla="*/ 12 h 27"/>
                <a:gd name="T14" fmla="*/ 2 w 75"/>
                <a:gd name="T15" fmla="*/ 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7">
                  <a:moveTo>
                    <a:pt x="2" y="6"/>
                  </a:moveTo>
                  <a:cubicBezTo>
                    <a:pt x="1" y="4"/>
                    <a:pt x="2" y="0"/>
                    <a:pt x="13" y="0"/>
                  </a:cubicBezTo>
                  <a:cubicBezTo>
                    <a:pt x="22" y="0"/>
                    <a:pt x="63" y="2"/>
                    <a:pt x="67" y="1"/>
                  </a:cubicBezTo>
                  <a:cubicBezTo>
                    <a:pt x="71" y="1"/>
                    <a:pt x="73" y="6"/>
                    <a:pt x="73" y="11"/>
                  </a:cubicBezTo>
                  <a:cubicBezTo>
                    <a:pt x="72" y="17"/>
                    <a:pt x="75" y="26"/>
                    <a:pt x="64" y="26"/>
                  </a:cubicBezTo>
                  <a:cubicBezTo>
                    <a:pt x="53" y="27"/>
                    <a:pt x="9" y="26"/>
                    <a:pt x="5" y="25"/>
                  </a:cubicBezTo>
                  <a:cubicBezTo>
                    <a:pt x="0" y="24"/>
                    <a:pt x="1" y="17"/>
                    <a:pt x="2" y="12"/>
                  </a:cubicBezTo>
                  <a:cubicBezTo>
                    <a:pt x="3" y="10"/>
                    <a:pt x="2" y="6"/>
                    <a:pt x="2" y="6"/>
                  </a:cubicBezTo>
                </a:path>
              </a:pathLst>
            </a:custGeom>
            <a:solidFill>
              <a:srgbClr val="A7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89" name="Freeform 129">
              <a:extLst>
                <a:ext uri="{FF2B5EF4-FFF2-40B4-BE49-F238E27FC236}">
                  <a16:creationId xmlns:a16="http://schemas.microsoft.com/office/drawing/2014/main" id="{64C61DF0-9D8E-399C-F3BC-F6221E5E27A6}"/>
                </a:ext>
              </a:extLst>
            </p:cNvPr>
            <p:cNvSpPr>
              <a:spLocks/>
            </p:cNvSpPr>
            <p:nvPr/>
          </p:nvSpPr>
          <p:spPr bwMode="auto">
            <a:xfrm>
              <a:off x="5240338" y="3178175"/>
              <a:ext cx="549275" cy="190500"/>
            </a:xfrm>
            <a:custGeom>
              <a:avLst/>
              <a:gdLst>
                <a:gd name="T0" fmla="*/ 2 w 75"/>
                <a:gd name="T1" fmla="*/ 6 h 26"/>
                <a:gd name="T2" fmla="*/ 13 w 75"/>
                <a:gd name="T3" fmla="*/ 0 h 26"/>
                <a:gd name="T4" fmla="*/ 67 w 75"/>
                <a:gd name="T5" fmla="*/ 1 h 26"/>
                <a:gd name="T6" fmla="*/ 73 w 75"/>
                <a:gd name="T7" fmla="*/ 11 h 26"/>
                <a:gd name="T8" fmla="*/ 64 w 75"/>
                <a:gd name="T9" fmla="*/ 26 h 26"/>
                <a:gd name="T10" fmla="*/ 5 w 75"/>
                <a:gd name="T11" fmla="*/ 25 h 26"/>
                <a:gd name="T12" fmla="*/ 2 w 75"/>
                <a:gd name="T13" fmla="*/ 12 h 26"/>
                <a:gd name="T14" fmla="*/ 2 w 75"/>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6"/>
                  </a:moveTo>
                  <a:cubicBezTo>
                    <a:pt x="1" y="4"/>
                    <a:pt x="2" y="0"/>
                    <a:pt x="13" y="0"/>
                  </a:cubicBezTo>
                  <a:cubicBezTo>
                    <a:pt x="22" y="0"/>
                    <a:pt x="63" y="2"/>
                    <a:pt x="67" y="1"/>
                  </a:cubicBezTo>
                  <a:cubicBezTo>
                    <a:pt x="71" y="1"/>
                    <a:pt x="73" y="6"/>
                    <a:pt x="73" y="11"/>
                  </a:cubicBezTo>
                  <a:cubicBezTo>
                    <a:pt x="72" y="17"/>
                    <a:pt x="75" y="26"/>
                    <a:pt x="64" y="26"/>
                  </a:cubicBezTo>
                  <a:cubicBezTo>
                    <a:pt x="53" y="26"/>
                    <a:pt x="9" y="26"/>
                    <a:pt x="5" y="25"/>
                  </a:cubicBezTo>
                  <a:cubicBezTo>
                    <a:pt x="0" y="24"/>
                    <a:pt x="1" y="17"/>
                    <a:pt x="2" y="12"/>
                  </a:cubicBezTo>
                  <a:cubicBezTo>
                    <a:pt x="3" y="10"/>
                    <a:pt x="2" y="6"/>
                    <a:pt x="2" y="6"/>
                  </a:cubicBezTo>
                </a:path>
              </a:pathLst>
            </a:custGeom>
            <a:solidFill>
              <a:srgbClr val="A6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0" name="Freeform 130">
              <a:extLst>
                <a:ext uri="{FF2B5EF4-FFF2-40B4-BE49-F238E27FC236}">
                  <a16:creationId xmlns:a16="http://schemas.microsoft.com/office/drawing/2014/main" id="{BEB2108A-5D73-0B67-76C1-DB4773F7EDA6}"/>
                </a:ext>
              </a:extLst>
            </p:cNvPr>
            <p:cNvSpPr>
              <a:spLocks/>
            </p:cNvSpPr>
            <p:nvPr/>
          </p:nvSpPr>
          <p:spPr bwMode="auto">
            <a:xfrm>
              <a:off x="5248276" y="3178175"/>
              <a:ext cx="541338" cy="190500"/>
            </a:xfrm>
            <a:custGeom>
              <a:avLst/>
              <a:gdLst>
                <a:gd name="T0" fmla="*/ 1 w 74"/>
                <a:gd name="T1" fmla="*/ 6 h 26"/>
                <a:gd name="T2" fmla="*/ 12 w 74"/>
                <a:gd name="T3" fmla="*/ 0 h 26"/>
                <a:gd name="T4" fmla="*/ 66 w 74"/>
                <a:gd name="T5" fmla="*/ 1 h 26"/>
                <a:gd name="T6" fmla="*/ 72 w 74"/>
                <a:gd name="T7" fmla="*/ 11 h 26"/>
                <a:gd name="T8" fmla="*/ 63 w 74"/>
                <a:gd name="T9" fmla="*/ 26 h 26"/>
                <a:gd name="T10" fmla="*/ 4 w 74"/>
                <a:gd name="T11" fmla="*/ 25 h 26"/>
                <a:gd name="T12" fmla="*/ 1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4"/>
                    <a:pt x="1" y="0"/>
                    <a:pt x="12" y="0"/>
                  </a:cubicBezTo>
                  <a:cubicBezTo>
                    <a:pt x="21" y="0"/>
                    <a:pt x="62" y="2"/>
                    <a:pt x="66" y="1"/>
                  </a:cubicBezTo>
                  <a:cubicBezTo>
                    <a:pt x="70" y="1"/>
                    <a:pt x="72" y="6"/>
                    <a:pt x="72" y="11"/>
                  </a:cubicBezTo>
                  <a:cubicBezTo>
                    <a:pt x="71" y="17"/>
                    <a:pt x="74" y="26"/>
                    <a:pt x="63" y="26"/>
                  </a:cubicBezTo>
                  <a:cubicBezTo>
                    <a:pt x="52" y="26"/>
                    <a:pt x="8" y="26"/>
                    <a:pt x="4" y="25"/>
                  </a:cubicBezTo>
                  <a:cubicBezTo>
                    <a:pt x="0" y="24"/>
                    <a:pt x="0" y="17"/>
                    <a:pt x="1" y="12"/>
                  </a:cubicBezTo>
                  <a:cubicBezTo>
                    <a:pt x="2" y="10"/>
                    <a:pt x="1" y="6"/>
                    <a:pt x="1" y="6"/>
                  </a:cubicBezTo>
                </a:path>
              </a:pathLst>
            </a:custGeom>
            <a:solidFill>
              <a:srgbClr val="A5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1" name="Freeform 131">
              <a:extLst>
                <a:ext uri="{FF2B5EF4-FFF2-40B4-BE49-F238E27FC236}">
                  <a16:creationId xmlns:a16="http://schemas.microsoft.com/office/drawing/2014/main" id="{6CD67374-2F36-AB27-693D-875050152894}"/>
                </a:ext>
              </a:extLst>
            </p:cNvPr>
            <p:cNvSpPr>
              <a:spLocks/>
            </p:cNvSpPr>
            <p:nvPr/>
          </p:nvSpPr>
          <p:spPr bwMode="auto">
            <a:xfrm>
              <a:off x="5248276" y="3178175"/>
              <a:ext cx="541338" cy="190500"/>
            </a:xfrm>
            <a:custGeom>
              <a:avLst/>
              <a:gdLst>
                <a:gd name="T0" fmla="*/ 1 w 74"/>
                <a:gd name="T1" fmla="*/ 6 h 26"/>
                <a:gd name="T2" fmla="*/ 12 w 74"/>
                <a:gd name="T3" fmla="*/ 0 h 26"/>
                <a:gd name="T4" fmla="*/ 66 w 74"/>
                <a:gd name="T5" fmla="*/ 2 h 26"/>
                <a:gd name="T6" fmla="*/ 72 w 74"/>
                <a:gd name="T7" fmla="*/ 11 h 26"/>
                <a:gd name="T8" fmla="*/ 63 w 74"/>
                <a:gd name="T9" fmla="*/ 26 h 26"/>
                <a:gd name="T10" fmla="*/ 4 w 74"/>
                <a:gd name="T11" fmla="*/ 25 h 26"/>
                <a:gd name="T12" fmla="*/ 1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4"/>
                    <a:pt x="1" y="0"/>
                    <a:pt x="12" y="0"/>
                  </a:cubicBezTo>
                  <a:cubicBezTo>
                    <a:pt x="21" y="1"/>
                    <a:pt x="62" y="2"/>
                    <a:pt x="66" y="2"/>
                  </a:cubicBezTo>
                  <a:cubicBezTo>
                    <a:pt x="70" y="1"/>
                    <a:pt x="72" y="6"/>
                    <a:pt x="72" y="11"/>
                  </a:cubicBezTo>
                  <a:cubicBezTo>
                    <a:pt x="71" y="17"/>
                    <a:pt x="74" y="26"/>
                    <a:pt x="63" y="26"/>
                  </a:cubicBezTo>
                  <a:cubicBezTo>
                    <a:pt x="52" y="26"/>
                    <a:pt x="8" y="26"/>
                    <a:pt x="4" y="25"/>
                  </a:cubicBezTo>
                  <a:cubicBezTo>
                    <a:pt x="0" y="24"/>
                    <a:pt x="0" y="17"/>
                    <a:pt x="1" y="12"/>
                  </a:cubicBezTo>
                  <a:cubicBezTo>
                    <a:pt x="2" y="10"/>
                    <a:pt x="1" y="6"/>
                    <a:pt x="1" y="6"/>
                  </a:cubicBezTo>
                </a:path>
              </a:pathLst>
            </a:custGeom>
            <a:solidFill>
              <a:srgbClr val="A4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2" name="Freeform 132">
              <a:extLst>
                <a:ext uri="{FF2B5EF4-FFF2-40B4-BE49-F238E27FC236}">
                  <a16:creationId xmlns:a16="http://schemas.microsoft.com/office/drawing/2014/main" id="{5E4A3114-0155-67EB-EC79-C219BCF922EE}"/>
                </a:ext>
              </a:extLst>
            </p:cNvPr>
            <p:cNvSpPr>
              <a:spLocks/>
            </p:cNvSpPr>
            <p:nvPr/>
          </p:nvSpPr>
          <p:spPr bwMode="auto">
            <a:xfrm>
              <a:off x="5248276" y="3178175"/>
              <a:ext cx="541338" cy="190500"/>
            </a:xfrm>
            <a:custGeom>
              <a:avLst/>
              <a:gdLst>
                <a:gd name="T0" fmla="*/ 1 w 74"/>
                <a:gd name="T1" fmla="*/ 6 h 26"/>
                <a:gd name="T2" fmla="*/ 13 w 74"/>
                <a:gd name="T3" fmla="*/ 0 h 26"/>
                <a:gd name="T4" fmla="*/ 66 w 74"/>
                <a:gd name="T5" fmla="*/ 2 h 26"/>
                <a:gd name="T6" fmla="*/ 72 w 74"/>
                <a:gd name="T7" fmla="*/ 11 h 26"/>
                <a:gd name="T8" fmla="*/ 63 w 74"/>
                <a:gd name="T9" fmla="*/ 26 h 26"/>
                <a:gd name="T10" fmla="*/ 4 w 74"/>
                <a:gd name="T11" fmla="*/ 25 h 26"/>
                <a:gd name="T12" fmla="*/ 1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4"/>
                    <a:pt x="1" y="0"/>
                    <a:pt x="13" y="0"/>
                  </a:cubicBezTo>
                  <a:cubicBezTo>
                    <a:pt x="21" y="1"/>
                    <a:pt x="62" y="2"/>
                    <a:pt x="66" y="2"/>
                  </a:cubicBezTo>
                  <a:cubicBezTo>
                    <a:pt x="70" y="1"/>
                    <a:pt x="72" y="6"/>
                    <a:pt x="72" y="11"/>
                  </a:cubicBezTo>
                  <a:cubicBezTo>
                    <a:pt x="71" y="17"/>
                    <a:pt x="74" y="26"/>
                    <a:pt x="63" y="26"/>
                  </a:cubicBezTo>
                  <a:cubicBezTo>
                    <a:pt x="52" y="26"/>
                    <a:pt x="8" y="26"/>
                    <a:pt x="4" y="25"/>
                  </a:cubicBezTo>
                  <a:cubicBezTo>
                    <a:pt x="0" y="24"/>
                    <a:pt x="0" y="17"/>
                    <a:pt x="1" y="12"/>
                  </a:cubicBezTo>
                  <a:cubicBezTo>
                    <a:pt x="2" y="10"/>
                    <a:pt x="1" y="6"/>
                    <a:pt x="1" y="6"/>
                  </a:cubicBezTo>
                </a:path>
              </a:pathLst>
            </a:custGeom>
            <a:solidFill>
              <a:srgbClr val="A3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3" name="Freeform 133">
              <a:extLst>
                <a:ext uri="{FF2B5EF4-FFF2-40B4-BE49-F238E27FC236}">
                  <a16:creationId xmlns:a16="http://schemas.microsoft.com/office/drawing/2014/main" id="{8BEC9475-35B8-45DB-C812-DBDD71A4DC56}"/>
                </a:ext>
              </a:extLst>
            </p:cNvPr>
            <p:cNvSpPr>
              <a:spLocks/>
            </p:cNvSpPr>
            <p:nvPr/>
          </p:nvSpPr>
          <p:spPr bwMode="auto">
            <a:xfrm>
              <a:off x="5248276" y="3178175"/>
              <a:ext cx="541338" cy="190500"/>
            </a:xfrm>
            <a:custGeom>
              <a:avLst/>
              <a:gdLst>
                <a:gd name="T0" fmla="*/ 1 w 74"/>
                <a:gd name="T1" fmla="*/ 6 h 26"/>
                <a:gd name="T2" fmla="*/ 13 w 74"/>
                <a:gd name="T3" fmla="*/ 0 h 26"/>
                <a:gd name="T4" fmla="*/ 66 w 74"/>
                <a:gd name="T5" fmla="*/ 2 h 26"/>
                <a:gd name="T6" fmla="*/ 72 w 74"/>
                <a:gd name="T7" fmla="*/ 11 h 26"/>
                <a:gd name="T8" fmla="*/ 63 w 74"/>
                <a:gd name="T9" fmla="*/ 26 h 26"/>
                <a:gd name="T10" fmla="*/ 4 w 74"/>
                <a:gd name="T11" fmla="*/ 25 h 26"/>
                <a:gd name="T12" fmla="*/ 1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4"/>
                    <a:pt x="1" y="0"/>
                    <a:pt x="13" y="0"/>
                  </a:cubicBezTo>
                  <a:cubicBezTo>
                    <a:pt x="21" y="1"/>
                    <a:pt x="62" y="2"/>
                    <a:pt x="66" y="2"/>
                  </a:cubicBezTo>
                  <a:cubicBezTo>
                    <a:pt x="70" y="1"/>
                    <a:pt x="72" y="6"/>
                    <a:pt x="72" y="11"/>
                  </a:cubicBezTo>
                  <a:cubicBezTo>
                    <a:pt x="71" y="17"/>
                    <a:pt x="74" y="26"/>
                    <a:pt x="63" y="26"/>
                  </a:cubicBezTo>
                  <a:cubicBezTo>
                    <a:pt x="52" y="26"/>
                    <a:pt x="8" y="26"/>
                    <a:pt x="4" y="25"/>
                  </a:cubicBezTo>
                  <a:cubicBezTo>
                    <a:pt x="0" y="24"/>
                    <a:pt x="0" y="17"/>
                    <a:pt x="1" y="12"/>
                  </a:cubicBezTo>
                  <a:cubicBezTo>
                    <a:pt x="2" y="10"/>
                    <a:pt x="1" y="6"/>
                    <a:pt x="1" y="6"/>
                  </a:cubicBezTo>
                </a:path>
              </a:pathLst>
            </a:custGeom>
            <a:solidFill>
              <a:srgbClr val="A2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4" name="Freeform 134">
              <a:extLst>
                <a:ext uri="{FF2B5EF4-FFF2-40B4-BE49-F238E27FC236}">
                  <a16:creationId xmlns:a16="http://schemas.microsoft.com/office/drawing/2014/main" id="{5C0A0F69-F26C-C528-D185-6D4B2E19ACC2}"/>
                </a:ext>
              </a:extLst>
            </p:cNvPr>
            <p:cNvSpPr>
              <a:spLocks/>
            </p:cNvSpPr>
            <p:nvPr/>
          </p:nvSpPr>
          <p:spPr bwMode="auto">
            <a:xfrm>
              <a:off x="5248276" y="3178175"/>
              <a:ext cx="541338" cy="190500"/>
            </a:xfrm>
            <a:custGeom>
              <a:avLst/>
              <a:gdLst>
                <a:gd name="T0" fmla="*/ 1 w 74"/>
                <a:gd name="T1" fmla="*/ 6 h 26"/>
                <a:gd name="T2" fmla="*/ 13 w 74"/>
                <a:gd name="T3" fmla="*/ 0 h 26"/>
                <a:gd name="T4" fmla="*/ 66 w 74"/>
                <a:gd name="T5" fmla="*/ 2 h 26"/>
                <a:gd name="T6" fmla="*/ 72 w 74"/>
                <a:gd name="T7" fmla="*/ 11 h 26"/>
                <a:gd name="T8" fmla="*/ 63 w 74"/>
                <a:gd name="T9" fmla="*/ 26 h 26"/>
                <a:gd name="T10" fmla="*/ 4 w 74"/>
                <a:gd name="T11" fmla="*/ 25 h 26"/>
                <a:gd name="T12" fmla="*/ 1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4"/>
                    <a:pt x="1" y="0"/>
                    <a:pt x="13" y="0"/>
                  </a:cubicBezTo>
                  <a:cubicBezTo>
                    <a:pt x="21" y="1"/>
                    <a:pt x="62" y="2"/>
                    <a:pt x="66" y="2"/>
                  </a:cubicBezTo>
                  <a:cubicBezTo>
                    <a:pt x="70" y="1"/>
                    <a:pt x="72" y="6"/>
                    <a:pt x="72" y="11"/>
                  </a:cubicBezTo>
                  <a:cubicBezTo>
                    <a:pt x="71" y="17"/>
                    <a:pt x="74" y="26"/>
                    <a:pt x="63" y="26"/>
                  </a:cubicBezTo>
                  <a:cubicBezTo>
                    <a:pt x="52" y="26"/>
                    <a:pt x="8" y="26"/>
                    <a:pt x="4" y="25"/>
                  </a:cubicBezTo>
                  <a:cubicBezTo>
                    <a:pt x="0" y="24"/>
                    <a:pt x="0" y="17"/>
                    <a:pt x="1" y="12"/>
                  </a:cubicBezTo>
                  <a:cubicBezTo>
                    <a:pt x="2" y="10"/>
                    <a:pt x="1" y="6"/>
                    <a:pt x="1" y="6"/>
                  </a:cubicBezTo>
                </a:path>
              </a:pathLst>
            </a:custGeom>
            <a:solidFill>
              <a:srgbClr val="A1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5" name="Freeform 135">
              <a:extLst>
                <a:ext uri="{FF2B5EF4-FFF2-40B4-BE49-F238E27FC236}">
                  <a16:creationId xmlns:a16="http://schemas.microsoft.com/office/drawing/2014/main" id="{6201AE6B-A244-C0D8-29A6-72C48A41DE65}"/>
                </a:ext>
              </a:extLst>
            </p:cNvPr>
            <p:cNvSpPr>
              <a:spLocks/>
            </p:cNvSpPr>
            <p:nvPr/>
          </p:nvSpPr>
          <p:spPr bwMode="auto">
            <a:xfrm>
              <a:off x="5248276" y="3178175"/>
              <a:ext cx="541338" cy="190500"/>
            </a:xfrm>
            <a:custGeom>
              <a:avLst/>
              <a:gdLst>
                <a:gd name="T0" fmla="*/ 1 w 74"/>
                <a:gd name="T1" fmla="*/ 6 h 26"/>
                <a:gd name="T2" fmla="*/ 13 w 74"/>
                <a:gd name="T3" fmla="*/ 0 h 26"/>
                <a:gd name="T4" fmla="*/ 66 w 74"/>
                <a:gd name="T5" fmla="*/ 2 h 26"/>
                <a:gd name="T6" fmla="*/ 71 w 74"/>
                <a:gd name="T7" fmla="*/ 11 h 26"/>
                <a:gd name="T8" fmla="*/ 63 w 74"/>
                <a:gd name="T9" fmla="*/ 26 h 26"/>
                <a:gd name="T10" fmla="*/ 4 w 74"/>
                <a:gd name="T11" fmla="*/ 25 h 26"/>
                <a:gd name="T12" fmla="*/ 1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4"/>
                    <a:pt x="1" y="0"/>
                    <a:pt x="13" y="0"/>
                  </a:cubicBezTo>
                  <a:cubicBezTo>
                    <a:pt x="21" y="1"/>
                    <a:pt x="62" y="2"/>
                    <a:pt x="66" y="2"/>
                  </a:cubicBezTo>
                  <a:cubicBezTo>
                    <a:pt x="70" y="2"/>
                    <a:pt x="72" y="6"/>
                    <a:pt x="71" y="11"/>
                  </a:cubicBezTo>
                  <a:cubicBezTo>
                    <a:pt x="71" y="17"/>
                    <a:pt x="74" y="25"/>
                    <a:pt x="63" y="26"/>
                  </a:cubicBezTo>
                  <a:cubicBezTo>
                    <a:pt x="52" y="26"/>
                    <a:pt x="8" y="26"/>
                    <a:pt x="4" y="25"/>
                  </a:cubicBezTo>
                  <a:cubicBezTo>
                    <a:pt x="0" y="24"/>
                    <a:pt x="0" y="17"/>
                    <a:pt x="1" y="12"/>
                  </a:cubicBezTo>
                  <a:cubicBezTo>
                    <a:pt x="2" y="10"/>
                    <a:pt x="1" y="6"/>
                    <a:pt x="1" y="6"/>
                  </a:cubicBezTo>
                </a:path>
              </a:pathLst>
            </a:custGeom>
            <a:solidFill>
              <a:srgbClr val="A0E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6" name="Freeform 136">
              <a:extLst>
                <a:ext uri="{FF2B5EF4-FFF2-40B4-BE49-F238E27FC236}">
                  <a16:creationId xmlns:a16="http://schemas.microsoft.com/office/drawing/2014/main" id="{C7F6AAF7-E2EC-921D-64DD-57BF8DBBD26A}"/>
                </a:ext>
              </a:extLst>
            </p:cNvPr>
            <p:cNvSpPr>
              <a:spLocks/>
            </p:cNvSpPr>
            <p:nvPr/>
          </p:nvSpPr>
          <p:spPr bwMode="auto">
            <a:xfrm>
              <a:off x="5248276" y="3178175"/>
              <a:ext cx="541338" cy="190500"/>
            </a:xfrm>
            <a:custGeom>
              <a:avLst/>
              <a:gdLst>
                <a:gd name="T0" fmla="*/ 1 w 74"/>
                <a:gd name="T1" fmla="*/ 6 h 26"/>
                <a:gd name="T2" fmla="*/ 13 w 74"/>
                <a:gd name="T3" fmla="*/ 1 h 26"/>
                <a:gd name="T4" fmla="*/ 66 w 74"/>
                <a:gd name="T5" fmla="*/ 2 h 26"/>
                <a:gd name="T6" fmla="*/ 71 w 74"/>
                <a:gd name="T7" fmla="*/ 11 h 26"/>
                <a:gd name="T8" fmla="*/ 63 w 74"/>
                <a:gd name="T9" fmla="*/ 26 h 26"/>
                <a:gd name="T10" fmla="*/ 4 w 74"/>
                <a:gd name="T11" fmla="*/ 25 h 26"/>
                <a:gd name="T12" fmla="*/ 1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5"/>
                    <a:pt x="1" y="0"/>
                    <a:pt x="13" y="1"/>
                  </a:cubicBezTo>
                  <a:cubicBezTo>
                    <a:pt x="21" y="1"/>
                    <a:pt x="62" y="2"/>
                    <a:pt x="66" y="2"/>
                  </a:cubicBezTo>
                  <a:cubicBezTo>
                    <a:pt x="70" y="2"/>
                    <a:pt x="72" y="6"/>
                    <a:pt x="71" y="11"/>
                  </a:cubicBezTo>
                  <a:cubicBezTo>
                    <a:pt x="71" y="17"/>
                    <a:pt x="74" y="25"/>
                    <a:pt x="63" y="26"/>
                  </a:cubicBezTo>
                  <a:cubicBezTo>
                    <a:pt x="52" y="26"/>
                    <a:pt x="8" y="26"/>
                    <a:pt x="4" y="25"/>
                  </a:cubicBezTo>
                  <a:cubicBezTo>
                    <a:pt x="0" y="24"/>
                    <a:pt x="0" y="16"/>
                    <a:pt x="1" y="12"/>
                  </a:cubicBezTo>
                  <a:cubicBezTo>
                    <a:pt x="2" y="10"/>
                    <a:pt x="1" y="6"/>
                    <a:pt x="1" y="6"/>
                  </a:cubicBezTo>
                </a:path>
              </a:pathLst>
            </a:custGeom>
            <a:solidFill>
              <a:srgbClr val="9FE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7" name="Freeform 137">
              <a:extLst>
                <a:ext uri="{FF2B5EF4-FFF2-40B4-BE49-F238E27FC236}">
                  <a16:creationId xmlns:a16="http://schemas.microsoft.com/office/drawing/2014/main" id="{94D01D4B-97FE-CAA7-575C-34527EFF5E87}"/>
                </a:ext>
              </a:extLst>
            </p:cNvPr>
            <p:cNvSpPr>
              <a:spLocks/>
            </p:cNvSpPr>
            <p:nvPr/>
          </p:nvSpPr>
          <p:spPr bwMode="auto">
            <a:xfrm>
              <a:off x="5248276" y="3178175"/>
              <a:ext cx="541338" cy="190500"/>
            </a:xfrm>
            <a:custGeom>
              <a:avLst/>
              <a:gdLst>
                <a:gd name="T0" fmla="*/ 1 w 74"/>
                <a:gd name="T1" fmla="*/ 6 h 26"/>
                <a:gd name="T2" fmla="*/ 13 w 74"/>
                <a:gd name="T3" fmla="*/ 1 h 26"/>
                <a:gd name="T4" fmla="*/ 66 w 74"/>
                <a:gd name="T5" fmla="*/ 2 h 26"/>
                <a:gd name="T6" fmla="*/ 71 w 74"/>
                <a:gd name="T7" fmla="*/ 11 h 26"/>
                <a:gd name="T8" fmla="*/ 63 w 74"/>
                <a:gd name="T9" fmla="*/ 26 h 26"/>
                <a:gd name="T10" fmla="*/ 5 w 74"/>
                <a:gd name="T11" fmla="*/ 25 h 26"/>
                <a:gd name="T12" fmla="*/ 2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5"/>
                    <a:pt x="1" y="0"/>
                    <a:pt x="13" y="1"/>
                  </a:cubicBezTo>
                  <a:cubicBezTo>
                    <a:pt x="21" y="1"/>
                    <a:pt x="62" y="2"/>
                    <a:pt x="66" y="2"/>
                  </a:cubicBezTo>
                  <a:cubicBezTo>
                    <a:pt x="70" y="2"/>
                    <a:pt x="72" y="6"/>
                    <a:pt x="71" y="11"/>
                  </a:cubicBezTo>
                  <a:cubicBezTo>
                    <a:pt x="71" y="17"/>
                    <a:pt x="74" y="25"/>
                    <a:pt x="63" y="26"/>
                  </a:cubicBezTo>
                  <a:cubicBezTo>
                    <a:pt x="52" y="26"/>
                    <a:pt x="8" y="26"/>
                    <a:pt x="5" y="25"/>
                  </a:cubicBezTo>
                  <a:cubicBezTo>
                    <a:pt x="0" y="23"/>
                    <a:pt x="0" y="16"/>
                    <a:pt x="2" y="12"/>
                  </a:cubicBezTo>
                  <a:cubicBezTo>
                    <a:pt x="2" y="10"/>
                    <a:pt x="1" y="6"/>
                    <a:pt x="1" y="6"/>
                  </a:cubicBezTo>
                </a:path>
              </a:pathLst>
            </a:custGeom>
            <a:solidFill>
              <a:srgbClr val="9E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8" name="Freeform 138">
              <a:extLst>
                <a:ext uri="{FF2B5EF4-FFF2-40B4-BE49-F238E27FC236}">
                  <a16:creationId xmlns:a16="http://schemas.microsoft.com/office/drawing/2014/main" id="{BEA0FF09-2699-E38D-832F-A329A82F2BBB}"/>
                </a:ext>
              </a:extLst>
            </p:cNvPr>
            <p:cNvSpPr>
              <a:spLocks/>
            </p:cNvSpPr>
            <p:nvPr/>
          </p:nvSpPr>
          <p:spPr bwMode="auto">
            <a:xfrm>
              <a:off x="5248276" y="3178175"/>
              <a:ext cx="541338" cy="190500"/>
            </a:xfrm>
            <a:custGeom>
              <a:avLst/>
              <a:gdLst>
                <a:gd name="T0" fmla="*/ 1 w 74"/>
                <a:gd name="T1" fmla="*/ 6 h 26"/>
                <a:gd name="T2" fmla="*/ 13 w 74"/>
                <a:gd name="T3" fmla="*/ 1 h 26"/>
                <a:gd name="T4" fmla="*/ 66 w 74"/>
                <a:gd name="T5" fmla="*/ 2 h 26"/>
                <a:gd name="T6" fmla="*/ 71 w 74"/>
                <a:gd name="T7" fmla="*/ 11 h 26"/>
                <a:gd name="T8" fmla="*/ 63 w 74"/>
                <a:gd name="T9" fmla="*/ 26 h 26"/>
                <a:gd name="T10" fmla="*/ 5 w 74"/>
                <a:gd name="T11" fmla="*/ 25 h 26"/>
                <a:gd name="T12" fmla="*/ 2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5"/>
                    <a:pt x="1" y="0"/>
                    <a:pt x="13" y="1"/>
                  </a:cubicBezTo>
                  <a:cubicBezTo>
                    <a:pt x="22" y="1"/>
                    <a:pt x="62" y="2"/>
                    <a:pt x="66" y="2"/>
                  </a:cubicBezTo>
                  <a:cubicBezTo>
                    <a:pt x="70" y="2"/>
                    <a:pt x="72" y="6"/>
                    <a:pt x="71" y="11"/>
                  </a:cubicBezTo>
                  <a:cubicBezTo>
                    <a:pt x="71" y="17"/>
                    <a:pt x="74" y="25"/>
                    <a:pt x="63" y="26"/>
                  </a:cubicBezTo>
                  <a:cubicBezTo>
                    <a:pt x="52" y="26"/>
                    <a:pt x="8" y="25"/>
                    <a:pt x="5" y="25"/>
                  </a:cubicBezTo>
                  <a:cubicBezTo>
                    <a:pt x="0" y="23"/>
                    <a:pt x="0" y="16"/>
                    <a:pt x="2" y="12"/>
                  </a:cubicBezTo>
                  <a:cubicBezTo>
                    <a:pt x="2" y="10"/>
                    <a:pt x="1" y="6"/>
                    <a:pt x="1" y="6"/>
                  </a:cubicBezTo>
                </a:path>
              </a:pathLst>
            </a:custGeom>
            <a:solidFill>
              <a:srgbClr val="9D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99" name="Freeform 139">
              <a:extLst>
                <a:ext uri="{FF2B5EF4-FFF2-40B4-BE49-F238E27FC236}">
                  <a16:creationId xmlns:a16="http://schemas.microsoft.com/office/drawing/2014/main" id="{73DE88A2-38D3-FA0B-ABC3-1EDF17E5687C}"/>
                </a:ext>
              </a:extLst>
            </p:cNvPr>
            <p:cNvSpPr>
              <a:spLocks/>
            </p:cNvSpPr>
            <p:nvPr/>
          </p:nvSpPr>
          <p:spPr bwMode="auto">
            <a:xfrm>
              <a:off x="5248276" y="3178175"/>
              <a:ext cx="541338" cy="190500"/>
            </a:xfrm>
            <a:custGeom>
              <a:avLst/>
              <a:gdLst>
                <a:gd name="T0" fmla="*/ 1 w 74"/>
                <a:gd name="T1" fmla="*/ 6 h 26"/>
                <a:gd name="T2" fmla="*/ 13 w 74"/>
                <a:gd name="T3" fmla="*/ 1 h 26"/>
                <a:gd name="T4" fmla="*/ 66 w 74"/>
                <a:gd name="T5" fmla="*/ 2 h 26"/>
                <a:gd name="T6" fmla="*/ 71 w 74"/>
                <a:gd name="T7" fmla="*/ 11 h 26"/>
                <a:gd name="T8" fmla="*/ 63 w 74"/>
                <a:gd name="T9" fmla="*/ 26 h 26"/>
                <a:gd name="T10" fmla="*/ 5 w 74"/>
                <a:gd name="T11" fmla="*/ 25 h 26"/>
                <a:gd name="T12" fmla="*/ 2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5"/>
                    <a:pt x="1" y="0"/>
                    <a:pt x="13" y="1"/>
                  </a:cubicBezTo>
                  <a:cubicBezTo>
                    <a:pt x="22" y="1"/>
                    <a:pt x="62" y="2"/>
                    <a:pt x="66" y="2"/>
                  </a:cubicBezTo>
                  <a:cubicBezTo>
                    <a:pt x="70" y="2"/>
                    <a:pt x="72" y="6"/>
                    <a:pt x="71" y="11"/>
                  </a:cubicBezTo>
                  <a:cubicBezTo>
                    <a:pt x="71" y="17"/>
                    <a:pt x="74" y="25"/>
                    <a:pt x="63" y="26"/>
                  </a:cubicBezTo>
                  <a:cubicBezTo>
                    <a:pt x="52" y="26"/>
                    <a:pt x="8" y="25"/>
                    <a:pt x="5" y="25"/>
                  </a:cubicBezTo>
                  <a:cubicBezTo>
                    <a:pt x="0" y="23"/>
                    <a:pt x="0" y="16"/>
                    <a:pt x="2" y="12"/>
                  </a:cubicBezTo>
                  <a:cubicBezTo>
                    <a:pt x="3" y="10"/>
                    <a:pt x="1" y="6"/>
                    <a:pt x="1" y="6"/>
                  </a:cubicBezTo>
                </a:path>
              </a:pathLst>
            </a:custGeom>
            <a:solidFill>
              <a:srgbClr val="9C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0" name="Freeform 140">
              <a:extLst>
                <a:ext uri="{FF2B5EF4-FFF2-40B4-BE49-F238E27FC236}">
                  <a16:creationId xmlns:a16="http://schemas.microsoft.com/office/drawing/2014/main" id="{8C0E6746-878D-0C8B-36DF-408A5EC410BA}"/>
                </a:ext>
              </a:extLst>
            </p:cNvPr>
            <p:cNvSpPr>
              <a:spLocks/>
            </p:cNvSpPr>
            <p:nvPr/>
          </p:nvSpPr>
          <p:spPr bwMode="auto">
            <a:xfrm>
              <a:off x="5248276" y="3178175"/>
              <a:ext cx="541338" cy="190500"/>
            </a:xfrm>
            <a:custGeom>
              <a:avLst/>
              <a:gdLst>
                <a:gd name="T0" fmla="*/ 1 w 74"/>
                <a:gd name="T1" fmla="*/ 6 h 26"/>
                <a:gd name="T2" fmla="*/ 13 w 74"/>
                <a:gd name="T3" fmla="*/ 1 h 26"/>
                <a:gd name="T4" fmla="*/ 66 w 74"/>
                <a:gd name="T5" fmla="*/ 2 h 26"/>
                <a:gd name="T6" fmla="*/ 71 w 74"/>
                <a:gd name="T7" fmla="*/ 11 h 26"/>
                <a:gd name="T8" fmla="*/ 63 w 74"/>
                <a:gd name="T9" fmla="*/ 26 h 26"/>
                <a:gd name="T10" fmla="*/ 5 w 74"/>
                <a:gd name="T11" fmla="*/ 24 h 26"/>
                <a:gd name="T12" fmla="*/ 2 w 74"/>
                <a:gd name="T13" fmla="*/ 12 h 26"/>
                <a:gd name="T14" fmla="*/ 1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1" y="6"/>
                  </a:moveTo>
                  <a:cubicBezTo>
                    <a:pt x="0" y="5"/>
                    <a:pt x="1" y="0"/>
                    <a:pt x="13" y="1"/>
                  </a:cubicBezTo>
                  <a:cubicBezTo>
                    <a:pt x="22" y="1"/>
                    <a:pt x="62" y="2"/>
                    <a:pt x="66" y="2"/>
                  </a:cubicBezTo>
                  <a:cubicBezTo>
                    <a:pt x="70" y="2"/>
                    <a:pt x="72" y="6"/>
                    <a:pt x="71" y="11"/>
                  </a:cubicBezTo>
                  <a:cubicBezTo>
                    <a:pt x="71" y="17"/>
                    <a:pt x="74" y="25"/>
                    <a:pt x="63" y="26"/>
                  </a:cubicBezTo>
                  <a:cubicBezTo>
                    <a:pt x="52" y="26"/>
                    <a:pt x="8" y="25"/>
                    <a:pt x="5" y="24"/>
                  </a:cubicBezTo>
                  <a:cubicBezTo>
                    <a:pt x="0" y="23"/>
                    <a:pt x="0" y="16"/>
                    <a:pt x="2" y="12"/>
                  </a:cubicBezTo>
                  <a:cubicBezTo>
                    <a:pt x="3" y="10"/>
                    <a:pt x="1" y="6"/>
                    <a:pt x="1" y="6"/>
                  </a:cubicBezTo>
                </a:path>
              </a:pathLst>
            </a:custGeom>
            <a:solidFill>
              <a:srgbClr val="9B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1" name="Freeform 141">
              <a:extLst>
                <a:ext uri="{FF2B5EF4-FFF2-40B4-BE49-F238E27FC236}">
                  <a16:creationId xmlns:a16="http://schemas.microsoft.com/office/drawing/2014/main" id="{25AC2588-8C8E-B7CB-C62A-833908E86269}"/>
                </a:ext>
              </a:extLst>
            </p:cNvPr>
            <p:cNvSpPr>
              <a:spLocks/>
            </p:cNvSpPr>
            <p:nvPr/>
          </p:nvSpPr>
          <p:spPr bwMode="auto">
            <a:xfrm>
              <a:off x="5248276" y="3178175"/>
              <a:ext cx="541338" cy="190500"/>
            </a:xfrm>
            <a:custGeom>
              <a:avLst/>
              <a:gdLst>
                <a:gd name="T0" fmla="*/ 2 w 74"/>
                <a:gd name="T1" fmla="*/ 6 h 26"/>
                <a:gd name="T2" fmla="*/ 13 w 74"/>
                <a:gd name="T3" fmla="*/ 1 h 26"/>
                <a:gd name="T4" fmla="*/ 66 w 74"/>
                <a:gd name="T5" fmla="*/ 2 h 26"/>
                <a:gd name="T6" fmla="*/ 71 w 74"/>
                <a:gd name="T7" fmla="*/ 11 h 26"/>
                <a:gd name="T8" fmla="*/ 63 w 74"/>
                <a:gd name="T9" fmla="*/ 25 h 26"/>
                <a:gd name="T10" fmla="*/ 5 w 74"/>
                <a:gd name="T11" fmla="*/ 24 h 26"/>
                <a:gd name="T12" fmla="*/ 2 w 74"/>
                <a:gd name="T13" fmla="*/ 12 h 26"/>
                <a:gd name="T14" fmla="*/ 2 w 74"/>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6">
                  <a:moveTo>
                    <a:pt x="2" y="6"/>
                  </a:moveTo>
                  <a:cubicBezTo>
                    <a:pt x="0" y="5"/>
                    <a:pt x="1" y="0"/>
                    <a:pt x="13" y="1"/>
                  </a:cubicBezTo>
                  <a:cubicBezTo>
                    <a:pt x="22" y="1"/>
                    <a:pt x="62" y="2"/>
                    <a:pt x="66" y="2"/>
                  </a:cubicBezTo>
                  <a:cubicBezTo>
                    <a:pt x="70" y="2"/>
                    <a:pt x="72" y="6"/>
                    <a:pt x="71" y="11"/>
                  </a:cubicBezTo>
                  <a:cubicBezTo>
                    <a:pt x="71" y="17"/>
                    <a:pt x="74" y="25"/>
                    <a:pt x="63" y="25"/>
                  </a:cubicBezTo>
                  <a:cubicBezTo>
                    <a:pt x="52" y="26"/>
                    <a:pt x="8" y="25"/>
                    <a:pt x="5" y="24"/>
                  </a:cubicBezTo>
                  <a:cubicBezTo>
                    <a:pt x="0" y="23"/>
                    <a:pt x="0" y="16"/>
                    <a:pt x="2" y="12"/>
                  </a:cubicBezTo>
                  <a:cubicBezTo>
                    <a:pt x="3" y="10"/>
                    <a:pt x="2" y="6"/>
                    <a:pt x="2" y="6"/>
                  </a:cubicBezTo>
                </a:path>
              </a:pathLst>
            </a:custGeom>
            <a:solidFill>
              <a:srgbClr val="9A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2" name="Freeform 142">
              <a:extLst>
                <a:ext uri="{FF2B5EF4-FFF2-40B4-BE49-F238E27FC236}">
                  <a16:creationId xmlns:a16="http://schemas.microsoft.com/office/drawing/2014/main" id="{84F2C397-AE50-F2AB-3E00-FA26A6E5D750}"/>
                </a:ext>
              </a:extLst>
            </p:cNvPr>
            <p:cNvSpPr>
              <a:spLocks/>
            </p:cNvSpPr>
            <p:nvPr/>
          </p:nvSpPr>
          <p:spPr bwMode="auto">
            <a:xfrm>
              <a:off x="5248276" y="3186113"/>
              <a:ext cx="541338" cy="182563"/>
            </a:xfrm>
            <a:custGeom>
              <a:avLst/>
              <a:gdLst>
                <a:gd name="T0" fmla="*/ 2 w 74"/>
                <a:gd name="T1" fmla="*/ 5 h 25"/>
                <a:gd name="T2" fmla="*/ 13 w 74"/>
                <a:gd name="T3" fmla="*/ 0 h 25"/>
                <a:gd name="T4" fmla="*/ 66 w 74"/>
                <a:gd name="T5" fmla="*/ 1 h 25"/>
                <a:gd name="T6" fmla="*/ 71 w 74"/>
                <a:gd name="T7" fmla="*/ 10 h 25"/>
                <a:gd name="T8" fmla="*/ 63 w 74"/>
                <a:gd name="T9" fmla="*/ 24 h 25"/>
                <a:gd name="T10" fmla="*/ 5 w 74"/>
                <a:gd name="T11" fmla="*/ 23 h 25"/>
                <a:gd name="T12" fmla="*/ 2 w 74"/>
                <a:gd name="T13" fmla="*/ 11 h 25"/>
                <a:gd name="T14" fmla="*/ 2 w 74"/>
                <a:gd name="T15" fmla="*/ 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5">
                  <a:moveTo>
                    <a:pt x="2" y="5"/>
                  </a:moveTo>
                  <a:cubicBezTo>
                    <a:pt x="0" y="4"/>
                    <a:pt x="1" y="0"/>
                    <a:pt x="13" y="0"/>
                  </a:cubicBezTo>
                  <a:cubicBezTo>
                    <a:pt x="22" y="0"/>
                    <a:pt x="62" y="1"/>
                    <a:pt x="66" y="1"/>
                  </a:cubicBezTo>
                  <a:cubicBezTo>
                    <a:pt x="70" y="1"/>
                    <a:pt x="72" y="5"/>
                    <a:pt x="71" y="10"/>
                  </a:cubicBezTo>
                  <a:cubicBezTo>
                    <a:pt x="71" y="16"/>
                    <a:pt x="74" y="24"/>
                    <a:pt x="63" y="24"/>
                  </a:cubicBezTo>
                  <a:cubicBezTo>
                    <a:pt x="52" y="25"/>
                    <a:pt x="8" y="24"/>
                    <a:pt x="5" y="23"/>
                  </a:cubicBezTo>
                  <a:cubicBezTo>
                    <a:pt x="0" y="22"/>
                    <a:pt x="0" y="15"/>
                    <a:pt x="2" y="11"/>
                  </a:cubicBezTo>
                  <a:cubicBezTo>
                    <a:pt x="3" y="9"/>
                    <a:pt x="2" y="5"/>
                    <a:pt x="2" y="5"/>
                  </a:cubicBezTo>
                </a:path>
              </a:pathLst>
            </a:custGeom>
            <a:solidFill>
              <a:srgbClr val="99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3" name="Freeform 143">
              <a:extLst>
                <a:ext uri="{FF2B5EF4-FFF2-40B4-BE49-F238E27FC236}">
                  <a16:creationId xmlns:a16="http://schemas.microsoft.com/office/drawing/2014/main" id="{ABA91CA7-00AD-E8FD-A735-6FAD56661D6A}"/>
                </a:ext>
              </a:extLst>
            </p:cNvPr>
            <p:cNvSpPr>
              <a:spLocks/>
            </p:cNvSpPr>
            <p:nvPr/>
          </p:nvSpPr>
          <p:spPr bwMode="auto">
            <a:xfrm>
              <a:off x="5248276" y="3186113"/>
              <a:ext cx="541338" cy="182563"/>
            </a:xfrm>
            <a:custGeom>
              <a:avLst/>
              <a:gdLst>
                <a:gd name="T0" fmla="*/ 2 w 74"/>
                <a:gd name="T1" fmla="*/ 5 h 25"/>
                <a:gd name="T2" fmla="*/ 13 w 74"/>
                <a:gd name="T3" fmla="*/ 0 h 25"/>
                <a:gd name="T4" fmla="*/ 66 w 74"/>
                <a:gd name="T5" fmla="*/ 1 h 25"/>
                <a:gd name="T6" fmla="*/ 71 w 74"/>
                <a:gd name="T7" fmla="*/ 10 h 25"/>
                <a:gd name="T8" fmla="*/ 63 w 74"/>
                <a:gd name="T9" fmla="*/ 24 h 25"/>
                <a:gd name="T10" fmla="*/ 5 w 74"/>
                <a:gd name="T11" fmla="*/ 23 h 25"/>
                <a:gd name="T12" fmla="*/ 2 w 74"/>
                <a:gd name="T13" fmla="*/ 11 h 25"/>
                <a:gd name="T14" fmla="*/ 2 w 74"/>
                <a:gd name="T15" fmla="*/ 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5">
                  <a:moveTo>
                    <a:pt x="2" y="5"/>
                  </a:moveTo>
                  <a:cubicBezTo>
                    <a:pt x="0" y="4"/>
                    <a:pt x="1" y="0"/>
                    <a:pt x="13" y="0"/>
                  </a:cubicBezTo>
                  <a:cubicBezTo>
                    <a:pt x="22" y="0"/>
                    <a:pt x="62" y="1"/>
                    <a:pt x="66" y="1"/>
                  </a:cubicBezTo>
                  <a:cubicBezTo>
                    <a:pt x="70" y="1"/>
                    <a:pt x="72" y="5"/>
                    <a:pt x="71" y="10"/>
                  </a:cubicBezTo>
                  <a:cubicBezTo>
                    <a:pt x="71" y="16"/>
                    <a:pt x="74" y="24"/>
                    <a:pt x="63" y="24"/>
                  </a:cubicBezTo>
                  <a:cubicBezTo>
                    <a:pt x="52" y="25"/>
                    <a:pt x="8" y="24"/>
                    <a:pt x="5" y="23"/>
                  </a:cubicBezTo>
                  <a:cubicBezTo>
                    <a:pt x="0" y="22"/>
                    <a:pt x="0" y="15"/>
                    <a:pt x="2" y="11"/>
                  </a:cubicBezTo>
                  <a:cubicBezTo>
                    <a:pt x="3" y="9"/>
                    <a:pt x="2" y="5"/>
                    <a:pt x="2" y="5"/>
                  </a:cubicBezTo>
                </a:path>
              </a:pathLst>
            </a:custGeom>
            <a:solidFill>
              <a:srgbClr val="98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4" name="Freeform 144">
              <a:extLst>
                <a:ext uri="{FF2B5EF4-FFF2-40B4-BE49-F238E27FC236}">
                  <a16:creationId xmlns:a16="http://schemas.microsoft.com/office/drawing/2014/main" id="{6F4330BE-34F3-8C94-4F7E-FBDE9B92BBDB}"/>
                </a:ext>
              </a:extLst>
            </p:cNvPr>
            <p:cNvSpPr>
              <a:spLocks/>
            </p:cNvSpPr>
            <p:nvPr/>
          </p:nvSpPr>
          <p:spPr bwMode="auto">
            <a:xfrm>
              <a:off x="5248276" y="3186113"/>
              <a:ext cx="541338" cy="182563"/>
            </a:xfrm>
            <a:custGeom>
              <a:avLst/>
              <a:gdLst>
                <a:gd name="T0" fmla="*/ 2 w 74"/>
                <a:gd name="T1" fmla="*/ 5 h 25"/>
                <a:gd name="T2" fmla="*/ 13 w 74"/>
                <a:gd name="T3" fmla="*/ 0 h 25"/>
                <a:gd name="T4" fmla="*/ 66 w 74"/>
                <a:gd name="T5" fmla="*/ 1 h 25"/>
                <a:gd name="T6" fmla="*/ 71 w 74"/>
                <a:gd name="T7" fmla="*/ 10 h 25"/>
                <a:gd name="T8" fmla="*/ 63 w 74"/>
                <a:gd name="T9" fmla="*/ 24 h 25"/>
                <a:gd name="T10" fmla="*/ 5 w 74"/>
                <a:gd name="T11" fmla="*/ 23 h 25"/>
                <a:gd name="T12" fmla="*/ 2 w 74"/>
                <a:gd name="T13" fmla="*/ 11 h 25"/>
                <a:gd name="T14" fmla="*/ 2 w 74"/>
                <a:gd name="T15" fmla="*/ 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5">
                  <a:moveTo>
                    <a:pt x="2" y="5"/>
                  </a:moveTo>
                  <a:cubicBezTo>
                    <a:pt x="0" y="4"/>
                    <a:pt x="1" y="0"/>
                    <a:pt x="13" y="0"/>
                  </a:cubicBezTo>
                  <a:cubicBezTo>
                    <a:pt x="22" y="0"/>
                    <a:pt x="62" y="1"/>
                    <a:pt x="66" y="1"/>
                  </a:cubicBezTo>
                  <a:cubicBezTo>
                    <a:pt x="70" y="1"/>
                    <a:pt x="72" y="5"/>
                    <a:pt x="71" y="10"/>
                  </a:cubicBezTo>
                  <a:cubicBezTo>
                    <a:pt x="71" y="16"/>
                    <a:pt x="74" y="24"/>
                    <a:pt x="63" y="24"/>
                  </a:cubicBezTo>
                  <a:cubicBezTo>
                    <a:pt x="52" y="25"/>
                    <a:pt x="8" y="24"/>
                    <a:pt x="5" y="23"/>
                  </a:cubicBezTo>
                  <a:cubicBezTo>
                    <a:pt x="0" y="22"/>
                    <a:pt x="0" y="15"/>
                    <a:pt x="2" y="11"/>
                  </a:cubicBezTo>
                  <a:cubicBezTo>
                    <a:pt x="3" y="9"/>
                    <a:pt x="2" y="5"/>
                    <a:pt x="2" y="5"/>
                  </a:cubicBezTo>
                </a:path>
              </a:pathLst>
            </a:custGeom>
            <a:solidFill>
              <a:srgbClr val="97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5" name="Freeform 145">
              <a:extLst>
                <a:ext uri="{FF2B5EF4-FFF2-40B4-BE49-F238E27FC236}">
                  <a16:creationId xmlns:a16="http://schemas.microsoft.com/office/drawing/2014/main" id="{E47DACB5-AC9C-6A4B-2321-9EBBA8B4DFCB}"/>
                </a:ext>
              </a:extLst>
            </p:cNvPr>
            <p:cNvSpPr>
              <a:spLocks/>
            </p:cNvSpPr>
            <p:nvPr/>
          </p:nvSpPr>
          <p:spPr bwMode="auto">
            <a:xfrm>
              <a:off x="5248276" y="3186113"/>
              <a:ext cx="541338" cy="182563"/>
            </a:xfrm>
            <a:custGeom>
              <a:avLst/>
              <a:gdLst>
                <a:gd name="T0" fmla="*/ 2 w 74"/>
                <a:gd name="T1" fmla="*/ 5 h 25"/>
                <a:gd name="T2" fmla="*/ 13 w 74"/>
                <a:gd name="T3" fmla="*/ 0 h 25"/>
                <a:gd name="T4" fmla="*/ 66 w 74"/>
                <a:gd name="T5" fmla="*/ 1 h 25"/>
                <a:gd name="T6" fmla="*/ 71 w 74"/>
                <a:gd name="T7" fmla="*/ 10 h 25"/>
                <a:gd name="T8" fmla="*/ 63 w 74"/>
                <a:gd name="T9" fmla="*/ 24 h 25"/>
                <a:gd name="T10" fmla="*/ 5 w 74"/>
                <a:gd name="T11" fmla="*/ 23 h 25"/>
                <a:gd name="T12" fmla="*/ 2 w 74"/>
                <a:gd name="T13" fmla="*/ 11 h 25"/>
                <a:gd name="T14" fmla="*/ 2 w 74"/>
                <a:gd name="T15" fmla="*/ 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5">
                  <a:moveTo>
                    <a:pt x="2" y="5"/>
                  </a:moveTo>
                  <a:cubicBezTo>
                    <a:pt x="0" y="4"/>
                    <a:pt x="2" y="0"/>
                    <a:pt x="13" y="0"/>
                  </a:cubicBezTo>
                  <a:cubicBezTo>
                    <a:pt x="22" y="0"/>
                    <a:pt x="62" y="1"/>
                    <a:pt x="66" y="1"/>
                  </a:cubicBezTo>
                  <a:cubicBezTo>
                    <a:pt x="70" y="1"/>
                    <a:pt x="71" y="5"/>
                    <a:pt x="71" y="10"/>
                  </a:cubicBezTo>
                  <a:cubicBezTo>
                    <a:pt x="71" y="16"/>
                    <a:pt x="74" y="24"/>
                    <a:pt x="63" y="24"/>
                  </a:cubicBezTo>
                  <a:cubicBezTo>
                    <a:pt x="52" y="25"/>
                    <a:pt x="9" y="24"/>
                    <a:pt x="5" y="23"/>
                  </a:cubicBezTo>
                  <a:cubicBezTo>
                    <a:pt x="0" y="22"/>
                    <a:pt x="0" y="15"/>
                    <a:pt x="2" y="11"/>
                  </a:cubicBezTo>
                  <a:cubicBezTo>
                    <a:pt x="3" y="9"/>
                    <a:pt x="2" y="5"/>
                    <a:pt x="2" y="5"/>
                  </a:cubicBezTo>
                </a:path>
              </a:pathLst>
            </a:custGeom>
            <a:solidFill>
              <a:srgbClr val="96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6" name="Freeform 146">
              <a:extLst>
                <a:ext uri="{FF2B5EF4-FFF2-40B4-BE49-F238E27FC236}">
                  <a16:creationId xmlns:a16="http://schemas.microsoft.com/office/drawing/2014/main" id="{6ECDB950-90A4-067B-2DF9-9351E4BDBEE1}"/>
                </a:ext>
              </a:extLst>
            </p:cNvPr>
            <p:cNvSpPr>
              <a:spLocks/>
            </p:cNvSpPr>
            <p:nvPr/>
          </p:nvSpPr>
          <p:spPr bwMode="auto">
            <a:xfrm>
              <a:off x="5248276" y="3186113"/>
              <a:ext cx="541338" cy="182563"/>
            </a:xfrm>
            <a:custGeom>
              <a:avLst/>
              <a:gdLst>
                <a:gd name="T0" fmla="*/ 2 w 74"/>
                <a:gd name="T1" fmla="*/ 5 h 25"/>
                <a:gd name="T2" fmla="*/ 13 w 74"/>
                <a:gd name="T3" fmla="*/ 0 h 25"/>
                <a:gd name="T4" fmla="*/ 66 w 74"/>
                <a:gd name="T5" fmla="*/ 1 h 25"/>
                <a:gd name="T6" fmla="*/ 71 w 74"/>
                <a:gd name="T7" fmla="*/ 10 h 25"/>
                <a:gd name="T8" fmla="*/ 63 w 74"/>
                <a:gd name="T9" fmla="*/ 24 h 25"/>
                <a:gd name="T10" fmla="*/ 5 w 74"/>
                <a:gd name="T11" fmla="*/ 23 h 25"/>
                <a:gd name="T12" fmla="*/ 2 w 74"/>
                <a:gd name="T13" fmla="*/ 11 h 25"/>
                <a:gd name="T14" fmla="*/ 2 w 74"/>
                <a:gd name="T15" fmla="*/ 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5">
                  <a:moveTo>
                    <a:pt x="2" y="5"/>
                  </a:moveTo>
                  <a:cubicBezTo>
                    <a:pt x="0" y="4"/>
                    <a:pt x="2" y="0"/>
                    <a:pt x="13" y="0"/>
                  </a:cubicBezTo>
                  <a:cubicBezTo>
                    <a:pt x="22" y="0"/>
                    <a:pt x="62" y="1"/>
                    <a:pt x="66" y="1"/>
                  </a:cubicBezTo>
                  <a:cubicBezTo>
                    <a:pt x="69" y="1"/>
                    <a:pt x="71" y="5"/>
                    <a:pt x="71" y="10"/>
                  </a:cubicBezTo>
                  <a:cubicBezTo>
                    <a:pt x="71" y="16"/>
                    <a:pt x="74" y="24"/>
                    <a:pt x="63" y="24"/>
                  </a:cubicBezTo>
                  <a:cubicBezTo>
                    <a:pt x="51" y="25"/>
                    <a:pt x="9" y="24"/>
                    <a:pt x="5" y="23"/>
                  </a:cubicBezTo>
                  <a:cubicBezTo>
                    <a:pt x="0" y="22"/>
                    <a:pt x="0" y="15"/>
                    <a:pt x="2" y="11"/>
                  </a:cubicBezTo>
                  <a:cubicBezTo>
                    <a:pt x="3" y="9"/>
                    <a:pt x="2" y="5"/>
                    <a:pt x="2" y="5"/>
                  </a:cubicBezTo>
                </a:path>
              </a:pathLst>
            </a:custGeom>
            <a:solidFill>
              <a:srgbClr val="95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7" name="Freeform 147">
              <a:extLst>
                <a:ext uri="{FF2B5EF4-FFF2-40B4-BE49-F238E27FC236}">
                  <a16:creationId xmlns:a16="http://schemas.microsoft.com/office/drawing/2014/main" id="{A7630CBC-E012-C8DC-DB14-2E8DA1B9D57D}"/>
                </a:ext>
              </a:extLst>
            </p:cNvPr>
            <p:cNvSpPr>
              <a:spLocks/>
            </p:cNvSpPr>
            <p:nvPr/>
          </p:nvSpPr>
          <p:spPr bwMode="auto">
            <a:xfrm>
              <a:off x="5248276" y="3186113"/>
              <a:ext cx="541338" cy="174625"/>
            </a:xfrm>
            <a:custGeom>
              <a:avLst/>
              <a:gdLst>
                <a:gd name="T0" fmla="*/ 2 w 74"/>
                <a:gd name="T1" fmla="*/ 5 h 24"/>
                <a:gd name="T2" fmla="*/ 13 w 74"/>
                <a:gd name="T3" fmla="*/ 0 h 24"/>
                <a:gd name="T4" fmla="*/ 66 w 74"/>
                <a:gd name="T5" fmla="*/ 1 h 24"/>
                <a:gd name="T6" fmla="*/ 71 w 74"/>
                <a:gd name="T7" fmla="*/ 10 h 24"/>
                <a:gd name="T8" fmla="*/ 63 w 74"/>
                <a:gd name="T9" fmla="*/ 24 h 24"/>
                <a:gd name="T10" fmla="*/ 5 w 74"/>
                <a:gd name="T11" fmla="*/ 23 h 24"/>
                <a:gd name="T12" fmla="*/ 2 w 74"/>
                <a:gd name="T13" fmla="*/ 11 h 24"/>
                <a:gd name="T14" fmla="*/ 2 w 74"/>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4">
                  <a:moveTo>
                    <a:pt x="2" y="5"/>
                  </a:moveTo>
                  <a:cubicBezTo>
                    <a:pt x="0" y="4"/>
                    <a:pt x="2" y="0"/>
                    <a:pt x="13" y="0"/>
                  </a:cubicBezTo>
                  <a:cubicBezTo>
                    <a:pt x="22" y="0"/>
                    <a:pt x="62" y="2"/>
                    <a:pt x="66" y="1"/>
                  </a:cubicBezTo>
                  <a:cubicBezTo>
                    <a:pt x="69" y="1"/>
                    <a:pt x="71" y="5"/>
                    <a:pt x="71" y="10"/>
                  </a:cubicBezTo>
                  <a:cubicBezTo>
                    <a:pt x="71" y="16"/>
                    <a:pt x="74" y="24"/>
                    <a:pt x="63" y="24"/>
                  </a:cubicBezTo>
                  <a:cubicBezTo>
                    <a:pt x="51" y="24"/>
                    <a:pt x="9" y="24"/>
                    <a:pt x="5" y="23"/>
                  </a:cubicBezTo>
                  <a:cubicBezTo>
                    <a:pt x="0" y="22"/>
                    <a:pt x="0" y="15"/>
                    <a:pt x="2" y="11"/>
                  </a:cubicBezTo>
                  <a:cubicBezTo>
                    <a:pt x="3" y="9"/>
                    <a:pt x="2" y="5"/>
                    <a:pt x="2" y="5"/>
                  </a:cubicBezTo>
                </a:path>
              </a:pathLst>
            </a:custGeom>
            <a:solidFill>
              <a:srgbClr val="94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8" name="Freeform 148">
              <a:extLst>
                <a:ext uri="{FF2B5EF4-FFF2-40B4-BE49-F238E27FC236}">
                  <a16:creationId xmlns:a16="http://schemas.microsoft.com/office/drawing/2014/main" id="{A3173D64-5318-71F4-2DD7-E6CFA36CF9A1}"/>
                </a:ext>
              </a:extLst>
            </p:cNvPr>
            <p:cNvSpPr>
              <a:spLocks/>
            </p:cNvSpPr>
            <p:nvPr/>
          </p:nvSpPr>
          <p:spPr bwMode="auto">
            <a:xfrm>
              <a:off x="5248276" y="3186113"/>
              <a:ext cx="541338" cy="174625"/>
            </a:xfrm>
            <a:custGeom>
              <a:avLst/>
              <a:gdLst>
                <a:gd name="T0" fmla="*/ 2 w 74"/>
                <a:gd name="T1" fmla="*/ 5 h 24"/>
                <a:gd name="T2" fmla="*/ 13 w 74"/>
                <a:gd name="T3" fmla="*/ 0 h 24"/>
                <a:gd name="T4" fmla="*/ 66 w 74"/>
                <a:gd name="T5" fmla="*/ 1 h 24"/>
                <a:gd name="T6" fmla="*/ 71 w 74"/>
                <a:gd name="T7" fmla="*/ 10 h 24"/>
                <a:gd name="T8" fmla="*/ 63 w 74"/>
                <a:gd name="T9" fmla="*/ 24 h 24"/>
                <a:gd name="T10" fmla="*/ 5 w 74"/>
                <a:gd name="T11" fmla="*/ 23 h 24"/>
                <a:gd name="T12" fmla="*/ 2 w 74"/>
                <a:gd name="T13" fmla="*/ 11 h 24"/>
                <a:gd name="T14" fmla="*/ 2 w 74"/>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4">
                  <a:moveTo>
                    <a:pt x="2" y="5"/>
                  </a:moveTo>
                  <a:cubicBezTo>
                    <a:pt x="0" y="4"/>
                    <a:pt x="2" y="0"/>
                    <a:pt x="13" y="0"/>
                  </a:cubicBezTo>
                  <a:cubicBezTo>
                    <a:pt x="22" y="0"/>
                    <a:pt x="62" y="2"/>
                    <a:pt x="66" y="1"/>
                  </a:cubicBezTo>
                  <a:cubicBezTo>
                    <a:pt x="69" y="1"/>
                    <a:pt x="71" y="5"/>
                    <a:pt x="71" y="10"/>
                  </a:cubicBezTo>
                  <a:cubicBezTo>
                    <a:pt x="71" y="16"/>
                    <a:pt x="74" y="24"/>
                    <a:pt x="63" y="24"/>
                  </a:cubicBezTo>
                  <a:cubicBezTo>
                    <a:pt x="51" y="24"/>
                    <a:pt x="9" y="24"/>
                    <a:pt x="5" y="23"/>
                  </a:cubicBezTo>
                  <a:cubicBezTo>
                    <a:pt x="0" y="22"/>
                    <a:pt x="0" y="15"/>
                    <a:pt x="2" y="11"/>
                  </a:cubicBezTo>
                  <a:cubicBezTo>
                    <a:pt x="3" y="9"/>
                    <a:pt x="2" y="5"/>
                    <a:pt x="2" y="5"/>
                  </a:cubicBezTo>
                </a:path>
              </a:pathLst>
            </a:custGeom>
            <a:solidFill>
              <a:srgbClr val="93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09" name="Freeform 149">
              <a:extLst>
                <a:ext uri="{FF2B5EF4-FFF2-40B4-BE49-F238E27FC236}">
                  <a16:creationId xmlns:a16="http://schemas.microsoft.com/office/drawing/2014/main" id="{6626EE32-9BF9-BEDA-42B0-C2133EA82867}"/>
                </a:ext>
              </a:extLst>
            </p:cNvPr>
            <p:cNvSpPr>
              <a:spLocks/>
            </p:cNvSpPr>
            <p:nvPr/>
          </p:nvSpPr>
          <p:spPr bwMode="auto">
            <a:xfrm>
              <a:off x="5248276" y="3186113"/>
              <a:ext cx="541338" cy="174625"/>
            </a:xfrm>
            <a:custGeom>
              <a:avLst/>
              <a:gdLst>
                <a:gd name="T0" fmla="*/ 2 w 74"/>
                <a:gd name="T1" fmla="*/ 5 h 24"/>
                <a:gd name="T2" fmla="*/ 13 w 74"/>
                <a:gd name="T3" fmla="*/ 0 h 24"/>
                <a:gd name="T4" fmla="*/ 66 w 74"/>
                <a:gd name="T5" fmla="*/ 1 h 24"/>
                <a:gd name="T6" fmla="*/ 71 w 74"/>
                <a:gd name="T7" fmla="*/ 10 h 24"/>
                <a:gd name="T8" fmla="*/ 62 w 74"/>
                <a:gd name="T9" fmla="*/ 24 h 24"/>
                <a:gd name="T10" fmla="*/ 5 w 74"/>
                <a:gd name="T11" fmla="*/ 23 h 24"/>
                <a:gd name="T12" fmla="*/ 2 w 74"/>
                <a:gd name="T13" fmla="*/ 11 h 24"/>
                <a:gd name="T14" fmla="*/ 2 w 74"/>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4">
                  <a:moveTo>
                    <a:pt x="2" y="5"/>
                  </a:moveTo>
                  <a:cubicBezTo>
                    <a:pt x="0" y="4"/>
                    <a:pt x="2" y="0"/>
                    <a:pt x="13" y="0"/>
                  </a:cubicBezTo>
                  <a:cubicBezTo>
                    <a:pt x="22" y="0"/>
                    <a:pt x="62" y="2"/>
                    <a:pt x="66" y="1"/>
                  </a:cubicBezTo>
                  <a:cubicBezTo>
                    <a:pt x="69" y="1"/>
                    <a:pt x="71" y="5"/>
                    <a:pt x="71" y="10"/>
                  </a:cubicBezTo>
                  <a:cubicBezTo>
                    <a:pt x="71" y="16"/>
                    <a:pt x="74" y="24"/>
                    <a:pt x="62" y="24"/>
                  </a:cubicBezTo>
                  <a:cubicBezTo>
                    <a:pt x="51" y="24"/>
                    <a:pt x="9" y="24"/>
                    <a:pt x="5" y="23"/>
                  </a:cubicBezTo>
                  <a:cubicBezTo>
                    <a:pt x="0" y="22"/>
                    <a:pt x="1" y="15"/>
                    <a:pt x="2" y="11"/>
                  </a:cubicBezTo>
                  <a:cubicBezTo>
                    <a:pt x="3" y="9"/>
                    <a:pt x="2" y="5"/>
                    <a:pt x="2" y="5"/>
                  </a:cubicBezTo>
                </a:path>
              </a:pathLst>
            </a:custGeom>
            <a:solidFill>
              <a:srgbClr val="92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0" name="Freeform 150">
              <a:extLst>
                <a:ext uri="{FF2B5EF4-FFF2-40B4-BE49-F238E27FC236}">
                  <a16:creationId xmlns:a16="http://schemas.microsoft.com/office/drawing/2014/main" id="{D7F14638-D8D3-8CD4-F544-57CFA081C717}"/>
                </a:ext>
              </a:extLst>
            </p:cNvPr>
            <p:cNvSpPr>
              <a:spLocks/>
            </p:cNvSpPr>
            <p:nvPr/>
          </p:nvSpPr>
          <p:spPr bwMode="auto">
            <a:xfrm>
              <a:off x="5248276" y="3186113"/>
              <a:ext cx="541338" cy="174625"/>
            </a:xfrm>
            <a:custGeom>
              <a:avLst/>
              <a:gdLst>
                <a:gd name="T0" fmla="*/ 2 w 74"/>
                <a:gd name="T1" fmla="*/ 5 h 24"/>
                <a:gd name="T2" fmla="*/ 13 w 74"/>
                <a:gd name="T3" fmla="*/ 0 h 24"/>
                <a:gd name="T4" fmla="*/ 66 w 74"/>
                <a:gd name="T5" fmla="*/ 1 h 24"/>
                <a:gd name="T6" fmla="*/ 71 w 74"/>
                <a:gd name="T7" fmla="*/ 10 h 24"/>
                <a:gd name="T8" fmla="*/ 62 w 74"/>
                <a:gd name="T9" fmla="*/ 24 h 24"/>
                <a:gd name="T10" fmla="*/ 5 w 74"/>
                <a:gd name="T11" fmla="*/ 23 h 24"/>
                <a:gd name="T12" fmla="*/ 2 w 74"/>
                <a:gd name="T13" fmla="*/ 11 h 24"/>
                <a:gd name="T14" fmla="*/ 2 w 74"/>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4">
                  <a:moveTo>
                    <a:pt x="2" y="5"/>
                  </a:moveTo>
                  <a:cubicBezTo>
                    <a:pt x="0" y="4"/>
                    <a:pt x="2" y="0"/>
                    <a:pt x="13" y="0"/>
                  </a:cubicBezTo>
                  <a:cubicBezTo>
                    <a:pt x="22" y="1"/>
                    <a:pt x="62" y="2"/>
                    <a:pt x="66" y="1"/>
                  </a:cubicBezTo>
                  <a:cubicBezTo>
                    <a:pt x="69" y="1"/>
                    <a:pt x="71" y="5"/>
                    <a:pt x="71" y="10"/>
                  </a:cubicBezTo>
                  <a:cubicBezTo>
                    <a:pt x="70" y="16"/>
                    <a:pt x="74" y="24"/>
                    <a:pt x="62" y="24"/>
                  </a:cubicBezTo>
                  <a:cubicBezTo>
                    <a:pt x="51" y="24"/>
                    <a:pt x="9" y="24"/>
                    <a:pt x="5" y="23"/>
                  </a:cubicBezTo>
                  <a:cubicBezTo>
                    <a:pt x="0" y="22"/>
                    <a:pt x="1" y="15"/>
                    <a:pt x="2" y="11"/>
                  </a:cubicBezTo>
                  <a:cubicBezTo>
                    <a:pt x="3" y="9"/>
                    <a:pt x="2" y="5"/>
                    <a:pt x="2" y="5"/>
                  </a:cubicBezTo>
                </a:path>
              </a:pathLst>
            </a:custGeom>
            <a:solidFill>
              <a:srgbClr val="91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1" name="Freeform 151">
              <a:extLst>
                <a:ext uri="{FF2B5EF4-FFF2-40B4-BE49-F238E27FC236}">
                  <a16:creationId xmlns:a16="http://schemas.microsoft.com/office/drawing/2014/main" id="{AAB6D959-DACE-8983-37C5-504A8F2A6142}"/>
                </a:ext>
              </a:extLst>
            </p:cNvPr>
            <p:cNvSpPr>
              <a:spLocks/>
            </p:cNvSpPr>
            <p:nvPr/>
          </p:nvSpPr>
          <p:spPr bwMode="auto">
            <a:xfrm>
              <a:off x="5248276" y="3186113"/>
              <a:ext cx="533400" cy="174625"/>
            </a:xfrm>
            <a:custGeom>
              <a:avLst/>
              <a:gdLst>
                <a:gd name="T0" fmla="*/ 2 w 73"/>
                <a:gd name="T1" fmla="*/ 5 h 24"/>
                <a:gd name="T2" fmla="*/ 13 w 73"/>
                <a:gd name="T3" fmla="*/ 0 h 24"/>
                <a:gd name="T4" fmla="*/ 66 w 73"/>
                <a:gd name="T5" fmla="*/ 1 h 24"/>
                <a:gd name="T6" fmla="*/ 71 w 73"/>
                <a:gd name="T7" fmla="*/ 10 h 24"/>
                <a:gd name="T8" fmla="*/ 62 w 73"/>
                <a:gd name="T9" fmla="*/ 24 h 24"/>
                <a:gd name="T10" fmla="*/ 5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0" y="4"/>
                    <a:pt x="2" y="0"/>
                    <a:pt x="13" y="0"/>
                  </a:cubicBezTo>
                  <a:cubicBezTo>
                    <a:pt x="22" y="1"/>
                    <a:pt x="62" y="2"/>
                    <a:pt x="66" y="1"/>
                  </a:cubicBezTo>
                  <a:cubicBezTo>
                    <a:pt x="69" y="1"/>
                    <a:pt x="71" y="5"/>
                    <a:pt x="71" y="10"/>
                  </a:cubicBezTo>
                  <a:cubicBezTo>
                    <a:pt x="70" y="15"/>
                    <a:pt x="73" y="24"/>
                    <a:pt x="62" y="24"/>
                  </a:cubicBezTo>
                  <a:cubicBezTo>
                    <a:pt x="51" y="24"/>
                    <a:pt x="9" y="24"/>
                    <a:pt x="5" y="23"/>
                  </a:cubicBezTo>
                  <a:cubicBezTo>
                    <a:pt x="0" y="22"/>
                    <a:pt x="1" y="15"/>
                    <a:pt x="2" y="11"/>
                  </a:cubicBezTo>
                  <a:cubicBezTo>
                    <a:pt x="3" y="9"/>
                    <a:pt x="2" y="5"/>
                    <a:pt x="2" y="5"/>
                  </a:cubicBezTo>
                </a:path>
              </a:pathLst>
            </a:custGeom>
            <a:solidFill>
              <a:srgbClr val="90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2" name="Freeform 152">
              <a:extLst>
                <a:ext uri="{FF2B5EF4-FFF2-40B4-BE49-F238E27FC236}">
                  <a16:creationId xmlns:a16="http://schemas.microsoft.com/office/drawing/2014/main" id="{9196A9DF-3214-C3F7-4CB1-73C9BA0B0E98}"/>
                </a:ext>
              </a:extLst>
            </p:cNvPr>
            <p:cNvSpPr>
              <a:spLocks/>
            </p:cNvSpPr>
            <p:nvPr/>
          </p:nvSpPr>
          <p:spPr bwMode="auto">
            <a:xfrm>
              <a:off x="5248276" y="3186113"/>
              <a:ext cx="533400" cy="174625"/>
            </a:xfrm>
            <a:custGeom>
              <a:avLst/>
              <a:gdLst>
                <a:gd name="T0" fmla="*/ 2 w 73"/>
                <a:gd name="T1" fmla="*/ 5 h 24"/>
                <a:gd name="T2" fmla="*/ 13 w 73"/>
                <a:gd name="T3" fmla="*/ 0 h 24"/>
                <a:gd name="T4" fmla="*/ 65 w 73"/>
                <a:gd name="T5" fmla="*/ 2 h 24"/>
                <a:gd name="T6" fmla="*/ 71 w 73"/>
                <a:gd name="T7" fmla="*/ 10 h 24"/>
                <a:gd name="T8" fmla="*/ 62 w 73"/>
                <a:gd name="T9" fmla="*/ 24 h 24"/>
                <a:gd name="T10" fmla="*/ 5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0"/>
                  </a:cubicBezTo>
                  <a:cubicBezTo>
                    <a:pt x="22" y="1"/>
                    <a:pt x="62" y="2"/>
                    <a:pt x="65" y="2"/>
                  </a:cubicBezTo>
                  <a:cubicBezTo>
                    <a:pt x="69" y="1"/>
                    <a:pt x="71" y="5"/>
                    <a:pt x="71" y="10"/>
                  </a:cubicBezTo>
                  <a:cubicBezTo>
                    <a:pt x="70" y="15"/>
                    <a:pt x="73" y="24"/>
                    <a:pt x="62" y="24"/>
                  </a:cubicBezTo>
                  <a:cubicBezTo>
                    <a:pt x="51" y="24"/>
                    <a:pt x="9" y="24"/>
                    <a:pt x="5" y="23"/>
                  </a:cubicBezTo>
                  <a:cubicBezTo>
                    <a:pt x="0" y="22"/>
                    <a:pt x="1" y="15"/>
                    <a:pt x="2" y="11"/>
                  </a:cubicBezTo>
                  <a:cubicBezTo>
                    <a:pt x="3" y="9"/>
                    <a:pt x="2" y="5"/>
                    <a:pt x="2" y="5"/>
                  </a:cubicBezTo>
                </a:path>
              </a:pathLst>
            </a:custGeom>
            <a:solidFill>
              <a:srgbClr val="8F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3" name="Freeform 153">
              <a:extLst>
                <a:ext uri="{FF2B5EF4-FFF2-40B4-BE49-F238E27FC236}">
                  <a16:creationId xmlns:a16="http://schemas.microsoft.com/office/drawing/2014/main" id="{2C4F145E-13A3-1BF5-33AC-B1277CDC3F21}"/>
                </a:ext>
              </a:extLst>
            </p:cNvPr>
            <p:cNvSpPr>
              <a:spLocks/>
            </p:cNvSpPr>
            <p:nvPr/>
          </p:nvSpPr>
          <p:spPr bwMode="auto">
            <a:xfrm>
              <a:off x="5248276" y="3186113"/>
              <a:ext cx="533400" cy="174625"/>
            </a:xfrm>
            <a:custGeom>
              <a:avLst/>
              <a:gdLst>
                <a:gd name="T0" fmla="*/ 2 w 73"/>
                <a:gd name="T1" fmla="*/ 5 h 24"/>
                <a:gd name="T2" fmla="*/ 13 w 73"/>
                <a:gd name="T3" fmla="*/ 0 h 24"/>
                <a:gd name="T4" fmla="*/ 65 w 73"/>
                <a:gd name="T5" fmla="*/ 2 h 24"/>
                <a:gd name="T6" fmla="*/ 71 w 73"/>
                <a:gd name="T7" fmla="*/ 10 h 24"/>
                <a:gd name="T8" fmla="*/ 62 w 73"/>
                <a:gd name="T9" fmla="*/ 24 h 24"/>
                <a:gd name="T10" fmla="*/ 5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0"/>
                  </a:cubicBezTo>
                  <a:cubicBezTo>
                    <a:pt x="22" y="1"/>
                    <a:pt x="62" y="2"/>
                    <a:pt x="65" y="2"/>
                  </a:cubicBezTo>
                  <a:cubicBezTo>
                    <a:pt x="69" y="1"/>
                    <a:pt x="71" y="5"/>
                    <a:pt x="71" y="10"/>
                  </a:cubicBezTo>
                  <a:cubicBezTo>
                    <a:pt x="70" y="15"/>
                    <a:pt x="73" y="24"/>
                    <a:pt x="62" y="24"/>
                  </a:cubicBezTo>
                  <a:cubicBezTo>
                    <a:pt x="51" y="24"/>
                    <a:pt x="9" y="24"/>
                    <a:pt x="5" y="23"/>
                  </a:cubicBezTo>
                  <a:cubicBezTo>
                    <a:pt x="0" y="22"/>
                    <a:pt x="1" y="15"/>
                    <a:pt x="2" y="11"/>
                  </a:cubicBezTo>
                  <a:cubicBezTo>
                    <a:pt x="3" y="9"/>
                    <a:pt x="2" y="5"/>
                    <a:pt x="2" y="5"/>
                  </a:cubicBezTo>
                </a:path>
              </a:pathLst>
            </a:custGeom>
            <a:solidFill>
              <a:srgbClr val="8E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4" name="Freeform 154">
              <a:extLst>
                <a:ext uri="{FF2B5EF4-FFF2-40B4-BE49-F238E27FC236}">
                  <a16:creationId xmlns:a16="http://schemas.microsoft.com/office/drawing/2014/main" id="{D08CAD9A-9776-4BE8-35A7-EEADA7B5665C}"/>
                </a:ext>
              </a:extLst>
            </p:cNvPr>
            <p:cNvSpPr>
              <a:spLocks/>
            </p:cNvSpPr>
            <p:nvPr/>
          </p:nvSpPr>
          <p:spPr bwMode="auto">
            <a:xfrm>
              <a:off x="5254626" y="3186113"/>
              <a:ext cx="527050" cy="174625"/>
            </a:xfrm>
            <a:custGeom>
              <a:avLst/>
              <a:gdLst>
                <a:gd name="T0" fmla="*/ 1 w 72"/>
                <a:gd name="T1" fmla="*/ 5 h 24"/>
                <a:gd name="T2" fmla="*/ 12 w 72"/>
                <a:gd name="T3" fmla="*/ 0 h 24"/>
                <a:gd name="T4" fmla="*/ 64 w 72"/>
                <a:gd name="T5" fmla="*/ 2 h 24"/>
                <a:gd name="T6" fmla="*/ 70 w 72"/>
                <a:gd name="T7" fmla="*/ 10 h 24"/>
                <a:gd name="T8" fmla="*/ 61 w 72"/>
                <a:gd name="T9" fmla="*/ 24 h 24"/>
                <a:gd name="T10" fmla="*/ 4 w 72"/>
                <a:gd name="T11" fmla="*/ 23 h 24"/>
                <a:gd name="T12" fmla="*/ 1 w 72"/>
                <a:gd name="T13" fmla="*/ 11 h 24"/>
                <a:gd name="T14" fmla="*/ 1 w 72"/>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24">
                  <a:moveTo>
                    <a:pt x="1" y="5"/>
                  </a:moveTo>
                  <a:cubicBezTo>
                    <a:pt x="0" y="4"/>
                    <a:pt x="1" y="0"/>
                    <a:pt x="12" y="0"/>
                  </a:cubicBezTo>
                  <a:cubicBezTo>
                    <a:pt x="21" y="1"/>
                    <a:pt x="61" y="2"/>
                    <a:pt x="64" y="2"/>
                  </a:cubicBezTo>
                  <a:cubicBezTo>
                    <a:pt x="68" y="1"/>
                    <a:pt x="70" y="6"/>
                    <a:pt x="70" y="10"/>
                  </a:cubicBezTo>
                  <a:cubicBezTo>
                    <a:pt x="69" y="15"/>
                    <a:pt x="72" y="23"/>
                    <a:pt x="61" y="24"/>
                  </a:cubicBezTo>
                  <a:cubicBezTo>
                    <a:pt x="50" y="24"/>
                    <a:pt x="8" y="24"/>
                    <a:pt x="4" y="23"/>
                  </a:cubicBezTo>
                  <a:cubicBezTo>
                    <a:pt x="0" y="22"/>
                    <a:pt x="0" y="15"/>
                    <a:pt x="1" y="11"/>
                  </a:cubicBezTo>
                  <a:cubicBezTo>
                    <a:pt x="2" y="9"/>
                    <a:pt x="1" y="5"/>
                    <a:pt x="1" y="5"/>
                  </a:cubicBezTo>
                </a:path>
              </a:pathLst>
            </a:custGeom>
            <a:solidFill>
              <a:srgbClr val="8D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5" name="Freeform 155">
              <a:extLst>
                <a:ext uri="{FF2B5EF4-FFF2-40B4-BE49-F238E27FC236}">
                  <a16:creationId xmlns:a16="http://schemas.microsoft.com/office/drawing/2014/main" id="{1B1101C8-CC40-0FD0-8D82-990A955DBE90}"/>
                </a:ext>
              </a:extLst>
            </p:cNvPr>
            <p:cNvSpPr>
              <a:spLocks/>
            </p:cNvSpPr>
            <p:nvPr/>
          </p:nvSpPr>
          <p:spPr bwMode="auto">
            <a:xfrm>
              <a:off x="5254626" y="3186113"/>
              <a:ext cx="527050" cy="174625"/>
            </a:xfrm>
            <a:custGeom>
              <a:avLst/>
              <a:gdLst>
                <a:gd name="T0" fmla="*/ 1 w 72"/>
                <a:gd name="T1" fmla="*/ 5 h 24"/>
                <a:gd name="T2" fmla="*/ 12 w 72"/>
                <a:gd name="T3" fmla="*/ 1 h 24"/>
                <a:gd name="T4" fmla="*/ 64 w 72"/>
                <a:gd name="T5" fmla="*/ 2 h 24"/>
                <a:gd name="T6" fmla="*/ 70 w 72"/>
                <a:gd name="T7" fmla="*/ 10 h 24"/>
                <a:gd name="T8" fmla="*/ 61 w 72"/>
                <a:gd name="T9" fmla="*/ 24 h 24"/>
                <a:gd name="T10" fmla="*/ 4 w 72"/>
                <a:gd name="T11" fmla="*/ 23 h 24"/>
                <a:gd name="T12" fmla="*/ 1 w 72"/>
                <a:gd name="T13" fmla="*/ 11 h 24"/>
                <a:gd name="T14" fmla="*/ 1 w 72"/>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24">
                  <a:moveTo>
                    <a:pt x="1" y="5"/>
                  </a:moveTo>
                  <a:cubicBezTo>
                    <a:pt x="0" y="4"/>
                    <a:pt x="1" y="0"/>
                    <a:pt x="12" y="1"/>
                  </a:cubicBezTo>
                  <a:cubicBezTo>
                    <a:pt x="21" y="1"/>
                    <a:pt x="61" y="2"/>
                    <a:pt x="64" y="2"/>
                  </a:cubicBezTo>
                  <a:cubicBezTo>
                    <a:pt x="68" y="1"/>
                    <a:pt x="70" y="6"/>
                    <a:pt x="70" y="10"/>
                  </a:cubicBezTo>
                  <a:cubicBezTo>
                    <a:pt x="69" y="15"/>
                    <a:pt x="72" y="23"/>
                    <a:pt x="61" y="24"/>
                  </a:cubicBezTo>
                  <a:cubicBezTo>
                    <a:pt x="50" y="24"/>
                    <a:pt x="8" y="24"/>
                    <a:pt x="4" y="23"/>
                  </a:cubicBezTo>
                  <a:cubicBezTo>
                    <a:pt x="0" y="22"/>
                    <a:pt x="0" y="15"/>
                    <a:pt x="1" y="11"/>
                  </a:cubicBezTo>
                  <a:cubicBezTo>
                    <a:pt x="2" y="9"/>
                    <a:pt x="1" y="5"/>
                    <a:pt x="1" y="5"/>
                  </a:cubicBezTo>
                </a:path>
              </a:pathLst>
            </a:custGeom>
            <a:solidFill>
              <a:srgbClr val="8C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6" name="Freeform 156">
              <a:extLst>
                <a:ext uri="{FF2B5EF4-FFF2-40B4-BE49-F238E27FC236}">
                  <a16:creationId xmlns:a16="http://schemas.microsoft.com/office/drawing/2014/main" id="{DA43AA59-75A9-C81C-D81B-3CBF644BAD2F}"/>
                </a:ext>
              </a:extLst>
            </p:cNvPr>
            <p:cNvSpPr>
              <a:spLocks/>
            </p:cNvSpPr>
            <p:nvPr/>
          </p:nvSpPr>
          <p:spPr bwMode="auto">
            <a:xfrm>
              <a:off x="5254626" y="3186113"/>
              <a:ext cx="527050" cy="174625"/>
            </a:xfrm>
            <a:custGeom>
              <a:avLst/>
              <a:gdLst>
                <a:gd name="T0" fmla="*/ 1 w 72"/>
                <a:gd name="T1" fmla="*/ 6 h 24"/>
                <a:gd name="T2" fmla="*/ 12 w 72"/>
                <a:gd name="T3" fmla="*/ 1 h 24"/>
                <a:gd name="T4" fmla="*/ 64 w 72"/>
                <a:gd name="T5" fmla="*/ 2 h 24"/>
                <a:gd name="T6" fmla="*/ 70 w 72"/>
                <a:gd name="T7" fmla="*/ 10 h 24"/>
                <a:gd name="T8" fmla="*/ 61 w 72"/>
                <a:gd name="T9" fmla="*/ 24 h 24"/>
                <a:gd name="T10" fmla="*/ 4 w 72"/>
                <a:gd name="T11" fmla="*/ 23 h 24"/>
                <a:gd name="T12" fmla="*/ 1 w 72"/>
                <a:gd name="T13" fmla="*/ 11 h 24"/>
                <a:gd name="T14" fmla="*/ 1 w 7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24">
                  <a:moveTo>
                    <a:pt x="1" y="6"/>
                  </a:moveTo>
                  <a:cubicBezTo>
                    <a:pt x="0" y="4"/>
                    <a:pt x="1" y="0"/>
                    <a:pt x="12" y="1"/>
                  </a:cubicBezTo>
                  <a:cubicBezTo>
                    <a:pt x="21" y="1"/>
                    <a:pt x="61" y="2"/>
                    <a:pt x="64" y="2"/>
                  </a:cubicBezTo>
                  <a:cubicBezTo>
                    <a:pt x="68" y="2"/>
                    <a:pt x="70" y="6"/>
                    <a:pt x="70" y="10"/>
                  </a:cubicBezTo>
                  <a:cubicBezTo>
                    <a:pt x="69" y="15"/>
                    <a:pt x="72" y="23"/>
                    <a:pt x="61" y="24"/>
                  </a:cubicBezTo>
                  <a:cubicBezTo>
                    <a:pt x="50" y="24"/>
                    <a:pt x="8" y="24"/>
                    <a:pt x="4" y="23"/>
                  </a:cubicBezTo>
                  <a:cubicBezTo>
                    <a:pt x="0" y="22"/>
                    <a:pt x="0" y="15"/>
                    <a:pt x="1" y="11"/>
                  </a:cubicBezTo>
                  <a:cubicBezTo>
                    <a:pt x="2" y="9"/>
                    <a:pt x="1" y="6"/>
                    <a:pt x="1" y="6"/>
                  </a:cubicBezTo>
                </a:path>
              </a:pathLst>
            </a:custGeom>
            <a:solidFill>
              <a:srgbClr val="8B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7" name="Freeform 157">
              <a:extLst>
                <a:ext uri="{FF2B5EF4-FFF2-40B4-BE49-F238E27FC236}">
                  <a16:creationId xmlns:a16="http://schemas.microsoft.com/office/drawing/2014/main" id="{6E4F98A6-680B-F250-3F13-740B379EBA9F}"/>
                </a:ext>
              </a:extLst>
            </p:cNvPr>
            <p:cNvSpPr>
              <a:spLocks/>
            </p:cNvSpPr>
            <p:nvPr/>
          </p:nvSpPr>
          <p:spPr bwMode="auto">
            <a:xfrm>
              <a:off x="5226051" y="3141663"/>
              <a:ext cx="577850" cy="263525"/>
            </a:xfrm>
            <a:custGeom>
              <a:avLst/>
              <a:gdLst>
                <a:gd name="T0" fmla="*/ 1 w 79"/>
                <a:gd name="T1" fmla="*/ 8 h 36"/>
                <a:gd name="T2" fmla="*/ 2 w 79"/>
                <a:gd name="T3" fmla="*/ 8 h 36"/>
                <a:gd name="T4" fmla="*/ 1 w 79"/>
                <a:gd name="T5" fmla="*/ 7 h 36"/>
                <a:gd name="T6" fmla="*/ 3 w 79"/>
                <a:gd name="T7" fmla="*/ 4 h 36"/>
                <a:gd name="T8" fmla="*/ 12 w 79"/>
                <a:gd name="T9" fmla="*/ 2 h 36"/>
                <a:gd name="T10" fmla="*/ 13 w 79"/>
                <a:gd name="T11" fmla="*/ 2 h 36"/>
                <a:gd name="T12" fmla="*/ 70 w 79"/>
                <a:gd name="T13" fmla="*/ 4 h 36"/>
                <a:gd name="T14" fmla="*/ 72 w 79"/>
                <a:gd name="T15" fmla="*/ 4 h 36"/>
                <a:gd name="T16" fmla="*/ 72 w 79"/>
                <a:gd name="T17" fmla="*/ 4 h 36"/>
                <a:gd name="T18" fmla="*/ 74 w 79"/>
                <a:gd name="T19" fmla="*/ 4 h 36"/>
                <a:gd name="T20" fmla="*/ 76 w 79"/>
                <a:gd name="T21" fmla="*/ 8 h 36"/>
                <a:gd name="T22" fmla="*/ 77 w 79"/>
                <a:gd name="T23" fmla="*/ 14 h 36"/>
                <a:gd name="T24" fmla="*/ 77 w 79"/>
                <a:gd name="T25" fmla="*/ 16 h 36"/>
                <a:gd name="T26" fmla="*/ 77 w 79"/>
                <a:gd name="T27" fmla="*/ 17 h 36"/>
                <a:gd name="T28" fmla="*/ 77 w 79"/>
                <a:gd name="T29" fmla="*/ 24 h 36"/>
                <a:gd name="T30" fmla="*/ 76 w 79"/>
                <a:gd name="T31" fmla="*/ 31 h 36"/>
                <a:gd name="T32" fmla="*/ 73 w 79"/>
                <a:gd name="T33" fmla="*/ 33 h 36"/>
                <a:gd name="T34" fmla="*/ 68 w 79"/>
                <a:gd name="T35" fmla="*/ 34 h 36"/>
                <a:gd name="T36" fmla="*/ 57 w 79"/>
                <a:gd name="T37" fmla="*/ 35 h 36"/>
                <a:gd name="T38" fmla="*/ 25 w 79"/>
                <a:gd name="T39" fmla="*/ 34 h 36"/>
                <a:gd name="T40" fmla="*/ 12 w 79"/>
                <a:gd name="T41" fmla="*/ 34 h 36"/>
                <a:gd name="T42" fmla="*/ 7 w 79"/>
                <a:gd name="T43" fmla="*/ 33 h 36"/>
                <a:gd name="T44" fmla="*/ 5 w 79"/>
                <a:gd name="T45" fmla="*/ 33 h 36"/>
                <a:gd name="T46" fmla="*/ 2 w 79"/>
                <a:gd name="T47" fmla="*/ 30 h 36"/>
                <a:gd name="T48" fmla="*/ 1 w 79"/>
                <a:gd name="T49" fmla="*/ 24 h 36"/>
                <a:gd name="T50" fmla="*/ 2 w 79"/>
                <a:gd name="T51" fmla="*/ 17 h 36"/>
                <a:gd name="T52" fmla="*/ 2 w 79"/>
                <a:gd name="T53" fmla="*/ 14 h 36"/>
                <a:gd name="T54" fmla="*/ 2 w 79"/>
                <a:gd name="T55" fmla="*/ 8 h 36"/>
                <a:gd name="T56" fmla="*/ 2 w 79"/>
                <a:gd name="T57" fmla="*/ 8 h 36"/>
                <a:gd name="T58" fmla="*/ 2 w 79"/>
                <a:gd name="T59" fmla="*/ 8 h 36"/>
                <a:gd name="T60" fmla="*/ 1 w 79"/>
                <a:gd name="T61" fmla="*/ 8 h 36"/>
                <a:gd name="T62" fmla="*/ 0 w 79"/>
                <a:gd name="T63" fmla="*/ 9 h 36"/>
                <a:gd name="T64" fmla="*/ 0 w 79"/>
                <a:gd name="T65" fmla="*/ 9 h 36"/>
                <a:gd name="T66" fmla="*/ 1 w 79"/>
                <a:gd name="T67" fmla="*/ 14 h 36"/>
                <a:gd name="T68" fmla="*/ 1 w 79"/>
                <a:gd name="T69" fmla="*/ 17 h 36"/>
                <a:gd name="T70" fmla="*/ 0 w 79"/>
                <a:gd name="T71" fmla="*/ 24 h 36"/>
                <a:gd name="T72" fmla="*/ 1 w 79"/>
                <a:gd name="T73" fmla="*/ 30 h 36"/>
                <a:gd name="T74" fmla="*/ 4 w 79"/>
                <a:gd name="T75" fmla="*/ 34 h 36"/>
                <a:gd name="T76" fmla="*/ 7 w 79"/>
                <a:gd name="T77" fmla="*/ 35 h 36"/>
                <a:gd name="T78" fmla="*/ 57 w 79"/>
                <a:gd name="T79" fmla="*/ 36 h 36"/>
                <a:gd name="T80" fmla="*/ 68 w 79"/>
                <a:gd name="T81" fmla="*/ 36 h 36"/>
                <a:gd name="T82" fmla="*/ 74 w 79"/>
                <a:gd name="T83" fmla="*/ 35 h 36"/>
                <a:gd name="T84" fmla="*/ 78 w 79"/>
                <a:gd name="T85" fmla="*/ 30 h 36"/>
                <a:gd name="T86" fmla="*/ 79 w 79"/>
                <a:gd name="T87" fmla="*/ 24 h 36"/>
                <a:gd name="T88" fmla="*/ 78 w 79"/>
                <a:gd name="T89" fmla="*/ 17 h 36"/>
                <a:gd name="T90" fmla="*/ 78 w 79"/>
                <a:gd name="T91" fmla="*/ 16 h 36"/>
                <a:gd name="T92" fmla="*/ 78 w 79"/>
                <a:gd name="T93" fmla="*/ 14 h 36"/>
                <a:gd name="T94" fmla="*/ 77 w 79"/>
                <a:gd name="T95" fmla="*/ 6 h 36"/>
                <a:gd name="T96" fmla="*/ 75 w 79"/>
                <a:gd name="T97" fmla="*/ 3 h 36"/>
                <a:gd name="T98" fmla="*/ 72 w 79"/>
                <a:gd name="T99" fmla="*/ 2 h 36"/>
                <a:gd name="T100" fmla="*/ 72 w 79"/>
                <a:gd name="T101" fmla="*/ 2 h 36"/>
                <a:gd name="T102" fmla="*/ 70 w 79"/>
                <a:gd name="T103" fmla="*/ 2 h 36"/>
                <a:gd name="T104" fmla="*/ 13 w 79"/>
                <a:gd name="T105" fmla="*/ 1 h 36"/>
                <a:gd name="T106" fmla="*/ 12 w 79"/>
                <a:gd name="T107" fmla="*/ 0 h 36"/>
                <a:gd name="T108" fmla="*/ 3 w 79"/>
                <a:gd name="T109" fmla="*/ 3 h 36"/>
                <a:gd name="T110" fmla="*/ 0 w 79"/>
                <a:gd name="T111" fmla="*/ 7 h 36"/>
                <a:gd name="T112" fmla="*/ 1 w 79"/>
                <a:gd name="T113" fmla="*/ 9 h 36"/>
                <a:gd name="T114" fmla="*/ 1 w 79"/>
                <a:gd name="T115" fmla="*/ 8 h 36"/>
                <a:gd name="T116" fmla="*/ 0 w 79"/>
                <a:gd name="T117" fmla="*/ 9 h 36"/>
                <a:gd name="T118" fmla="*/ 1 w 79"/>
                <a:gd name="T11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 h="36">
                  <a:moveTo>
                    <a:pt x="1" y="8"/>
                  </a:moveTo>
                  <a:cubicBezTo>
                    <a:pt x="2" y="8"/>
                    <a:pt x="2" y="8"/>
                    <a:pt x="2" y="8"/>
                  </a:cubicBezTo>
                  <a:cubicBezTo>
                    <a:pt x="1" y="8"/>
                    <a:pt x="1" y="7"/>
                    <a:pt x="1" y="7"/>
                  </a:cubicBezTo>
                  <a:cubicBezTo>
                    <a:pt x="1" y="6"/>
                    <a:pt x="2" y="5"/>
                    <a:pt x="3" y="4"/>
                  </a:cubicBezTo>
                  <a:cubicBezTo>
                    <a:pt x="5" y="3"/>
                    <a:pt x="8" y="2"/>
                    <a:pt x="12" y="2"/>
                  </a:cubicBezTo>
                  <a:cubicBezTo>
                    <a:pt x="12" y="2"/>
                    <a:pt x="13" y="2"/>
                    <a:pt x="13" y="2"/>
                  </a:cubicBezTo>
                  <a:cubicBezTo>
                    <a:pt x="22" y="2"/>
                    <a:pt x="60" y="4"/>
                    <a:pt x="70" y="4"/>
                  </a:cubicBezTo>
                  <a:cubicBezTo>
                    <a:pt x="71" y="4"/>
                    <a:pt x="71" y="4"/>
                    <a:pt x="72" y="4"/>
                  </a:cubicBezTo>
                  <a:cubicBezTo>
                    <a:pt x="72" y="4"/>
                    <a:pt x="72" y="4"/>
                    <a:pt x="72" y="4"/>
                  </a:cubicBezTo>
                  <a:cubicBezTo>
                    <a:pt x="73" y="4"/>
                    <a:pt x="73" y="4"/>
                    <a:pt x="74" y="4"/>
                  </a:cubicBezTo>
                  <a:cubicBezTo>
                    <a:pt x="75" y="5"/>
                    <a:pt x="76" y="6"/>
                    <a:pt x="76" y="8"/>
                  </a:cubicBezTo>
                  <a:cubicBezTo>
                    <a:pt x="77" y="10"/>
                    <a:pt x="77" y="12"/>
                    <a:pt x="77" y="14"/>
                  </a:cubicBezTo>
                  <a:cubicBezTo>
                    <a:pt x="77" y="15"/>
                    <a:pt x="77" y="15"/>
                    <a:pt x="77" y="16"/>
                  </a:cubicBezTo>
                  <a:cubicBezTo>
                    <a:pt x="77" y="16"/>
                    <a:pt x="77" y="17"/>
                    <a:pt x="77" y="17"/>
                  </a:cubicBezTo>
                  <a:cubicBezTo>
                    <a:pt x="77" y="19"/>
                    <a:pt x="77" y="22"/>
                    <a:pt x="77" y="24"/>
                  </a:cubicBezTo>
                  <a:cubicBezTo>
                    <a:pt x="77" y="26"/>
                    <a:pt x="77" y="29"/>
                    <a:pt x="76" y="31"/>
                  </a:cubicBezTo>
                  <a:cubicBezTo>
                    <a:pt x="75" y="32"/>
                    <a:pt x="74" y="33"/>
                    <a:pt x="73" y="33"/>
                  </a:cubicBezTo>
                  <a:cubicBezTo>
                    <a:pt x="72" y="34"/>
                    <a:pt x="70" y="34"/>
                    <a:pt x="68" y="34"/>
                  </a:cubicBezTo>
                  <a:cubicBezTo>
                    <a:pt x="66" y="35"/>
                    <a:pt x="62" y="35"/>
                    <a:pt x="57" y="35"/>
                  </a:cubicBezTo>
                  <a:cubicBezTo>
                    <a:pt x="48" y="35"/>
                    <a:pt x="35" y="34"/>
                    <a:pt x="25" y="34"/>
                  </a:cubicBezTo>
                  <a:cubicBezTo>
                    <a:pt x="20" y="34"/>
                    <a:pt x="15" y="34"/>
                    <a:pt x="12" y="34"/>
                  </a:cubicBezTo>
                  <a:cubicBezTo>
                    <a:pt x="10" y="34"/>
                    <a:pt x="8" y="33"/>
                    <a:pt x="7" y="33"/>
                  </a:cubicBezTo>
                  <a:cubicBezTo>
                    <a:pt x="6" y="33"/>
                    <a:pt x="5" y="33"/>
                    <a:pt x="5" y="33"/>
                  </a:cubicBezTo>
                  <a:cubicBezTo>
                    <a:pt x="3" y="33"/>
                    <a:pt x="2" y="32"/>
                    <a:pt x="2" y="30"/>
                  </a:cubicBezTo>
                  <a:cubicBezTo>
                    <a:pt x="1" y="28"/>
                    <a:pt x="1" y="26"/>
                    <a:pt x="1" y="24"/>
                  </a:cubicBezTo>
                  <a:cubicBezTo>
                    <a:pt x="1" y="22"/>
                    <a:pt x="1" y="19"/>
                    <a:pt x="2" y="17"/>
                  </a:cubicBezTo>
                  <a:cubicBezTo>
                    <a:pt x="2" y="16"/>
                    <a:pt x="2" y="15"/>
                    <a:pt x="2" y="14"/>
                  </a:cubicBezTo>
                  <a:cubicBezTo>
                    <a:pt x="2" y="11"/>
                    <a:pt x="2" y="8"/>
                    <a:pt x="2" y="8"/>
                  </a:cubicBezTo>
                  <a:cubicBezTo>
                    <a:pt x="2" y="8"/>
                    <a:pt x="2" y="8"/>
                    <a:pt x="2" y="8"/>
                  </a:cubicBezTo>
                  <a:cubicBezTo>
                    <a:pt x="2" y="8"/>
                    <a:pt x="2" y="8"/>
                    <a:pt x="2" y="8"/>
                  </a:cubicBezTo>
                  <a:cubicBezTo>
                    <a:pt x="1" y="8"/>
                    <a:pt x="1" y="8"/>
                    <a:pt x="1" y="8"/>
                  </a:cubicBezTo>
                  <a:cubicBezTo>
                    <a:pt x="0" y="9"/>
                    <a:pt x="0" y="9"/>
                    <a:pt x="0" y="9"/>
                  </a:cubicBezTo>
                  <a:cubicBezTo>
                    <a:pt x="0" y="9"/>
                    <a:pt x="0" y="9"/>
                    <a:pt x="0" y="9"/>
                  </a:cubicBezTo>
                  <a:cubicBezTo>
                    <a:pt x="1" y="9"/>
                    <a:pt x="1" y="11"/>
                    <a:pt x="1" y="14"/>
                  </a:cubicBezTo>
                  <a:cubicBezTo>
                    <a:pt x="1" y="15"/>
                    <a:pt x="1" y="16"/>
                    <a:pt x="1" y="17"/>
                  </a:cubicBezTo>
                  <a:cubicBezTo>
                    <a:pt x="0" y="19"/>
                    <a:pt x="0" y="22"/>
                    <a:pt x="0" y="24"/>
                  </a:cubicBezTo>
                  <a:cubicBezTo>
                    <a:pt x="0" y="27"/>
                    <a:pt x="0" y="29"/>
                    <a:pt x="1" y="30"/>
                  </a:cubicBezTo>
                  <a:cubicBezTo>
                    <a:pt x="1" y="32"/>
                    <a:pt x="3" y="34"/>
                    <a:pt x="4" y="34"/>
                  </a:cubicBezTo>
                  <a:cubicBezTo>
                    <a:pt x="5" y="34"/>
                    <a:pt x="6" y="35"/>
                    <a:pt x="7" y="35"/>
                  </a:cubicBezTo>
                  <a:cubicBezTo>
                    <a:pt x="15" y="35"/>
                    <a:pt x="41" y="36"/>
                    <a:pt x="57" y="36"/>
                  </a:cubicBezTo>
                  <a:cubicBezTo>
                    <a:pt x="62" y="36"/>
                    <a:pt x="66" y="36"/>
                    <a:pt x="68" y="36"/>
                  </a:cubicBezTo>
                  <a:cubicBezTo>
                    <a:pt x="71" y="36"/>
                    <a:pt x="72" y="35"/>
                    <a:pt x="74" y="35"/>
                  </a:cubicBezTo>
                  <a:cubicBezTo>
                    <a:pt x="76" y="34"/>
                    <a:pt x="77" y="32"/>
                    <a:pt x="78" y="30"/>
                  </a:cubicBezTo>
                  <a:cubicBezTo>
                    <a:pt x="78" y="28"/>
                    <a:pt x="79" y="26"/>
                    <a:pt x="79" y="24"/>
                  </a:cubicBezTo>
                  <a:cubicBezTo>
                    <a:pt x="79" y="21"/>
                    <a:pt x="78" y="19"/>
                    <a:pt x="78" y="17"/>
                  </a:cubicBezTo>
                  <a:cubicBezTo>
                    <a:pt x="78" y="17"/>
                    <a:pt x="78" y="16"/>
                    <a:pt x="78" y="16"/>
                  </a:cubicBezTo>
                  <a:cubicBezTo>
                    <a:pt x="78" y="15"/>
                    <a:pt x="78" y="15"/>
                    <a:pt x="78" y="14"/>
                  </a:cubicBezTo>
                  <a:cubicBezTo>
                    <a:pt x="78" y="11"/>
                    <a:pt x="78" y="8"/>
                    <a:pt x="77" y="6"/>
                  </a:cubicBezTo>
                  <a:cubicBezTo>
                    <a:pt x="76" y="5"/>
                    <a:pt x="76" y="4"/>
                    <a:pt x="75" y="3"/>
                  </a:cubicBezTo>
                  <a:cubicBezTo>
                    <a:pt x="74" y="3"/>
                    <a:pt x="73" y="2"/>
                    <a:pt x="72" y="2"/>
                  </a:cubicBezTo>
                  <a:cubicBezTo>
                    <a:pt x="72" y="2"/>
                    <a:pt x="72" y="2"/>
                    <a:pt x="72" y="2"/>
                  </a:cubicBezTo>
                  <a:cubicBezTo>
                    <a:pt x="71" y="2"/>
                    <a:pt x="71" y="2"/>
                    <a:pt x="70" y="2"/>
                  </a:cubicBezTo>
                  <a:cubicBezTo>
                    <a:pt x="61" y="2"/>
                    <a:pt x="22" y="1"/>
                    <a:pt x="13" y="1"/>
                  </a:cubicBezTo>
                  <a:cubicBezTo>
                    <a:pt x="13" y="0"/>
                    <a:pt x="12" y="0"/>
                    <a:pt x="12" y="0"/>
                  </a:cubicBezTo>
                  <a:cubicBezTo>
                    <a:pt x="8" y="0"/>
                    <a:pt x="5" y="1"/>
                    <a:pt x="3" y="3"/>
                  </a:cubicBezTo>
                  <a:cubicBezTo>
                    <a:pt x="1" y="4"/>
                    <a:pt x="0" y="5"/>
                    <a:pt x="0" y="7"/>
                  </a:cubicBezTo>
                  <a:cubicBezTo>
                    <a:pt x="0" y="8"/>
                    <a:pt x="0" y="8"/>
                    <a:pt x="1" y="9"/>
                  </a:cubicBezTo>
                  <a:cubicBezTo>
                    <a:pt x="1" y="8"/>
                    <a:pt x="1" y="8"/>
                    <a:pt x="1" y="8"/>
                  </a:cubicBezTo>
                  <a:cubicBezTo>
                    <a:pt x="0" y="9"/>
                    <a:pt x="0" y="9"/>
                    <a:pt x="0" y="9"/>
                  </a:cubicBezTo>
                  <a:cubicBezTo>
                    <a:pt x="1" y="8"/>
                    <a:pt x="1" y="8"/>
                    <a:pt x="1" y="8"/>
                  </a:cubicBezTo>
                </a:path>
              </a:pathLst>
            </a:custGeom>
            <a:solidFill>
              <a:srgbClr val="9E9B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8" name="Freeform 158">
              <a:extLst>
                <a:ext uri="{FF2B5EF4-FFF2-40B4-BE49-F238E27FC236}">
                  <a16:creationId xmlns:a16="http://schemas.microsoft.com/office/drawing/2014/main" id="{68399F0E-C8B3-8F78-3440-0C69BC05DE34}"/>
                </a:ext>
              </a:extLst>
            </p:cNvPr>
            <p:cNvSpPr>
              <a:spLocks/>
            </p:cNvSpPr>
            <p:nvPr/>
          </p:nvSpPr>
          <p:spPr bwMode="auto">
            <a:xfrm>
              <a:off x="5818188" y="3163888"/>
              <a:ext cx="498475" cy="249238"/>
            </a:xfrm>
            <a:custGeom>
              <a:avLst/>
              <a:gdLst>
                <a:gd name="T0" fmla="*/ 1 w 68"/>
                <a:gd name="T1" fmla="*/ 9 h 34"/>
                <a:gd name="T2" fmla="*/ 12 w 68"/>
                <a:gd name="T3" fmla="*/ 0 h 34"/>
                <a:gd name="T4" fmla="*/ 62 w 68"/>
                <a:gd name="T5" fmla="*/ 2 h 34"/>
                <a:gd name="T6" fmla="*/ 67 w 68"/>
                <a:gd name="T7" fmla="*/ 15 h 34"/>
                <a:gd name="T8" fmla="*/ 58 w 68"/>
                <a:gd name="T9" fmla="*/ 34 h 34"/>
                <a:gd name="T10" fmla="*/ 4 w 68"/>
                <a:gd name="T11" fmla="*/ 33 h 34"/>
                <a:gd name="T12" fmla="*/ 2 w 68"/>
                <a:gd name="T13" fmla="*/ 16 h 34"/>
                <a:gd name="T14" fmla="*/ 1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1" y="9"/>
                  </a:moveTo>
                  <a:cubicBezTo>
                    <a:pt x="0" y="5"/>
                    <a:pt x="2" y="0"/>
                    <a:pt x="12" y="0"/>
                  </a:cubicBezTo>
                  <a:cubicBezTo>
                    <a:pt x="19" y="0"/>
                    <a:pt x="58" y="2"/>
                    <a:pt x="62" y="2"/>
                  </a:cubicBezTo>
                  <a:cubicBezTo>
                    <a:pt x="65" y="1"/>
                    <a:pt x="68" y="8"/>
                    <a:pt x="67" y="15"/>
                  </a:cubicBezTo>
                  <a:cubicBezTo>
                    <a:pt x="67" y="22"/>
                    <a:pt x="68" y="33"/>
                    <a:pt x="58" y="34"/>
                  </a:cubicBezTo>
                  <a:cubicBezTo>
                    <a:pt x="48" y="34"/>
                    <a:pt x="7" y="34"/>
                    <a:pt x="4" y="33"/>
                  </a:cubicBezTo>
                  <a:cubicBezTo>
                    <a:pt x="0" y="31"/>
                    <a:pt x="1" y="22"/>
                    <a:pt x="2" y="16"/>
                  </a:cubicBezTo>
                  <a:cubicBezTo>
                    <a:pt x="2" y="12"/>
                    <a:pt x="1" y="9"/>
                    <a:pt x="1" y="9"/>
                  </a:cubicBezTo>
                </a:path>
              </a:pathLst>
            </a:custGeom>
            <a:solidFill>
              <a:srgbClr val="F1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19" name="Freeform 159">
              <a:extLst>
                <a:ext uri="{FF2B5EF4-FFF2-40B4-BE49-F238E27FC236}">
                  <a16:creationId xmlns:a16="http://schemas.microsoft.com/office/drawing/2014/main" id="{806230CB-D7E9-BDDE-72A1-B739AE01BC3D}"/>
                </a:ext>
              </a:extLst>
            </p:cNvPr>
            <p:cNvSpPr>
              <a:spLocks/>
            </p:cNvSpPr>
            <p:nvPr/>
          </p:nvSpPr>
          <p:spPr bwMode="auto">
            <a:xfrm>
              <a:off x="5818188" y="3163888"/>
              <a:ext cx="498475" cy="249238"/>
            </a:xfrm>
            <a:custGeom>
              <a:avLst/>
              <a:gdLst>
                <a:gd name="T0" fmla="*/ 1 w 68"/>
                <a:gd name="T1" fmla="*/ 9 h 34"/>
                <a:gd name="T2" fmla="*/ 12 w 68"/>
                <a:gd name="T3" fmla="*/ 0 h 34"/>
                <a:gd name="T4" fmla="*/ 62 w 68"/>
                <a:gd name="T5" fmla="*/ 2 h 34"/>
                <a:gd name="T6" fmla="*/ 67 w 68"/>
                <a:gd name="T7" fmla="*/ 15 h 34"/>
                <a:gd name="T8" fmla="*/ 58 w 68"/>
                <a:gd name="T9" fmla="*/ 34 h 34"/>
                <a:gd name="T10" fmla="*/ 4 w 68"/>
                <a:gd name="T11" fmla="*/ 33 h 34"/>
                <a:gd name="T12" fmla="*/ 2 w 68"/>
                <a:gd name="T13" fmla="*/ 16 h 34"/>
                <a:gd name="T14" fmla="*/ 1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1" y="9"/>
                  </a:moveTo>
                  <a:cubicBezTo>
                    <a:pt x="0" y="5"/>
                    <a:pt x="2" y="0"/>
                    <a:pt x="12" y="0"/>
                  </a:cubicBezTo>
                  <a:cubicBezTo>
                    <a:pt x="19" y="0"/>
                    <a:pt x="58" y="2"/>
                    <a:pt x="62" y="2"/>
                  </a:cubicBezTo>
                  <a:cubicBezTo>
                    <a:pt x="65" y="1"/>
                    <a:pt x="68" y="8"/>
                    <a:pt x="67" y="15"/>
                  </a:cubicBezTo>
                  <a:cubicBezTo>
                    <a:pt x="67" y="22"/>
                    <a:pt x="68" y="33"/>
                    <a:pt x="58" y="34"/>
                  </a:cubicBezTo>
                  <a:cubicBezTo>
                    <a:pt x="48" y="34"/>
                    <a:pt x="7" y="34"/>
                    <a:pt x="4" y="33"/>
                  </a:cubicBezTo>
                  <a:cubicBezTo>
                    <a:pt x="0" y="31"/>
                    <a:pt x="1" y="22"/>
                    <a:pt x="2" y="16"/>
                  </a:cubicBezTo>
                  <a:cubicBezTo>
                    <a:pt x="2" y="12"/>
                    <a:pt x="1" y="9"/>
                    <a:pt x="1" y="9"/>
                  </a:cubicBezTo>
                </a:path>
              </a:pathLst>
            </a:custGeom>
            <a:solidFill>
              <a:srgbClr val="F0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0" name="Freeform 160">
              <a:extLst>
                <a:ext uri="{FF2B5EF4-FFF2-40B4-BE49-F238E27FC236}">
                  <a16:creationId xmlns:a16="http://schemas.microsoft.com/office/drawing/2014/main" id="{15EF5311-60FB-4E81-B94B-A99B30EE5B1E}"/>
                </a:ext>
              </a:extLst>
            </p:cNvPr>
            <p:cNvSpPr>
              <a:spLocks/>
            </p:cNvSpPr>
            <p:nvPr/>
          </p:nvSpPr>
          <p:spPr bwMode="auto">
            <a:xfrm>
              <a:off x="5818188" y="3163888"/>
              <a:ext cx="498475" cy="249238"/>
            </a:xfrm>
            <a:custGeom>
              <a:avLst/>
              <a:gdLst>
                <a:gd name="T0" fmla="*/ 1 w 68"/>
                <a:gd name="T1" fmla="*/ 9 h 34"/>
                <a:gd name="T2" fmla="*/ 12 w 68"/>
                <a:gd name="T3" fmla="*/ 0 h 34"/>
                <a:gd name="T4" fmla="*/ 62 w 68"/>
                <a:gd name="T5" fmla="*/ 2 h 34"/>
                <a:gd name="T6" fmla="*/ 67 w 68"/>
                <a:gd name="T7" fmla="*/ 15 h 34"/>
                <a:gd name="T8" fmla="*/ 58 w 68"/>
                <a:gd name="T9" fmla="*/ 34 h 34"/>
                <a:gd name="T10" fmla="*/ 4 w 68"/>
                <a:gd name="T11" fmla="*/ 33 h 34"/>
                <a:gd name="T12" fmla="*/ 2 w 68"/>
                <a:gd name="T13" fmla="*/ 16 h 34"/>
                <a:gd name="T14" fmla="*/ 1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1" y="9"/>
                  </a:moveTo>
                  <a:cubicBezTo>
                    <a:pt x="0" y="5"/>
                    <a:pt x="2" y="0"/>
                    <a:pt x="12" y="0"/>
                  </a:cubicBezTo>
                  <a:cubicBezTo>
                    <a:pt x="20" y="0"/>
                    <a:pt x="58" y="2"/>
                    <a:pt x="62" y="2"/>
                  </a:cubicBezTo>
                  <a:cubicBezTo>
                    <a:pt x="65" y="1"/>
                    <a:pt x="68" y="8"/>
                    <a:pt x="67" y="15"/>
                  </a:cubicBezTo>
                  <a:cubicBezTo>
                    <a:pt x="67" y="22"/>
                    <a:pt x="68" y="33"/>
                    <a:pt x="58" y="34"/>
                  </a:cubicBezTo>
                  <a:cubicBezTo>
                    <a:pt x="48" y="34"/>
                    <a:pt x="7" y="34"/>
                    <a:pt x="4" y="33"/>
                  </a:cubicBezTo>
                  <a:cubicBezTo>
                    <a:pt x="0" y="31"/>
                    <a:pt x="1" y="22"/>
                    <a:pt x="2" y="16"/>
                  </a:cubicBezTo>
                  <a:cubicBezTo>
                    <a:pt x="2" y="12"/>
                    <a:pt x="1" y="9"/>
                    <a:pt x="1" y="9"/>
                  </a:cubicBezTo>
                </a:path>
              </a:pathLst>
            </a:custGeom>
            <a:solidFill>
              <a:srgbClr val="EF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1" name="Freeform 161">
              <a:extLst>
                <a:ext uri="{FF2B5EF4-FFF2-40B4-BE49-F238E27FC236}">
                  <a16:creationId xmlns:a16="http://schemas.microsoft.com/office/drawing/2014/main" id="{361866D8-9995-E8DF-917C-7561598BCAA9}"/>
                </a:ext>
              </a:extLst>
            </p:cNvPr>
            <p:cNvSpPr>
              <a:spLocks/>
            </p:cNvSpPr>
            <p:nvPr/>
          </p:nvSpPr>
          <p:spPr bwMode="auto">
            <a:xfrm>
              <a:off x="5818188" y="3163888"/>
              <a:ext cx="498475" cy="249238"/>
            </a:xfrm>
            <a:custGeom>
              <a:avLst/>
              <a:gdLst>
                <a:gd name="T0" fmla="*/ 1 w 68"/>
                <a:gd name="T1" fmla="*/ 9 h 34"/>
                <a:gd name="T2" fmla="*/ 12 w 68"/>
                <a:gd name="T3" fmla="*/ 0 h 34"/>
                <a:gd name="T4" fmla="*/ 61 w 68"/>
                <a:gd name="T5" fmla="*/ 2 h 34"/>
                <a:gd name="T6" fmla="*/ 67 w 68"/>
                <a:gd name="T7" fmla="*/ 15 h 34"/>
                <a:gd name="T8" fmla="*/ 58 w 68"/>
                <a:gd name="T9" fmla="*/ 34 h 34"/>
                <a:gd name="T10" fmla="*/ 4 w 68"/>
                <a:gd name="T11" fmla="*/ 32 h 34"/>
                <a:gd name="T12" fmla="*/ 2 w 68"/>
                <a:gd name="T13" fmla="*/ 16 h 34"/>
                <a:gd name="T14" fmla="*/ 1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1" y="9"/>
                  </a:moveTo>
                  <a:cubicBezTo>
                    <a:pt x="0" y="6"/>
                    <a:pt x="2" y="0"/>
                    <a:pt x="12" y="0"/>
                  </a:cubicBezTo>
                  <a:cubicBezTo>
                    <a:pt x="20" y="0"/>
                    <a:pt x="58" y="2"/>
                    <a:pt x="61" y="2"/>
                  </a:cubicBezTo>
                  <a:cubicBezTo>
                    <a:pt x="65" y="1"/>
                    <a:pt x="68" y="8"/>
                    <a:pt x="67" y="15"/>
                  </a:cubicBezTo>
                  <a:cubicBezTo>
                    <a:pt x="67" y="22"/>
                    <a:pt x="68" y="33"/>
                    <a:pt x="58" y="34"/>
                  </a:cubicBezTo>
                  <a:cubicBezTo>
                    <a:pt x="48" y="34"/>
                    <a:pt x="7" y="34"/>
                    <a:pt x="4" y="32"/>
                  </a:cubicBezTo>
                  <a:cubicBezTo>
                    <a:pt x="0" y="31"/>
                    <a:pt x="1" y="22"/>
                    <a:pt x="2" y="16"/>
                  </a:cubicBezTo>
                  <a:cubicBezTo>
                    <a:pt x="2" y="12"/>
                    <a:pt x="1" y="9"/>
                    <a:pt x="1" y="9"/>
                  </a:cubicBezTo>
                </a:path>
              </a:pathLst>
            </a:custGeom>
            <a:solidFill>
              <a:srgbClr val="EE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2" name="Freeform 162">
              <a:extLst>
                <a:ext uri="{FF2B5EF4-FFF2-40B4-BE49-F238E27FC236}">
                  <a16:creationId xmlns:a16="http://schemas.microsoft.com/office/drawing/2014/main" id="{8AB0B84F-D217-55E0-EF7F-61CA41EAFBC3}"/>
                </a:ext>
              </a:extLst>
            </p:cNvPr>
            <p:cNvSpPr>
              <a:spLocks/>
            </p:cNvSpPr>
            <p:nvPr/>
          </p:nvSpPr>
          <p:spPr bwMode="auto">
            <a:xfrm>
              <a:off x="5818188" y="3163888"/>
              <a:ext cx="498475" cy="249238"/>
            </a:xfrm>
            <a:custGeom>
              <a:avLst/>
              <a:gdLst>
                <a:gd name="T0" fmla="*/ 2 w 68"/>
                <a:gd name="T1" fmla="*/ 9 h 34"/>
                <a:gd name="T2" fmla="*/ 12 w 68"/>
                <a:gd name="T3" fmla="*/ 0 h 34"/>
                <a:gd name="T4" fmla="*/ 61 w 68"/>
                <a:gd name="T5" fmla="*/ 2 h 34"/>
                <a:gd name="T6" fmla="*/ 67 w 68"/>
                <a:gd name="T7" fmla="*/ 15 h 34"/>
                <a:gd name="T8" fmla="*/ 58 w 68"/>
                <a:gd name="T9" fmla="*/ 34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0"/>
                  </a:cubicBezTo>
                  <a:cubicBezTo>
                    <a:pt x="20" y="1"/>
                    <a:pt x="58" y="2"/>
                    <a:pt x="61" y="2"/>
                  </a:cubicBezTo>
                  <a:cubicBezTo>
                    <a:pt x="65" y="1"/>
                    <a:pt x="68" y="8"/>
                    <a:pt x="67" y="15"/>
                  </a:cubicBezTo>
                  <a:cubicBezTo>
                    <a:pt x="67" y="22"/>
                    <a:pt x="68" y="33"/>
                    <a:pt x="58" y="34"/>
                  </a:cubicBezTo>
                  <a:cubicBezTo>
                    <a:pt x="48" y="34"/>
                    <a:pt x="7" y="34"/>
                    <a:pt x="4" y="32"/>
                  </a:cubicBezTo>
                  <a:cubicBezTo>
                    <a:pt x="0" y="31"/>
                    <a:pt x="1" y="22"/>
                    <a:pt x="2" y="16"/>
                  </a:cubicBezTo>
                  <a:cubicBezTo>
                    <a:pt x="2" y="12"/>
                    <a:pt x="2" y="9"/>
                    <a:pt x="2" y="9"/>
                  </a:cubicBezTo>
                </a:path>
              </a:pathLst>
            </a:custGeom>
            <a:solidFill>
              <a:srgbClr val="ED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3" name="Freeform 163">
              <a:extLst>
                <a:ext uri="{FF2B5EF4-FFF2-40B4-BE49-F238E27FC236}">
                  <a16:creationId xmlns:a16="http://schemas.microsoft.com/office/drawing/2014/main" id="{1BEBAD19-1F95-06BA-E601-1C72D2E4C212}"/>
                </a:ext>
              </a:extLst>
            </p:cNvPr>
            <p:cNvSpPr>
              <a:spLocks/>
            </p:cNvSpPr>
            <p:nvPr/>
          </p:nvSpPr>
          <p:spPr bwMode="auto">
            <a:xfrm>
              <a:off x="5818188" y="3163888"/>
              <a:ext cx="498475" cy="249238"/>
            </a:xfrm>
            <a:custGeom>
              <a:avLst/>
              <a:gdLst>
                <a:gd name="T0" fmla="*/ 2 w 68"/>
                <a:gd name="T1" fmla="*/ 9 h 34"/>
                <a:gd name="T2" fmla="*/ 12 w 68"/>
                <a:gd name="T3" fmla="*/ 0 h 34"/>
                <a:gd name="T4" fmla="*/ 61 w 68"/>
                <a:gd name="T5" fmla="*/ 2 h 34"/>
                <a:gd name="T6" fmla="*/ 67 w 68"/>
                <a:gd name="T7" fmla="*/ 15 h 34"/>
                <a:gd name="T8" fmla="*/ 58 w 68"/>
                <a:gd name="T9" fmla="*/ 34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0"/>
                  </a:cubicBezTo>
                  <a:cubicBezTo>
                    <a:pt x="20" y="1"/>
                    <a:pt x="58" y="2"/>
                    <a:pt x="61" y="2"/>
                  </a:cubicBezTo>
                  <a:cubicBezTo>
                    <a:pt x="65" y="2"/>
                    <a:pt x="68" y="8"/>
                    <a:pt x="67" y="15"/>
                  </a:cubicBezTo>
                  <a:cubicBezTo>
                    <a:pt x="67" y="22"/>
                    <a:pt x="68" y="33"/>
                    <a:pt x="58" y="34"/>
                  </a:cubicBezTo>
                  <a:cubicBezTo>
                    <a:pt x="48" y="34"/>
                    <a:pt x="7" y="34"/>
                    <a:pt x="4" y="32"/>
                  </a:cubicBezTo>
                  <a:cubicBezTo>
                    <a:pt x="0" y="31"/>
                    <a:pt x="1" y="22"/>
                    <a:pt x="2" y="16"/>
                  </a:cubicBezTo>
                  <a:cubicBezTo>
                    <a:pt x="2" y="12"/>
                    <a:pt x="2" y="9"/>
                    <a:pt x="2" y="9"/>
                  </a:cubicBezTo>
                </a:path>
              </a:pathLst>
            </a:custGeom>
            <a:solidFill>
              <a:srgbClr val="EC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4" name="Freeform 164">
              <a:extLst>
                <a:ext uri="{FF2B5EF4-FFF2-40B4-BE49-F238E27FC236}">
                  <a16:creationId xmlns:a16="http://schemas.microsoft.com/office/drawing/2014/main" id="{4A3471FB-755B-3729-F664-DBFDA0138E6C}"/>
                </a:ext>
              </a:extLst>
            </p:cNvPr>
            <p:cNvSpPr>
              <a:spLocks/>
            </p:cNvSpPr>
            <p:nvPr/>
          </p:nvSpPr>
          <p:spPr bwMode="auto">
            <a:xfrm>
              <a:off x="5818188" y="3163888"/>
              <a:ext cx="498475" cy="249238"/>
            </a:xfrm>
            <a:custGeom>
              <a:avLst/>
              <a:gdLst>
                <a:gd name="T0" fmla="*/ 2 w 68"/>
                <a:gd name="T1" fmla="*/ 9 h 34"/>
                <a:gd name="T2" fmla="*/ 12 w 68"/>
                <a:gd name="T3" fmla="*/ 0 h 34"/>
                <a:gd name="T4" fmla="*/ 61 w 68"/>
                <a:gd name="T5" fmla="*/ 2 h 34"/>
                <a:gd name="T6" fmla="*/ 67 w 68"/>
                <a:gd name="T7" fmla="*/ 15 h 34"/>
                <a:gd name="T8" fmla="*/ 58 w 68"/>
                <a:gd name="T9" fmla="*/ 34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0"/>
                  </a:cubicBezTo>
                  <a:cubicBezTo>
                    <a:pt x="20" y="1"/>
                    <a:pt x="58" y="2"/>
                    <a:pt x="61" y="2"/>
                  </a:cubicBezTo>
                  <a:cubicBezTo>
                    <a:pt x="65" y="2"/>
                    <a:pt x="68" y="8"/>
                    <a:pt x="67" y="15"/>
                  </a:cubicBezTo>
                  <a:cubicBezTo>
                    <a:pt x="67" y="22"/>
                    <a:pt x="68" y="33"/>
                    <a:pt x="58" y="34"/>
                  </a:cubicBezTo>
                  <a:cubicBezTo>
                    <a:pt x="48" y="34"/>
                    <a:pt x="7" y="34"/>
                    <a:pt x="4" y="32"/>
                  </a:cubicBezTo>
                  <a:cubicBezTo>
                    <a:pt x="0" y="31"/>
                    <a:pt x="1" y="22"/>
                    <a:pt x="2" y="16"/>
                  </a:cubicBezTo>
                  <a:cubicBezTo>
                    <a:pt x="3" y="12"/>
                    <a:pt x="2" y="9"/>
                    <a:pt x="2" y="9"/>
                  </a:cubicBezTo>
                </a:path>
              </a:pathLst>
            </a:custGeom>
            <a:solidFill>
              <a:srgbClr val="EB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5" name="Freeform 165">
              <a:extLst>
                <a:ext uri="{FF2B5EF4-FFF2-40B4-BE49-F238E27FC236}">
                  <a16:creationId xmlns:a16="http://schemas.microsoft.com/office/drawing/2014/main" id="{D2389E55-8981-C714-97C8-1FAC4E78BC83}"/>
                </a:ext>
              </a:extLst>
            </p:cNvPr>
            <p:cNvSpPr>
              <a:spLocks/>
            </p:cNvSpPr>
            <p:nvPr/>
          </p:nvSpPr>
          <p:spPr bwMode="auto">
            <a:xfrm>
              <a:off x="5818188" y="3163888"/>
              <a:ext cx="498475" cy="249238"/>
            </a:xfrm>
            <a:custGeom>
              <a:avLst/>
              <a:gdLst>
                <a:gd name="T0" fmla="*/ 2 w 68"/>
                <a:gd name="T1" fmla="*/ 9 h 34"/>
                <a:gd name="T2" fmla="*/ 12 w 68"/>
                <a:gd name="T3" fmla="*/ 0 h 34"/>
                <a:gd name="T4" fmla="*/ 61 w 68"/>
                <a:gd name="T5" fmla="*/ 2 h 34"/>
                <a:gd name="T6" fmla="*/ 67 w 68"/>
                <a:gd name="T7" fmla="*/ 15 h 34"/>
                <a:gd name="T8" fmla="*/ 58 w 68"/>
                <a:gd name="T9" fmla="*/ 34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0"/>
                  </a:cubicBezTo>
                  <a:cubicBezTo>
                    <a:pt x="20" y="1"/>
                    <a:pt x="58" y="2"/>
                    <a:pt x="61" y="2"/>
                  </a:cubicBezTo>
                  <a:cubicBezTo>
                    <a:pt x="65" y="2"/>
                    <a:pt x="68" y="8"/>
                    <a:pt x="67" y="15"/>
                  </a:cubicBezTo>
                  <a:cubicBezTo>
                    <a:pt x="67" y="22"/>
                    <a:pt x="68" y="33"/>
                    <a:pt x="58" y="34"/>
                  </a:cubicBezTo>
                  <a:cubicBezTo>
                    <a:pt x="48" y="34"/>
                    <a:pt x="8" y="33"/>
                    <a:pt x="4" y="32"/>
                  </a:cubicBezTo>
                  <a:cubicBezTo>
                    <a:pt x="0" y="31"/>
                    <a:pt x="1" y="22"/>
                    <a:pt x="2" y="16"/>
                  </a:cubicBezTo>
                  <a:cubicBezTo>
                    <a:pt x="3" y="12"/>
                    <a:pt x="2" y="9"/>
                    <a:pt x="2" y="9"/>
                  </a:cubicBezTo>
                </a:path>
              </a:pathLst>
            </a:custGeom>
            <a:solidFill>
              <a:srgbClr val="EA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6" name="Freeform 166">
              <a:extLst>
                <a:ext uri="{FF2B5EF4-FFF2-40B4-BE49-F238E27FC236}">
                  <a16:creationId xmlns:a16="http://schemas.microsoft.com/office/drawing/2014/main" id="{C1BE2810-D984-6843-0785-F36CD9C4732A}"/>
                </a:ext>
              </a:extLst>
            </p:cNvPr>
            <p:cNvSpPr>
              <a:spLocks/>
            </p:cNvSpPr>
            <p:nvPr/>
          </p:nvSpPr>
          <p:spPr bwMode="auto">
            <a:xfrm>
              <a:off x="5818188" y="3163888"/>
              <a:ext cx="498475" cy="249238"/>
            </a:xfrm>
            <a:custGeom>
              <a:avLst/>
              <a:gdLst>
                <a:gd name="T0" fmla="*/ 2 w 68"/>
                <a:gd name="T1" fmla="*/ 9 h 34"/>
                <a:gd name="T2" fmla="*/ 12 w 68"/>
                <a:gd name="T3" fmla="*/ 0 h 34"/>
                <a:gd name="T4" fmla="*/ 61 w 68"/>
                <a:gd name="T5" fmla="*/ 2 h 34"/>
                <a:gd name="T6" fmla="*/ 67 w 68"/>
                <a:gd name="T7" fmla="*/ 15 h 34"/>
                <a:gd name="T8" fmla="*/ 58 w 68"/>
                <a:gd name="T9" fmla="*/ 34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0"/>
                  </a:cubicBezTo>
                  <a:cubicBezTo>
                    <a:pt x="20" y="1"/>
                    <a:pt x="58" y="2"/>
                    <a:pt x="61" y="2"/>
                  </a:cubicBezTo>
                  <a:cubicBezTo>
                    <a:pt x="65" y="2"/>
                    <a:pt x="68" y="8"/>
                    <a:pt x="67" y="15"/>
                  </a:cubicBezTo>
                  <a:cubicBezTo>
                    <a:pt x="67" y="22"/>
                    <a:pt x="68" y="33"/>
                    <a:pt x="58" y="34"/>
                  </a:cubicBezTo>
                  <a:cubicBezTo>
                    <a:pt x="48" y="34"/>
                    <a:pt x="8" y="33"/>
                    <a:pt x="4" y="32"/>
                  </a:cubicBezTo>
                  <a:cubicBezTo>
                    <a:pt x="0" y="31"/>
                    <a:pt x="1" y="22"/>
                    <a:pt x="2" y="16"/>
                  </a:cubicBezTo>
                  <a:cubicBezTo>
                    <a:pt x="3" y="12"/>
                    <a:pt x="2" y="9"/>
                    <a:pt x="2" y="9"/>
                  </a:cubicBezTo>
                </a:path>
              </a:pathLst>
            </a:custGeom>
            <a:solidFill>
              <a:srgbClr val="E9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7" name="Freeform 167">
              <a:extLst>
                <a:ext uri="{FF2B5EF4-FFF2-40B4-BE49-F238E27FC236}">
                  <a16:creationId xmlns:a16="http://schemas.microsoft.com/office/drawing/2014/main" id="{B3BC4EB9-FD3F-75ED-3232-07661D87B0F3}"/>
                </a:ext>
              </a:extLst>
            </p:cNvPr>
            <p:cNvSpPr>
              <a:spLocks/>
            </p:cNvSpPr>
            <p:nvPr/>
          </p:nvSpPr>
          <p:spPr bwMode="auto">
            <a:xfrm>
              <a:off x="5818188" y="3163888"/>
              <a:ext cx="498475" cy="249238"/>
            </a:xfrm>
            <a:custGeom>
              <a:avLst/>
              <a:gdLst>
                <a:gd name="T0" fmla="*/ 2 w 68"/>
                <a:gd name="T1" fmla="*/ 9 h 34"/>
                <a:gd name="T2" fmla="*/ 12 w 68"/>
                <a:gd name="T3" fmla="*/ 0 h 34"/>
                <a:gd name="T4" fmla="*/ 61 w 68"/>
                <a:gd name="T5" fmla="*/ 2 h 34"/>
                <a:gd name="T6" fmla="*/ 67 w 68"/>
                <a:gd name="T7" fmla="*/ 15 h 34"/>
                <a:gd name="T8" fmla="*/ 58 w 68"/>
                <a:gd name="T9" fmla="*/ 33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0"/>
                  </a:cubicBezTo>
                  <a:cubicBezTo>
                    <a:pt x="20" y="1"/>
                    <a:pt x="58" y="2"/>
                    <a:pt x="61" y="2"/>
                  </a:cubicBezTo>
                  <a:cubicBezTo>
                    <a:pt x="65" y="2"/>
                    <a:pt x="68" y="8"/>
                    <a:pt x="67" y="15"/>
                  </a:cubicBezTo>
                  <a:cubicBezTo>
                    <a:pt x="67" y="22"/>
                    <a:pt x="68" y="33"/>
                    <a:pt x="58" y="33"/>
                  </a:cubicBezTo>
                  <a:cubicBezTo>
                    <a:pt x="48" y="34"/>
                    <a:pt x="8" y="33"/>
                    <a:pt x="4" y="32"/>
                  </a:cubicBezTo>
                  <a:cubicBezTo>
                    <a:pt x="0" y="31"/>
                    <a:pt x="1" y="22"/>
                    <a:pt x="2" y="16"/>
                  </a:cubicBezTo>
                  <a:cubicBezTo>
                    <a:pt x="3" y="12"/>
                    <a:pt x="2" y="9"/>
                    <a:pt x="2" y="9"/>
                  </a:cubicBezTo>
                </a:path>
              </a:pathLst>
            </a:custGeom>
            <a:solidFill>
              <a:srgbClr val="E8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8" name="Freeform 168">
              <a:extLst>
                <a:ext uri="{FF2B5EF4-FFF2-40B4-BE49-F238E27FC236}">
                  <a16:creationId xmlns:a16="http://schemas.microsoft.com/office/drawing/2014/main" id="{F76B9F8F-C8A7-1DCB-71E0-E5D5A926C95C}"/>
                </a:ext>
              </a:extLst>
            </p:cNvPr>
            <p:cNvSpPr>
              <a:spLocks/>
            </p:cNvSpPr>
            <p:nvPr/>
          </p:nvSpPr>
          <p:spPr bwMode="auto">
            <a:xfrm>
              <a:off x="5818188" y="3163888"/>
              <a:ext cx="498475" cy="249238"/>
            </a:xfrm>
            <a:custGeom>
              <a:avLst/>
              <a:gdLst>
                <a:gd name="T0" fmla="*/ 2 w 68"/>
                <a:gd name="T1" fmla="*/ 9 h 34"/>
                <a:gd name="T2" fmla="*/ 12 w 68"/>
                <a:gd name="T3" fmla="*/ 1 h 34"/>
                <a:gd name="T4" fmla="*/ 61 w 68"/>
                <a:gd name="T5" fmla="*/ 2 h 34"/>
                <a:gd name="T6" fmla="*/ 67 w 68"/>
                <a:gd name="T7" fmla="*/ 15 h 34"/>
                <a:gd name="T8" fmla="*/ 58 w 68"/>
                <a:gd name="T9" fmla="*/ 33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1"/>
                  </a:cubicBezTo>
                  <a:cubicBezTo>
                    <a:pt x="20" y="1"/>
                    <a:pt x="58" y="2"/>
                    <a:pt x="61" y="2"/>
                  </a:cubicBezTo>
                  <a:cubicBezTo>
                    <a:pt x="65" y="2"/>
                    <a:pt x="68" y="8"/>
                    <a:pt x="67" y="15"/>
                  </a:cubicBezTo>
                  <a:cubicBezTo>
                    <a:pt x="67" y="22"/>
                    <a:pt x="68" y="33"/>
                    <a:pt x="58" y="33"/>
                  </a:cubicBezTo>
                  <a:cubicBezTo>
                    <a:pt x="48" y="34"/>
                    <a:pt x="8" y="33"/>
                    <a:pt x="4" y="32"/>
                  </a:cubicBezTo>
                  <a:cubicBezTo>
                    <a:pt x="0" y="31"/>
                    <a:pt x="1" y="22"/>
                    <a:pt x="2" y="16"/>
                  </a:cubicBezTo>
                  <a:cubicBezTo>
                    <a:pt x="3" y="12"/>
                    <a:pt x="2" y="9"/>
                    <a:pt x="2" y="9"/>
                  </a:cubicBezTo>
                </a:path>
              </a:pathLst>
            </a:custGeom>
            <a:solidFill>
              <a:srgbClr val="E7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29" name="Freeform 169">
              <a:extLst>
                <a:ext uri="{FF2B5EF4-FFF2-40B4-BE49-F238E27FC236}">
                  <a16:creationId xmlns:a16="http://schemas.microsoft.com/office/drawing/2014/main" id="{602B8FD5-6B76-2130-A6F0-E085729B2F72}"/>
                </a:ext>
              </a:extLst>
            </p:cNvPr>
            <p:cNvSpPr>
              <a:spLocks/>
            </p:cNvSpPr>
            <p:nvPr/>
          </p:nvSpPr>
          <p:spPr bwMode="auto">
            <a:xfrm>
              <a:off x="5818188" y="3163888"/>
              <a:ext cx="498475" cy="249238"/>
            </a:xfrm>
            <a:custGeom>
              <a:avLst/>
              <a:gdLst>
                <a:gd name="T0" fmla="*/ 2 w 68"/>
                <a:gd name="T1" fmla="*/ 9 h 34"/>
                <a:gd name="T2" fmla="*/ 12 w 68"/>
                <a:gd name="T3" fmla="*/ 1 h 34"/>
                <a:gd name="T4" fmla="*/ 61 w 68"/>
                <a:gd name="T5" fmla="*/ 2 h 34"/>
                <a:gd name="T6" fmla="*/ 67 w 68"/>
                <a:gd name="T7" fmla="*/ 15 h 34"/>
                <a:gd name="T8" fmla="*/ 58 w 68"/>
                <a:gd name="T9" fmla="*/ 33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1"/>
                  </a:cubicBezTo>
                  <a:cubicBezTo>
                    <a:pt x="20" y="1"/>
                    <a:pt x="58" y="2"/>
                    <a:pt x="61" y="2"/>
                  </a:cubicBezTo>
                  <a:cubicBezTo>
                    <a:pt x="65" y="2"/>
                    <a:pt x="67" y="8"/>
                    <a:pt x="67" y="15"/>
                  </a:cubicBezTo>
                  <a:cubicBezTo>
                    <a:pt x="67" y="22"/>
                    <a:pt x="68" y="33"/>
                    <a:pt x="58" y="33"/>
                  </a:cubicBezTo>
                  <a:cubicBezTo>
                    <a:pt x="48" y="34"/>
                    <a:pt x="8" y="33"/>
                    <a:pt x="4" y="32"/>
                  </a:cubicBezTo>
                  <a:cubicBezTo>
                    <a:pt x="0" y="31"/>
                    <a:pt x="1" y="22"/>
                    <a:pt x="2" y="16"/>
                  </a:cubicBezTo>
                  <a:cubicBezTo>
                    <a:pt x="3" y="12"/>
                    <a:pt x="2" y="9"/>
                    <a:pt x="2" y="9"/>
                  </a:cubicBezTo>
                </a:path>
              </a:pathLst>
            </a:custGeom>
            <a:solidFill>
              <a:srgbClr val="E6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0" name="Freeform 170">
              <a:extLst>
                <a:ext uri="{FF2B5EF4-FFF2-40B4-BE49-F238E27FC236}">
                  <a16:creationId xmlns:a16="http://schemas.microsoft.com/office/drawing/2014/main" id="{C67CAE76-1A7E-A6C5-AC45-EBE078EB015E}"/>
                </a:ext>
              </a:extLst>
            </p:cNvPr>
            <p:cNvSpPr>
              <a:spLocks/>
            </p:cNvSpPr>
            <p:nvPr/>
          </p:nvSpPr>
          <p:spPr bwMode="auto">
            <a:xfrm>
              <a:off x="5818188" y="3163888"/>
              <a:ext cx="498475" cy="249238"/>
            </a:xfrm>
            <a:custGeom>
              <a:avLst/>
              <a:gdLst>
                <a:gd name="T0" fmla="*/ 2 w 68"/>
                <a:gd name="T1" fmla="*/ 9 h 34"/>
                <a:gd name="T2" fmla="*/ 12 w 68"/>
                <a:gd name="T3" fmla="*/ 1 h 34"/>
                <a:gd name="T4" fmla="*/ 61 w 68"/>
                <a:gd name="T5" fmla="*/ 2 h 34"/>
                <a:gd name="T6" fmla="*/ 67 w 68"/>
                <a:gd name="T7" fmla="*/ 15 h 34"/>
                <a:gd name="T8" fmla="*/ 58 w 68"/>
                <a:gd name="T9" fmla="*/ 33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1"/>
                  </a:cubicBezTo>
                  <a:cubicBezTo>
                    <a:pt x="20" y="1"/>
                    <a:pt x="58" y="2"/>
                    <a:pt x="61" y="2"/>
                  </a:cubicBezTo>
                  <a:cubicBezTo>
                    <a:pt x="65" y="2"/>
                    <a:pt x="67" y="8"/>
                    <a:pt x="67" y="15"/>
                  </a:cubicBezTo>
                  <a:cubicBezTo>
                    <a:pt x="67" y="22"/>
                    <a:pt x="68" y="33"/>
                    <a:pt x="58" y="33"/>
                  </a:cubicBezTo>
                  <a:cubicBezTo>
                    <a:pt x="48" y="34"/>
                    <a:pt x="8" y="33"/>
                    <a:pt x="4" y="32"/>
                  </a:cubicBezTo>
                  <a:cubicBezTo>
                    <a:pt x="0" y="31"/>
                    <a:pt x="1" y="22"/>
                    <a:pt x="2" y="16"/>
                  </a:cubicBezTo>
                  <a:cubicBezTo>
                    <a:pt x="3" y="12"/>
                    <a:pt x="2" y="9"/>
                    <a:pt x="2" y="9"/>
                  </a:cubicBezTo>
                </a:path>
              </a:pathLst>
            </a:custGeom>
            <a:solidFill>
              <a:srgbClr val="E5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1" name="Freeform 171">
              <a:extLst>
                <a:ext uri="{FF2B5EF4-FFF2-40B4-BE49-F238E27FC236}">
                  <a16:creationId xmlns:a16="http://schemas.microsoft.com/office/drawing/2014/main" id="{9C54DE3F-F5EB-6DB1-FAC3-0C4770B3199A}"/>
                </a:ext>
              </a:extLst>
            </p:cNvPr>
            <p:cNvSpPr>
              <a:spLocks/>
            </p:cNvSpPr>
            <p:nvPr/>
          </p:nvSpPr>
          <p:spPr bwMode="auto">
            <a:xfrm>
              <a:off x="5818188" y="3163888"/>
              <a:ext cx="498475" cy="249238"/>
            </a:xfrm>
            <a:custGeom>
              <a:avLst/>
              <a:gdLst>
                <a:gd name="T0" fmla="*/ 2 w 68"/>
                <a:gd name="T1" fmla="*/ 9 h 34"/>
                <a:gd name="T2" fmla="*/ 12 w 68"/>
                <a:gd name="T3" fmla="*/ 1 h 34"/>
                <a:gd name="T4" fmla="*/ 61 w 68"/>
                <a:gd name="T5" fmla="*/ 2 h 34"/>
                <a:gd name="T6" fmla="*/ 67 w 68"/>
                <a:gd name="T7" fmla="*/ 15 h 34"/>
                <a:gd name="T8" fmla="*/ 58 w 68"/>
                <a:gd name="T9" fmla="*/ 33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1"/>
                  </a:cubicBezTo>
                  <a:cubicBezTo>
                    <a:pt x="20" y="1"/>
                    <a:pt x="58" y="3"/>
                    <a:pt x="61" y="2"/>
                  </a:cubicBezTo>
                  <a:cubicBezTo>
                    <a:pt x="65" y="2"/>
                    <a:pt x="67" y="8"/>
                    <a:pt x="67" y="15"/>
                  </a:cubicBezTo>
                  <a:cubicBezTo>
                    <a:pt x="66" y="22"/>
                    <a:pt x="68" y="33"/>
                    <a:pt x="58" y="33"/>
                  </a:cubicBezTo>
                  <a:cubicBezTo>
                    <a:pt x="48" y="34"/>
                    <a:pt x="8" y="33"/>
                    <a:pt x="4" y="32"/>
                  </a:cubicBezTo>
                  <a:cubicBezTo>
                    <a:pt x="0" y="31"/>
                    <a:pt x="1" y="22"/>
                    <a:pt x="2" y="16"/>
                  </a:cubicBezTo>
                  <a:cubicBezTo>
                    <a:pt x="3" y="13"/>
                    <a:pt x="2" y="9"/>
                    <a:pt x="2" y="9"/>
                  </a:cubicBezTo>
                </a:path>
              </a:pathLst>
            </a:custGeom>
            <a:solidFill>
              <a:srgbClr val="E4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2" name="Freeform 172">
              <a:extLst>
                <a:ext uri="{FF2B5EF4-FFF2-40B4-BE49-F238E27FC236}">
                  <a16:creationId xmlns:a16="http://schemas.microsoft.com/office/drawing/2014/main" id="{A4AF343D-6198-D677-76D7-DCF0DEA30690}"/>
                </a:ext>
              </a:extLst>
            </p:cNvPr>
            <p:cNvSpPr>
              <a:spLocks/>
            </p:cNvSpPr>
            <p:nvPr/>
          </p:nvSpPr>
          <p:spPr bwMode="auto">
            <a:xfrm>
              <a:off x="5818188" y="3163888"/>
              <a:ext cx="498475" cy="249238"/>
            </a:xfrm>
            <a:custGeom>
              <a:avLst/>
              <a:gdLst>
                <a:gd name="T0" fmla="*/ 2 w 68"/>
                <a:gd name="T1" fmla="*/ 9 h 34"/>
                <a:gd name="T2" fmla="*/ 12 w 68"/>
                <a:gd name="T3" fmla="*/ 1 h 34"/>
                <a:gd name="T4" fmla="*/ 61 w 68"/>
                <a:gd name="T5" fmla="*/ 2 h 34"/>
                <a:gd name="T6" fmla="*/ 67 w 68"/>
                <a:gd name="T7" fmla="*/ 15 h 34"/>
                <a:gd name="T8" fmla="*/ 58 w 68"/>
                <a:gd name="T9" fmla="*/ 33 h 34"/>
                <a:gd name="T10" fmla="*/ 4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1"/>
                  </a:cubicBezTo>
                  <a:cubicBezTo>
                    <a:pt x="20" y="1"/>
                    <a:pt x="58" y="3"/>
                    <a:pt x="61" y="2"/>
                  </a:cubicBezTo>
                  <a:cubicBezTo>
                    <a:pt x="64" y="2"/>
                    <a:pt x="67" y="8"/>
                    <a:pt x="67" y="15"/>
                  </a:cubicBezTo>
                  <a:cubicBezTo>
                    <a:pt x="66" y="22"/>
                    <a:pt x="68" y="33"/>
                    <a:pt x="58" y="33"/>
                  </a:cubicBezTo>
                  <a:cubicBezTo>
                    <a:pt x="48" y="34"/>
                    <a:pt x="8" y="33"/>
                    <a:pt x="4" y="32"/>
                  </a:cubicBezTo>
                  <a:cubicBezTo>
                    <a:pt x="0" y="30"/>
                    <a:pt x="1" y="22"/>
                    <a:pt x="2" y="16"/>
                  </a:cubicBezTo>
                  <a:cubicBezTo>
                    <a:pt x="3" y="13"/>
                    <a:pt x="2" y="9"/>
                    <a:pt x="2" y="9"/>
                  </a:cubicBezTo>
                </a:path>
              </a:pathLst>
            </a:custGeom>
            <a:solidFill>
              <a:srgbClr val="E3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3" name="Freeform 173">
              <a:extLst>
                <a:ext uri="{FF2B5EF4-FFF2-40B4-BE49-F238E27FC236}">
                  <a16:creationId xmlns:a16="http://schemas.microsoft.com/office/drawing/2014/main" id="{E36878B5-950C-706B-7D0D-1032ED946069}"/>
                </a:ext>
              </a:extLst>
            </p:cNvPr>
            <p:cNvSpPr>
              <a:spLocks/>
            </p:cNvSpPr>
            <p:nvPr/>
          </p:nvSpPr>
          <p:spPr bwMode="auto">
            <a:xfrm>
              <a:off x="5818188" y="3163888"/>
              <a:ext cx="498475" cy="249238"/>
            </a:xfrm>
            <a:custGeom>
              <a:avLst/>
              <a:gdLst>
                <a:gd name="T0" fmla="*/ 2 w 68"/>
                <a:gd name="T1" fmla="*/ 9 h 34"/>
                <a:gd name="T2" fmla="*/ 12 w 68"/>
                <a:gd name="T3" fmla="*/ 1 h 34"/>
                <a:gd name="T4" fmla="*/ 61 w 68"/>
                <a:gd name="T5" fmla="*/ 2 h 34"/>
                <a:gd name="T6" fmla="*/ 67 w 68"/>
                <a:gd name="T7" fmla="*/ 15 h 34"/>
                <a:gd name="T8" fmla="*/ 58 w 68"/>
                <a:gd name="T9" fmla="*/ 33 h 34"/>
                <a:gd name="T10" fmla="*/ 5 w 68"/>
                <a:gd name="T11" fmla="*/ 32 h 34"/>
                <a:gd name="T12" fmla="*/ 2 w 68"/>
                <a:gd name="T13" fmla="*/ 16 h 34"/>
                <a:gd name="T14" fmla="*/ 2 w 68"/>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4">
                  <a:moveTo>
                    <a:pt x="2" y="9"/>
                  </a:moveTo>
                  <a:cubicBezTo>
                    <a:pt x="0" y="6"/>
                    <a:pt x="2" y="0"/>
                    <a:pt x="12" y="1"/>
                  </a:cubicBezTo>
                  <a:cubicBezTo>
                    <a:pt x="20" y="1"/>
                    <a:pt x="58" y="3"/>
                    <a:pt x="61" y="2"/>
                  </a:cubicBezTo>
                  <a:cubicBezTo>
                    <a:pt x="64" y="2"/>
                    <a:pt x="67" y="8"/>
                    <a:pt x="67" y="15"/>
                  </a:cubicBezTo>
                  <a:cubicBezTo>
                    <a:pt x="66" y="22"/>
                    <a:pt x="68" y="33"/>
                    <a:pt x="58" y="33"/>
                  </a:cubicBezTo>
                  <a:cubicBezTo>
                    <a:pt x="48" y="34"/>
                    <a:pt x="8" y="33"/>
                    <a:pt x="5" y="32"/>
                  </a:cubicBezTo>
                  <a:cubicBezTo>
                    <a:pt x="0" y="30"/>
                    <a:pt x="1" y="22"/>
                    <a:pt x="2" y="16"/>
                  </a:cubicBezTo>
                  <a:cubicBezTo>
                    <a:pt x="3" y="13"/>
                    <a:pt x="2" y="9"/>
                    <a:pt x="2" y="9"/>
                  </a:cubicBezTo>
                </a:path>
              </a:pathLst>
            </a:custGeom>
            <a:solidFill>
              <a:srgbClr val="E2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4" name="Freeform 174">
              <a:extLst>
                <a:ext uri="{FF2B5EF4-FFF2-40B4-BE49-F238E27FC236}">
                  <a16:creationId xmlns:a16="http://schemas.microsoft.com/office/drawing/2014/main" id="{4C8E8547-9005-09C3-E958-28F1866DDD81}"/>
                </a:ext>
              </a:extLst>
            </p:cNvPr>
            <p:cNvSpPr>
              <a:spLocks/>
            </p:cNvSpPr>
            <p:nvPr/>
          </p:nvSpPr>
          <p:spPr bwMode="auto">
            <a:xfrm>
              <a:off x="5826126" y="3163888"/>
              <a:ext cx="490538" cy="249238"/>
            </a:xfrm>
            <a:custGeom>
              <a:avLst/>
              <a:gdLst>
                <a:gd name="T0" fmla="*/ 1 w 67"/>
                <a:gd name="T1" fmla="*/ 9 h 34"/>
                <a:gd name="T2" fmla="*/ 11 w 67"/>
                <a:gd name="T3" fmla="*/ 1 h 34"/>
                <a:gd name="T4" fmla="*/ 60 w 67"/>
                <a:gd name="T5" fmla="*/ 2 h 34"/>
                <a:gd name="T6" fmla="*/ 66 w 67"/>
                <a:gd name="T7" fmla="*/ 15 h 34"/>
                <a:gd name="T8" fmla="*/ 57 w 67"/>
                <a:gd name="T9" fmla="*/ 33 h 34"/>
                <a:gd name="T10" fmla="*/ 4 w 67"/>
                <a:gd name="T11" fmla="*/ 32 h 34"/>
                <a:gd name="T12" fmla="*/ 1 w 67"/>
                <a:gd name="T13" fmla="*/ 16 h 34"/>
                <a:gd name="T14" fmla="*/ 1 w 67"/>
                <a:gd name="T15" fmla="*/ 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4">
                  <a:moveTo>
                    <a:pt x="1" y="9"/>
                  </a:moveTo>
                  <a:cubicBezTo>
                    <a:pt x="0" y="6"/>
                    <a:pt x="1" y="0"/>
                    <a:pt x="11" y="1"/>
                  </a:cubicBezTo>
                  <a:cubicBezTo>
                    <a:pt x="19" y="1"/>
                    <a:pt x="57" y="3"/>
                    <a:pt x="60" y="2"/>
                  </a:cubicBezTo>
                  <a:cubicBezTo>
                    <a:pt x="63" y="2"/>
                    <a:pt x="66" y="8"/>
                    <a:pt x="66" y="15"/>
                  </a:cubicBezTo>
                  <a:cubicBezTo>
                    <a:pt x="65" y="22"/>
                    <a:pt x="67" y="33"/>
                    <a:pt x="57" y="33"/>
                  </a:cubicBezTo>
                  <a:cubicBezTo>
                    <a:pt x="47" y="34"/>
                    <a:pt x="7" y="33"/>
                    <a:pt x="4" y="32"/>
                  </a:cubicBezTo>
                  <a:cubicBezTo>
                    <a:pt x="0" y="30"/>
                    <a:pt x="0" y="22"/>
                    <a:pt x="1" y="16"/>
                  </a:cubicBezTo>
                  <a:cubicBezTo>
                    <a:pt x="2" y="13"/>
                    <a:pt x="1" y="9"/>
                    <a:pt x="1" y="9"/>
                  </a:cubicBezTo>
                </a:path>
              </a:pathLst>
            </a:custGeom>
            <a:solidFill>
              <a:srgbClr val="E1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5" name="Freeform 175">
              <a:extLst>
                <a:ext uri="{FF2B5EF4-FFF2-40B4-BE49-F238E27FC236}">
                  <a16:creationId xmlns:a16="http://schemas.microsoft.com/office/drawing/2014/main" id="{AF98E1BB-4BFB-4832-EBBE-6D082CC0B2F7}"/>
                </a:ext>
              </a:extLst>
            </p:cNvPr>
            <p:cNvSpPr>
              <a:spLocks/>
            </p:cNvSpPr>
            <p:nvPr/>
          </p:nvSpPr>
          <p:spPr bwMode="auto">
            <a:xfrm>
              <a:off x="5826126" y="3170238"/>
              <a:ext cx="490538" cy="242888"/>
            </a:xfrm>
            <a:custGeom>
              <a:avLst/>
              <a:gdLst>
                <a:gd name="T0" fmla="*/ 1 w 67"/>
                <a:gd name="T1" fmla="*/ 8 h 33"/>
                <a:gd name="T2" fmla="*/ 11 w 67"/>
                <a:gd name="T3" fmla="*/ 0 h 33"/>
                <a:gd name="T4" fmla="*/ 60 w 67"/>
                <a:gd name="T5" fmla="*/ 1 h 33"/>
                <a:gd name="T6" fmla="*/ 66 w 67"/>
                <a:gd name="T7" fmla="*/ 14 h 33"/>
                <a:gd name="T8" fmla="*/ 57 w 67"/>
                <a:gd name="T9" fmla="*/ 32 h 33"/>
                <a:gd name="T10" fmla="*/ 4 w 67"/>
                <a:gd name="T11" fmla="*/ 31 h 33"/>
                <a:gd name="T12" fmla="*/ 1 w 67"/>
                <a:gd name="T13" fmla="*/ 15 h 33"/>
                <a:gd name="T14" fmla="*/ 1 w 67"/>
                <a:gd name="T15" fmla="*/ 8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3">
                  <a:moveTo>
                    <a:pt x="1" y="8"/>
                  </a:moveTo>
                  <a:cubicBezTo>
                    <a:pt x="0" y="5"/>
                    <a:pt x="1" y="0"/>
                    <a:pt x="11" y="0"/>
                  </a:cubicBezTo>
                  <a:cubicBezTo>
                    <a:pt x="19" y="0"/>
                    <a:pt x="57" y="2"/>
                    <a:pt x="60" y="1"/>
                  </a:cubicBezTo>
                  <a:cubicBezTo>
                    <a:pt x="63" y="1"/>
                    <a:pt x="66" y="7"/>
                    <a:pt x="66" y="14"/>
                  </a:cubicBezTo>
                  <a:cubicBezTo>
                    <a:pt x="65" y="21"/>
                    <a:pt x="67" y="32"/>
                    <a:pt x="57" y="32"/>
                  </a:cubicBezTo>
                  <a:cubicBezTo>
                    <a:pt x="47" y="33"/>
                    <a:pt x="7" y="32"/>
                    <a:pt x="4" y="31"/>
                  </a:cubicBezTo>
                  <a:cubicBezTo>
                    <a:pt x="0" y="29"/>
                    <a:pt x="0" y="21"/>
                    <a:pt x="1" y="15"/>
                  </a:cubicBezTo>
                  <a:cubicBezTo>
                    <a:pt x="2" y="12"/>
                    <a:pt x="1" y="8"/>
                    <a:pt x="1" y="8"/>
                  </a:cubicBezTo>
                </a:path>
              </a:pathLst>
            </a:custGeom>
            <a:solidFill>
              <a:srgbClr val="E0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6" name="Freeform 176">
              <a:extLst>
                <a:ext uri="{FF2B5EF4-FFF2-40B4-BE49-F238E27FC236}">
                  <a16:creationId xmlns:a16="http://schemas.microsoft.com/office/drawing/2014/main" id="{0F2447A3-52FA-6331-BA68-21E51752BA1C}"/>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1 h 32"/>
                <a:gd name="T6" fmla="*/ 66 w 66"/>
                <a:gd name="T7" fmla="*/ 14 h 32"/>
                <a:gd name="T8" fmla="*/ 57 w 66"/>
                <a:gd name="T9" fmla="*/ 32 h 32"/>
                <a:gd name="T10" fmla="*/ 4 w 66"/>
                <a:gd name="T11" fmla="*/ 31 h 32"/>
                <a:gd name="T12" fmla="*/ 1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1" y="0"/>
                    <a:pt x="11" y="0"/>
                  </a:cubicBezTo>
                  <a:cubicBezTo>
                    <a:pt x="19" y="0"/>
                    <a:pt x="57" y="2"/>
                    <a:pt x="60" y="1"/>
                  </a:cubicBezTo>
                  <a:cubicBezTo>
                    <a:pt x="63" y="1"/>
                    <a:pt x="66" y="7"/>
                    <a:pt x="66" y="14"/>
                  </a:cubicBezTo>
                  <a:cubicBezTo>
                    <a:pt x="65" y="21"/>
                    <a:pt x="66" y="32"/>
                    <a:pt x="57" y="32"/>
                  </a:cubicBezTo>
                  <a:cubicBezTo>
                    <a:pt x="47" y="32"/>
                    <a:pt x="7" y="32"/>
                    <a:pt x="4" y="31"/>
                  </a:cubicBezTo>
                  <a:cubicBezTo>
                    <a:pt x="0" y="29"/>
                    <a:pt x="0" y="21"/>
                    <a:pt x="1" y="15"/>
                  </a:cubicBezTo>
                  <a:cubicBezTo>
                    <a:pt x="2" y="12"/>
                    <a:pt x="1" y="8"/>
                    <a:pt x="1" y="8"/>
                  </a:cubicBezTo>
                </a:path>
              </a:pathLst>
            </a:custGeom>
            <a:solidFill>
              <a:srgbClr val="DF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7" name="Freeform 177">
              <a:extLst>
                <a:ext uri="{FF2B5EF4-FFF2-40B4-BE49-F238E27FC236}">
                  <a16:creationId xmlns:a16="http://schemas.microsoft.com/office/drawing/2014/main" id="{05A366DE-BD0A-1A05-7FD4-C776348F655D}"/>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1 h 32"/>
                <a:gd name="T6" fmla="*/ 66 w 66"/>
                <a:gd name="T7" fmla="*/ 14 h 32"/>
                <a:gd name="T8" fmla="*/ 57 w 66"/>
                <a:gd name="T9" fmla="*/ 32 h 32"/>
                <a:gd name="T10" fmla="*/ 4 w 66"/>
                <a:gd name="T11" fmla="*/ 31 h 32"/>
                <a:gd name="T12" fmla="*/ 1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1" y="0"/>
                    <a:pt x="11" y="0"/>
                  </a:cubicBezTo>
                  <a:cubicBezTo>
                    <a:pt x="19" y="0"/>
                    <a:pt x="57" y="2"/>
                    <a:pt x="60" y="1"/>
                  </a:cubicBezTo>
                  <a:cubicBezTo>
                    <a:pt x="63" y="1"/>
                    <a:pt x="66" y="7"/>
                    <a:pt x="66" y="14"/>
                  </a:cubicBezTo>
                  <a:cubicBezTo>
                    <a:pt x="65" y="21"/>
                    <a:pt x="66" y="31"/>
                    <a:pt x="57" y="32"/>
                  </a:cubicBezTo>
                  <a:cubicBezTo>
                    <a:pt x="47" y="32"/>
                    <a:pt x="7" y="32"/>
                    <a:pt x="4" y="31"/>
                  </a:cubicBezTo>
                  <a:cubicBezTo>
                    <a:pt x="0" y="29"/>
                    <a:pt x="0" y="21"/>
                    <a:pt x="1" y="15"/>
                  </a:cubicBezTo>
                  <a:cubicBezTo>
                    <a:pt x="2" y="12"/>
                    <a:pt x="1" y="8"/>
                    <a:pt x="1" y="8"/>
                  </a:cubicBezTo>
                </a:path>
              </a:pathLst>
            </a:custGeom>
            <a:solidFill>
              <a:srgbClr val="DE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8" name="Freeform 178">
              <a:extLst>
                <a:ext uri="{FF2B5EF4-FFF2-40B4-BE49-F238E27FC236}">
                  <a16:creationId xmlns:a16="http://schemas.microsoft.com/office/drawing/2014/main" id="{7A7021FD-09E1-D778-964B-C11262DF49D8}"/>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2 h 32"/>
                <a:gd name="T6" fmla="*/ 66 w 66"/>
                <a:gd name="T7" fmla="*/ 14 h 32"/>
                <a:gd name="T8" fmla="*/ 57 w 66"/>
                <a:gd name="T9" fmla="*/ 32 h 32"/>
                <a:gd name="T10" fmla="*/ 4 w 66"/>
                <a:gd name="T11" fmla="*/ 31 h 32"/>
                <a:gd name="T12" fmla="*/ 1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1" y="0"/>
                    <a:pt x="11" y="0"/>
                  </a:cubicBezTo>
                  <a:cubicBezTo>
                    <a:pt x="19" y="0"/>
                    <a:pt x="57" y="2"/>
                    <a:pt x="60" y="2"/>
                  </a:cubicBezTo>
                  <a:cubicBezTo>
                    <a:pt x="63" y="1"/>
                    <a:pt x="66" y="7"/>
                    <a:pt x="66" y="14"/>
                  </a:cubicBezTo>
                  <a:cubicBezTo>
                    <a:pt x="65" y="21"/>
                    <a:pt x="66" y="31"/>
                    <a:pt x="57" y="32"/>
                  </a:cubicBezTo>
                  <a:cubicBezTo>
                    <a:pt x="47" y="32"/>
                    <a:pt x="7" y="32"/>
                    <a:pt x="4" y="31"/>
                  </a:cubicBezTo>
                  <a:cubicBezTo>
                    <a:pt x="0" y="29"/>
                    <a:pt x="0" y="21"/>
                    <a:pt x="1" y="15"/>
                  </a:cubicBezTo>
                  <a:cubicBezTo>
                    <a:pt x="2" y="12"/>
                    <a:pt x="1" y="8"/>
                    <a:pt x="1" y="8"/>
                  </a:cubicBezTo>
                </a:path>
              </a:pathLst>
            </a:custGeom>
            <a:solidFill>
              <a:srgbClr val="DD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39" name="Freeform 179">
              <a:extLst>
                <a:ext uri="{FF2B5EF4-FFF2-40B4-BE49-F238E27FC236}">
                  <a16:creationId xmlns:a16="http://schemas.microsoft.com/office/drawing/2014/main" id="{18C5FA65-11BD-5549-5A61-255381A62ECA}"/>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2 h 32"/>
                <a:gd name="T6" fmla="*/ 66 w 66"/>
                <a:gd name="T7" fmla="*/ 14 h 32"/>
                <a:gd name="T8" fmla="*/ 57 w 66"/>
                <a:gd name="T9" fmla="*/ 32 h 32"/>
                <a:gd name="T10" fmla="*/ 4 w 66"/>
                <a:gd name="T11" fmla="*/ 31 h 32"/>
                <a:gd name="T12" fmla="*/ 1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1" y="0"/>
                    <a:pt x="11" y="0"/>
                  </a:cubicBezTo>
                  <a:cubicBezTo>
                    <a:pt x="19" y="0"/>
                    <a:pt x="57" y="2"/>
                    <a:pt x="60" y="2"/>
                  </a:cubicBezTo>
                  <a:cubicBezTo>
                    <a:pt x="63" y="1"/>
                    <a:pt x="66" y="7"/>
                    <a:pt x="66" y="14"/>
                  </a:cubicBezTo>
                  <a:cubicBezTo>
                    <a:pt x="65" y="21"/>
                    <a:pt x="66" y="31"/>
                    <a:pt x="57" y="32"/>
                  </a:cubicBezTo>
                  <a:cubicBezTo>
                    <a:pt x="47" y="32"/>
                    <a:pt x="7" y="32"/>
                    <a:pt x="4" y="31"/>
                  </a:cubicBezTo>
                  <a:cubicBezTo>
                    <a:pt x="0" y="29"/>
                    <a:pt x="0" y="21"/>
                    <a:pt x="1" y="15"/>
                  </a:cubicBezTo>
                  <a:cubicBezTo>
                    <a:pt x="2" y="12"/>
                    <a:pt x="1" y="8"/>
                    <a:pt x="1" y="8"/>
                  </a:cubicBezTo>
                </a:path>
              </a:pathLst>
            </a:custGeom>
            <a:solidFill>
              <a:srgbClr val="DC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0" name="Freeform 180">
              <a:extLst>
                <a:ext uri="{FF2B5EF4-FFF2-40B4-BE49-F238E27FC236}">
                  <a16:creationId xmlns:a16="http://schemas.microsoft.com/office/drawing/2014/main" id="{E1E02D9F-7242-0F88-40C6-C1DF648F4560}"/>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2 h 32"/>
                <a:gd name="T6" fmla="*/ 66 w 66"/>
                <a:gd name="T7" fmla="*/ 14 h 32"/>
                <a:gd name="T8" fmla="*/ 57 w 66"/>
                <a:gd name="T9" fmla="*/ 32 h 32"/>
                <a:gd name="T10" fmla="*/ 4 w 66"/>
                <a:gd name="T11" fmla="*/ 31 h 32"/>
                <a:gd name="T12" fmla="*/ 1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1" y="0"/>
                    <a:pt x="11" y="0"/>
                  </a:cubicBezTo>
                  <a:cubicBezTo>
                    <a:pt x="19" y="0"/>
                    <a:pt x="57" y="2"/>
                    <a:pt x="60" y="2"/>
                  </a:cubicBezTo>
                  <a:cubicBezTo>
                    <a:pt x="63" y="1"/>
                    <a:pt x="66" y="7"/>
                    <a:pt x="66" y="14"/>
                  </a:cubicBezTo>
                  <a:cubicBezTo>
                    <a:pt x="65" y="21"/>
                    <a:pt x="66" y="31"/>
                    <a:pt x="57" y="32"/>
                  </a:cubicBezTo>
                  <a:cubicBezTo>
                    <a:pt x="47" y="32"/>
                    <a:pt x="7" y="32"/>
                    <a:pt x="4" y="31"/>
                  </a:cubicBezTo>
                  <a:cubicBezTo>
                    <a:pt x="0" y="29"/>
                    <a:pt x="0" y="20"/>
                    <a:pt x="1" y="15"/>
                  </a:cubicBezTo>
                  <a:cubicBezTo>
                    <a:pt x="2" y="12"/>
                    <a:pt x="1" y="8"/>
                    <a:pt x="1" y="8"/>
                  </a:cubicBezTo>
                </a:path>
              </a:pathLst>
            </a:custGeom>
            <a:solidFill>
              <a:srgbClr val="DB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1" name="Freeform 181">
              <a:extLst>
                <a:ext uri="{FF2B5EF4-FFF2-40B4-BE49-F238E27FC236}">
                  <a16:creationId xmlns:a16="http://schemas.microsoft.com/office/drawing/2014/main" id="{D26EF0FC-A29A-6BB4-DBAA-B5F786DCBA24}"/>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2 h 32"/>
                <a:gd name="T6" fmla="*/ 66 w 66"/>
                <a:gd name="T7" fmla="*/ 14 h 32"/>
                <a:gd name="T8" fmla="*/ 57 w 66"/>
                <a:gd name="T9" fmla="*/ 32 h 32"/>
                <a:gd name="T10" fmla="*/ 4 w 66"/>
                <a:gd name="T11" fmla="*/ 31 h 32"/>
                <a:gd name="T12" fmla="*/ 1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1" y="0"/>
                    <a:pt x="11" y="0"/>
                  </a:cubicBezTo>
                  <a:cubicBezTo>
                    <a:pt x="19" y="1"/>
                    <a:pt x="57" y="2"/>
                    <a:pt x="60" y="2"/>
                  </a:cubicBezTo>
                  <a:cubicBezTo>
                    <a:pt x="63" y="1"/>
                    <a:pt x="66" y="7"/>
                    <a:pt x="66" y="14"/>
                  </a:cubicBezTo>
                  <a:cubicBezTo>
                    <a:pt x="65" y="21"/>
                    <a:pt x="66" y="31"/>
                    <a:pt x="57" y="32"/>
                  </a:cubicBezTo>
                  <a:cubicBezTo>
                    <a:pt x="47" y="32"/>
                    <a:pt x="7" y="32"/>
                    <a:pt x="4" y="31"/>
                  </a:cubicBezTo>
                  <a:cubicBezTo>
                    <a:pt x="0" y="29"/>
                    <a:pt x="0" y="20"/>
                    <a:pt x="1" y="15"/>
                  </a:cubicBezTo>
                  <a:cubicBezTo>
                    <a:pt x="2" y="12"/>
                    <a:pt x="1" y="8"/>
                    <a:pt x="1" y="8"/>
                  </a:cubicBezTo>
                </a:path>
              </a:pathLst>
            </a:custGeom>
            <a:solidFill>
              <a:srgbClr val="DA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2" name="Freeform 182">
              <a:extLst>
                <a:ext uri="{FF2B5EF4-FFF2-40B4-BE49-F238E27FC236}">
                  <a16:creationId xmlns:a16="http://schemas.microsoft.com/office/drawing/2014/main" id="{354BF432-EF82-E807-5A46-C769DE9E0055}"/>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2 h 32"/>
                <a:gd name="T6" fmla="*/ 66 w 66"/>
                <a:gd name="T7" fmla="*/ 14 h 32"/>
                <a:gd name="T8" fmla="*/ 57 w 66"/>
                <a:gd name="T9" fmla="*/ 32 h 32"/>
                <a:gd name="T10" fmla="*/ 4 w 66"/>
                <a:gd name="T11" fmla="*/ 30 h 32"/>
                <a:gd name="T12" fmla="*/ 2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2" y="0"/>
                    <a:pt x="11" y="0"/>
                  </a:cubicBezTo>
                  <a:cubicBezTo>
                    <a:pt x="19" y="1"/>
                    <a:pt x="57" y="2"/>
                    <a:pt x="60" y="2"/>
                  </a:cubicBezTo>
                  <a:cubicBezTo>
                    <a:pt x="63" y="1"/>
                    <a:pt x="66" y="7"/>
                    <a:pt x="66" y="14"/>
                  </a:cubicBezTo>
                  <a:cubicBezTo>
                    <a:pt x="65" y="21"/>
                    <a:pt x="66" y="31"/>
                    <a:pt x="57" y="32"/>
                  </a:cubicBezTo>
                  <a:cubicBezTo>
                    <a:pt x="47" y="32"/>
                    <a:pt x="7" y="32"/>
                    <a:pt x="4" y="30"/>
                  </a:cubicBezTo>
                  <a:cubicBezTo>
                    <a:pt x="0" y="29"/>
                    <a:pt x="1" y="20"/>
                    <a:pt x="2" y="15"/>
                  </a:cubicBezTo>
                  <a:cubicBezTo>
                    <a:pt x="2" y="12"/>
                    <a:pt x="1" y="8"/>
                    <a:pt x="1" y="8"/>
                  </a:cubicBezTo>
                </a:path>
              </a:pathLst>
            </a:custGeom>
            <a:solidFill>
              <a:srgbClr val="D9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3" name="Freeform 183">
              <a:extLst>
                <a:ext uri="{FF2B5EF4-FFF2-40B4-BE49-F238E27FC236}">
                  <a16:creationId xmlns:a16="http://schemas.microsoft.com/office/drawing/2014/main" id="{C4F1B597-DFBF-C803-FCF3-6784B024CF51}"/>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2 h 32"/>
                <a:gd name="T6" fmla="*/ 66 w 66"/>
                <a:gd name="T7" fmla="*/ 14 h 32"/>
                <a:gd name="T8" fmla="*/ 57 w 66"/>
                <a:gd name="T9" fmla="*/ 32 h 32"/>
                <a:gd name="T10" fmla="*/ 4 w 66"/>
                <a:gd name="T11" fmla="*/ 30 h 32"/>
                <a:gd name="T12" fmla="*/ 2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2" y="0"/>
                    <a:pt x="11" y="0"/>
                  </a:cubicBezTo>
                  <a:cubicBezTo>
                    <a:pt x="19" y="1"/>
                    <a:pt x="57" y="2"/>
                    <a:pt x="60" y="2"/>
                  </a:cubicBezTo>
                  <a:cubicBezTo>
                    <a:pt x="63" y="1"/>
                    <a:pt x="66" y="8"/>
                    <a:pt x="66" y="14"/>
                  </a:cubicBezTo>
                  <a:cubicBezTo>
                    <a:pt x="65" y="21"/>
                    <a:pt x="66" y="31"/>
                    <a:pt x="57" y="32"/>
                  </a:cubicBezTo>
                  <a:cubicBezTo>
                    <a:pt x="47" y="32"/>
                    <a:pt x="7" y="32"/>
                    <a:pt x="4" y="30"/>
                  </a:cubicBezTo>
                  <a:cubicBezTo>
                    <a:pt x="0" y="29"/>
                    <a:pt x="1" y="20"/>
                    <a:pt x="2" y="15"/>
                  </a:cubicBezTo>
                  <a:cubicBezTo>
                    <a:pt x="2" y="12"/>
                    <a:pt x="1" y="8"/>
                    <a:pt x="1" y="8"/>
                  </a:cubicBezTo>
                </a:path>
              </a:pathLst>
            </a:custGeom>
            <a:solidFill>
              <a:srgbClr val="D8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4" name="Freeform 184">
              <a:extLst>
                <a:ext uri="{FF2B5EF4-FFF2-40B4-BE49-F238E27FC236}">
                  <a16:creationId xmlns:a16="http://schemas.microsoft.com/office/drawing/2014/main" id="{0DA4264D-C475-DDAF-5F3F-DF8947D99C80}"/>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2 h 32"/>
                <a:gd name="T6" fmla="*/ 65 w 66"/>
                <a:gd name="T7" fmla="*/ 14 h 32"/>
                <a:gd name="T8" fmla="*/ 57 w 66"/>
                <a:gd name="T9" fmla="*/ 32 h 32"/>
                <a:gd name="T10" fmla="*/ 4 w 66"/>
                <a:gd name="T11" fmla="*/ 30 h 32"/>
                <a:gd name="T12" fmla="*/ 2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2" y="0"/>
                    <a:pt x="11" y="0"/>
                  </a:cubicBezTo>
                  <a:cubicBezTo>
                    <a:pt x="19" y="1"/>
                    <a:pt x="57" y="2"/>
                    <a:pt x="60" y="2"/>
                  </a:cubicBezTo>
                  <a:cubicBezTo>
                    <a:pt x="63" y="2"/>
                    <a:pt x="66" y="8"/>
                    <a:pt x="65" y="14"/>
                  </a:cubicBezTo>
                  <a:cubicBezTo>
                    <a:pt x="65" y="21"/>
                    <a:pt x="66" y="31"/>
                    <a:pt x="57" y="32"/>
                  </a:cubicBezTo>
                  <a:cubicBezTo>
                    <a:pt x="47" y="32"/>
                    <a:pt x="7" y="31"/>
                    <a:pt x="4" y="30"/>
                  </a:cubicBezTo>
                  <a:cubicBezTo>
                    <a:pt x="0" y="29"/>
                    <a:pt x="1" y="20"/>
                    <a:pt x="2" y="15"/>
                  </a:cubicBezTo>
                  <a:cubicBezTo>
                    <a:pt x="2" y="12"/>
                    <a:pt x="1" y="8"/>
                    <a:pt x="1" y="8"/>
                  </a:cubicBezTo>
                </a:path>
              </a:pathLst>
            </a:custGeom>
            <a:solidFill>
              <a:srgbClr val="D7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5" name="Freeform 185">
              <a:extLst>
                <a:ext uri="{FF2B5EF4-FFF2-40B4-BE49-F238E27FC236}">
                  <a16:creationId xmlns:a16="http://schemas.microsoft.com/office/drawing/2014/main" id="{F02230C5-D665-B28E-5B6C-7BE0B445627C}"/>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2 h 32"/>
                <a:gd name="T6" fmla="*/ 65 w 66"/>
                <a:gd name="T7" fmla="*/ 14 h 32"/>
                <a:gd name="T8" fmla="*/ 57 w 66"/>
                <a:gd name="T9" fmla="*/ 32 h 32"/>
                <a:gd name="T10" fmla="*/ 4 w 66"/>
                <a:gd name="T11" fmla="*/ 30 h 32"/>
                <a:gd name="T12" fmla="*/ 2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2" y="0"/>
                    <a:pt x="11" y="0"/>
                  </a:cubicBezTo>
                  <a:cubicBezTo>
                    <a:pt x="19" y="1"/>
                    <a:pt x="57" y="2"/>
                    <a:pt x="60" y="2"/>
                  </a:cubicBezTo>
                  <a:cubicBezTo>
                    <a:pt x="63" y="2"/>
                    <a:pt x="66" y="8"/>
                    <a:pt x="65" y="14"/>
                  </a:cubicBezTo>
                  <a:cubicBezTo>
                    <a:pt x="65" y="21"/>
                    <a:pt x="66" y="31"/>
                    <a:pt x="57" y="32"/>
                  </a:cubicBezTo>
                  <a:cubicBezTo>
                    <a:pt x="47" y="32"/>
                    <a:pt x="7" y="31"/>
                    <a:pt x="4" y="30"/>
                  </a:cubicBezTo>
                  <a:cubicBezTo>
                    <a:pt x="0" y="29"/>
                    <a:pt x="1" y="20"/>
                    <a:pt x="2" y="15"/>
                  </a:cubicBezTo>
                  <a:cubicBezTo>
                    <a:pt x="2" y="12"/>
                    <a:pt x="1" y="8"/>
                    <a:pt x="1" y="8"/>
                  </a:cubicBezTo>
                </a:path>
              </a:pathLst>
            </a:custGeom>
            <a:solidFill>
              <a:srgbClr val="D6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6" name="Freeform 186">
              <a:extLst>
                <a:ext uri="{FF2B5EF4-FFF2-40B4-BE49-F238E27FC236}">
                  <a16:creationId xmlns:a16="http://schemas.microsoft.com/office/drawing/2014/main" id="{1054EAB1-EF35-AF61-7A9F-BF46A774ABB7}"/>
                </a:ext>
              </a:extLst>
            </p:cNvPr>
            <p:cNvSpPr>
              <a:spLocks/>
            </p:cNvSpPr>
            <p:nvPr/>
          </p:nvSpPr>
          <p:spPr bwMode="auto">
            <a:xfrm>
              <a:off x="5826126" y="3170238"/>
              <a:ext cx="482600" cy="234950"/>
            </a:xfrm>
            <a:custGeom>
              <a:avLst/>
              <a:gdLst>
                <a:gd name="T0" fmla="*/ 1 w 66"/>
                <a:gd name="T1" fmla="*/ 8 h 32"/>
                <a:gd name="T2" fmla="*/ 11 w 66"/>
                <a:gd name="T3" fmla="*/ 0 h 32"/>
                <a:gd name="T4" fmla="*/ 60 w 66"/>
                <a:gd name="T5" fmla="*/ 2 h 32"/>
                <a:gd name="T6" fmla="*/ 65 w 66"/>
                <a:gd name="T7" fmla="*/ 14 h 32"/>
                <a:gd name="T8" fmla="*/ 57 w 66"/>
                <a:gd name="T9" fmla="*/ 31 h 32"/>
                <a:gd name="T10" fmla="*/ 4 w 66"/>
                <a:gd name="T11" fmla="*/ 30 h 32"/>
                <a:gd name="T12" fmla="*/ 2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2" y="0"/>
                    <a:pt x="11" y="0"/>
                  </a:cubicBezTo>
                  <a:cubicBezTo>
                    <a:pt x="19" y="1"/>
                    <a:pt x="56" y="2"/>
                    <a:pt x="60" y="2"/>
                  </a:cubicBezTo>
                  <a:cubicBezTo>
                    <a:pt x="63" y="2"/>
                    <a:pt x="66" y="8"/>
                    <a:pt x="65" y="14"/>
                  </a:cubicBezTo>
                  <a:cubicBezTo>
                    <a:pt x="65" y="21"/>
                    <a:pt x="66" y="31"/>
                    <a:pt x="57" y="31"/>
                  </a:cubicBezTo>
                  <a:cubicBezTo>
                    <a:pt x="47" y="32"/>
                    <a:pt x="7" y="31"/>
                    <a:pt x="4" y="30"/>
                  </a:cubicBezTo>
                  <a:cubicBezTo>
                    <a:pt x="0" y="29"/>
                    <a:pt x="1" y="20"/>
                    <a:pt x="2" y="15"/>
                  </a:cubicBezTo>
                  <a:cubicBezTo>
                    <a:pt x="2" y="12"/>
                    <a:pt x="1" y="8"/>
                    <a:pt x="1" y="8"/>
                  </a:cubicBezTo>
                </a:path>
              </a:pathLst>
            </a:custGeom>
            <a:solidFill>
              <a:srgbClr val="D5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7" name="Freeform 187">
              <a:extLst>
                <a:ext uri="{FF2B5EF4-FFF2-40B4-BE49-F238E27FC236}">
                  <a16:creationId xmlns:a16="http://schemas.microsoft.com/office/drawing/2014/main" id="{EEBE631F-83A4-3E21-0C8F-80F9CD91E8AC}"/>
                </a:ext>
              </a:extLst>
            </p:cNvPr>
            <p:cNvSpPr>
              <a:spLocks/>
            </p:cNvSpPr>
            <p:nvPr/>
          </p:nvSpPr>
          <p:spPr bwMode="auto">
            <a:xfrm>
              <a:off x="5826126" y="3170238"/>
              <a:ext cx="482600" cy="234950"/>
            </a:xfrm>
            <a:custGeom>
              <a:avLst/>
              <a:gdLst>
                <a:gd name="T0" fmla="*/ 1 w 66"/>
                <a:gd name="T1" fmla="*/ 8 h 32"/>
                <a:gd name="T2" fmla="*/ 11 w 66"/>
                <a:gd name="T3" fmla="*/ 1 h 32"/>
                <a:gd name="T4" fmla="*/ 60 w 66"/>
                <a:gd name="T5" fmla="*/ 2 h 32"/>
                <a:gd name="T6" fmla="*/ 65 w 66"/>
                <a:gd name="T7" fmla="*/ 14 h 32"/>
                <a:gd name="T8" fmla="*/ 57 w 66"/>
                <a:gd name="T9" fmla="*/ 31 h 32"/>
                <a:gd name="T10" fmla="*/ 4 w 66"/>
                <a:gd name="T11" fmla="*/ 30 h 32"/>
                <a:gd name="T12" fmla="*/ 2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2" y="0"/>
                    <a:pt x="11" y="1"/>
                  </a:cubicBezTo>
                  <a:cubicBezTo>
                    <a:pt x="19" y="1"/>
                    <a:pt x="56" y="2"/>
                    <a:pt x="60" y="2"/>
                  </a:cubicBezTo>
                  <a:cubicBezTo>
                    <a:pt x="63" y="2"/>
                    <a:pt x="66" y="8"/>
                    <a:pt x="65" y="14"/>
                  </a:cubicBezTo>
                  <a:cubicBezTo>
                    <a:pt x="65" y="21"/>
                    <a:pt x="66" y="31"/>
                    <a:pt x="57" y="31"/>
                  </a:cubicBezTo>
                  <a:cubicBezTo>
                    <a:pt x="47" y="32"/>
                    <a:pt x="7" y="31"/>
                    <a:pt x="4" y="30"/>
                  </a:cubicBezTo>
                  <a:cubicBezTo>
                    <a:pt x="0" y="29"/>
                    <a:pt x="1" y="20"/>
                    <a:pt x="2" y="15"/>
                  </a:cubicBezTo>
                  <a:cubicBezTo>
                    <a:pt x="2" y="12"/>
                    <a:pt x="1" y="8"/>
                    <a:pt x="1" y="8"/>
                  </a:cubicBezTo>
                </a:path>
              </a:pathLst>
            </a:custGeom>
            <a:solidFill>
              <a:srgbClr val="D4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8" name="Freeform 188">
              <a:extLst>
                <a:ext uri="{FF2B5EF4-FFF2-40B4-BE49-F238E27FC236}">
                  <a16:creationId xmlns:a16="http://schemas.microsoft.com/office/drawing/2014/main" id="{B396C635-C2FA-CDBE-6D58-630DAA6D23F8}"/>
                </a:ext>
              </a:extLst>
            </p:cNvPr>
            <p:cNvSpPr>
              <a:spLocks/>
            </p:cNvSpPr>
            <p:nvPr/>
          </p:nvSpPr>
          <p:spPr bwMode="auto">
            <a:xfrm>
              <a:off x="5826126" y="3170238"/>
              <a:ext cx="482600" cy="234950"/>
            </a:xfrm>
            <a:custGeom>
              <a:avLst/>
              <a:gdLst>
                <a:gd name="T0" fmla="*/ 1 w 66"/>
                <a:gd name="T1" fmla="*/ 8 h 32"/>
                <a:gd name="T2" fmla="*/ 11 w 66"/>
                <a:gd name="T3" fmla="*/ 1 h 32"/>
                <a:gd name="T4" fmla="*/ 60 w 66"/>
                <a:gd name="T5" fmla="*/ 2 h 32"/>
                <a:gd name="T6" fmla="*/ 65 w 66"/>
                <a:gd name="T7" fmla="*/ 14 h 32"/>
                <a:gd name="T8" fmla="*/ 57 w 66"/>
                <a:gd name="T9" fmla="*/ 31 h 32"/>
                <a:gd name="T10" fmla="*/ 4 w 66"/>
                <a:gd name="T11" fmla="*/ 30 h 32"/>
                <a:gd name="T12" fmla="*/ 2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5"/>
                    <a:pt x="2" y="0"/>
                    <a:pt x="11" y="1"/>
                  </a:cubicBezTo>
                  <a:cubicBezTo>
                    <a:pt x="19" y="1"/>
                    <a:pt x="56" y="2"/>
                    <a:pt x="60" y="2"/>
                  </a:cubicBezTo>
                  <a:cubicBezTo>
                    <a:pt x="63" y="2"/>
                    <a:pt x="66" y="8"/>
                    <a:pt x="65" y="14"/>
                  </a:cubicBezTo>
                  <a:cubicBezTo>
                    <a:pt x="65" y="21"/>
                    <a:pt x="66" y="31"/>
                    <a:pt x="57" y="31"/>
                  </a:cubicBezTo>
                  <a:cubicBezTo>
                    <a:pt x="47" y="32"/>
                    <a:pt x="7" y="31"/>
                    <a:pt x="4" y="30"/>
                  </a:cubicBezTo>
                  <a:cubicBezTo>
                    <a:pt x="0" y="29"/>
                    <a:pt x="1" y="20"/>
                    <a:pt x="2" y="15"/>
                  </a:cubicBezTo>
                  <a:cubicBezTo>
                    <a:pt x="2" y="12"/>
                    <a:pt x="1" y="8"/>
                    <a:pt x="1" y="8"/>
                  </a:cubicBezTo>
                </a:path>
              </a:pathLst>
            </a:custGeom>
            <a:solidFill>
              <a:srgbClr val="D3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49" name="Freeform 189">
              <a:extLst>
                <a:ext uri="{FF2B5EF4-FFF2-40B4-BE49-F238E27FC236}">
                  <a16:creationId xmlns:a16="http://schemas.microsoft.com/office/drawing/2014/main" id="{D2199297-8DCF-65DF-9B03-8C19E9747E09}"/>
                </a:ext>
              </a:extLst>
            </p:cNvPr>
            <p:cNvSpPr>
              <a:spLocks/>
            </p:cNvSpPr>
            <p:nvPr/>
          </p:nvSpPr>
          <p:spPr bwMode="auto">
            <a:xfrm>
              <a:off x="5826126" y="3170238"/>
              <a:ext cx="482600" cy="234950"/>
            </a:xfrm>
            <a:custGeom>
              <a:avLst/>
              <a:gdLst>
                <a:gd name="T0" fmla="*/ 1 w 66"/>
                <a:gd name="T1" fmla="*/ 8 h 32"/>
                <a:gd name="T2" fmla="*/ 11 w 66"/>
                <a:gd name="T3" fmla="*/ 1 h 32"/>
                <a:gd name="T4" fmla="*/ 60 w 66"/>
                <a:gd name="T5" fmla="*/ 2 h 32"/>
                <a:gd name="T6" fmla="*/ 65 w 66"/>
                <a:gd name="T7" fmla="*/ 14 h 32"/>
                <a:gd name="T8" fmla="*/ 57 w 66"/>
                <a:gd name="T9" fmla="*/ 31 h 32"/>
                <a:gd name="T10" fmla="*/ 4 w 66"/>
                <a:gd name="T11" fmla="*/ 30 h 32"/>
                <a:gd name="T12" fmla="*/ 2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6"/>
                    <a:pt x="2" y="0"/>
                    <a:pt x="11" y="1"/>
                  </a:cubicBezTo>
                  <a:cubicBezTo>
                    <a:pt x="19" y="1"/>
                    <a:pt x="56" y="2"/>
                    <a:pt x="60" y="2"/>
                  </a:cubicBezTo>
                  <a:cubicBezTo>
                    <a:pt x="63" y="2"/>
                    <a:pt x="66" y="8"/>
                    <a:pt x="65" y="14"/>
                  </a:cubicBezTo>
                  <a:cubicBezTo>
                    <a:pt x="65" y="21"/>
                    <a:pt x="66" y="31"/>
                    <a:pt x="57" y="31"/>
                  </a:cubicBezTo>
                  <a:cubicBezTo>
                    <a:pt x="47" y="32"/>
                    <a:pt x="7" y="31"/>
                    <a:pt x="4" y="30"/>
                  </a:cubicBezTo>
                  <a:cubicBezTo>
                    <a:pt x="0" y="29"/>
                    <a:pt x="1" y="20"/>
                    <a:pt x="2" y="15"/>
                  </a:cubicBezTo>
                  <a:cubicBezTo>
                    <a:pt x="2" y="12"/>
                    <a:pt x="1" y="8"/>
                    <a:pt x="1" y="8"/>
                  </a:cubicBezTo>
                </a:path>
              </a:pathLst>
            </a:custGeom>
            <a:solidFill>
              <a:srgbClr val="D2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0" name="Freeform 190">
              <a:extLst>
                <a:ext uri="{FF2B5EF4-FFF2-40B4-BE49-F238E27FC236}">
                  <a16:creationId xmlns:a16="http://schemas.microsoft.com/office/drawing/2014/main" id="{F4CBE04F-DFE8-5483-4D2D-EC13D5F8BBD9}"/>
                </a:ext>
              </a:extLst>
            </p:cNvPr>
            <p:cNvSpPr>
              <a:spLocks/>
            </p:cNvSpPr>
            <p:nvPr/>
          </p:nvSpPr>
          <p:spPr bwMode="auto">
            <a:xfrm>
              <a:off x="5826126" y="3170238"/>
              <a:ext cx="482600" cy="234950"/>
            </a:xfrm>
            <a:custGeom>
              <a:avLst/>
              <a:gdLst>
                <a:gd name="T0" fmla="*/ 1 w 66"/>
                <a:gd name="T1" fmla="*/ 8 h 32"/>
                <a:gd name="T2" fmla="*/ 11 w 66"/>
                <a:gd name="T3" fmla="*/ 1 h 32"/>
                <a:gd name="T4" fmla="*/ 60 w 66"/>
                <a:gd name="T5" fmla="*/ 2 h 32"/>
                <a:gd name="T6" fmla="*/ 65 w 66"/>
                <a:gd name="T7" fmla="*/ 14 h 32"/>
                <a:gd name="T8" fmla="*/ 56 w 66"/>
                <a:gd name="T9" fmla="*/ 31 h 32"/>
                <a:gd name="T10" fmla="*/ 4 w 66"/>
                <a:gd name="T11" fmla="*/ 30 h 32"/>
                <a:gd name="T12" fmla="*/ 2 w 66"/>
                <a:gd name="T13" fmla="*/ 15 h 32"/>
                <a:gd name="T14" fmla="*/ 1 w 66"/>
                <a:gd name="T15" fmla="*/ 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1" y="8"/>
                  </a:moveTo>
                  <a:cubicBezTo>
                    <a:pt x="0" y="6"/>
                    <a:pt x="2" y="0"/>
                    <a:pt x="11" y="1"/>
                  </a:cubicBezTo>
                  <a:cubicBezTo>
                    <a:pt x="19" y="1"/>
                    <a:pt x="56" y="2"/>
                    <a:pt x="60" y="2"/>
                  </a:cubicBezTo>
                  <a:cubicBezTo>
                    <a:pt x="63" y="2"/>
                    <a:pt x="66" y="8"/>
                    <a:pt x="65" y="14"/>
                  </a:cubicBezTo>
                  <a:cubicBezTo>
                    <a:pt x="65" y="21"/>
                    <a:pt x="66" y="31"/>
                    <a:pt x="56" y="31"/>
                  </a:cubicBezTo>
                  <a:cubicBezTo>
                    <a:pt x="47" y="32"/>
                    <a:pt x="7" y="31"/>
                    <a:pt x="4" y="30"/>
                  </a:cubicBezTo>
                  <a:cubicBezTo>
                    <a:pt x="0" y="29"/>
                    <a:pt x="1" y="20"/>
                    <a:pt x="2" y="15"/>
                  </a:cubicBezTo>
                  <a:cubicBezTo>
                    <a:pt x="2" y="12"/>
                    <a:pt x="1" y="8"/>
                    <a:pt x="1" y="8"/>
                  </a:cubicBezTo>
                </a:path>
              </a:pathLst>
            </a:custGeom>
            <a:solidFill>
              <a:srgbClr val="D1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1" name="Freeform 191">
              <a:extLst>
                <a:ext uri="{FF2B5EF4-FFF2-40B4-BE49-F238E27FC236}">
                  <a16:creationId xmlns:a16="http://schemas.microsoft.com/office/drawing/2014/main" id="{1E82C70C-0BC2-6149-400C-F2CB3D742A3E}"/>
                </a:ext>
              </a:extLst>
            </p:cNvPr>
            <p:cNvSpPr>
              <a:spLocks/>
            </p:cNvSpPr>
            <p:nvPr/>
          </p:nvSpPr>
          <p:spPr bwMode="auto">
            <a:xfrm>
              <a:off x="5826126" y="3170238"/>
              <a:ext cx="482600" cy="234950"/>
            </a:xfrm>
            <a:custGeom>
              <a:avLst/>
              <a:gdLst>
                <a:gd name="T0" fmla="*/ 2 w 66"/>
                <a:gd name="T1" fmla="*/ 9 h 32"/>
                <a:gd name="T2" fmla="*/ 11 w 66"/>
                <a:gd name="T3" fmla="*/ 1 h 32"/>
                <a:gd name="T4" fmla="*/ 60 w 66"/>
                <a:gd name="T5" fmla="*/ 2 h 32"/>
                <a:gd name="T6" fmla="*/ 65 w 66"/>
                <a:gd name="T7" fmla="*/ 14 h 32"/>
                <a:gd name="T8" fmla="*/ 56 w 66"/>
                <a:gd name="T9" fmla="*/ 31 h 32"/>
                <a:gd name="T10" fmla="*/ 4 w 66"/>
                <a:gd name="T11" fmla="*/ 30 h 32"/>
                <a:gd name="T12" fmla="*/ 2 w 66"/>
                <a:gd name="T13" fmla="*/ 15 h 32"/>
                <a:gd name="T14" fmla="*/ 2 w 66"/>
                <a:gd name="T15" fmla="*/ 9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2" y="9"/>
                  </a:moveTo>
                  <a:cubicBezTo>
                    <a:pt x="0" y="6"/>
                    <a:pt x="2" y="0"/>
                    <a:pt x="11" y="1"/>
                  </a:cubicBezTo>
                  <a:cubicBezTo>
                    <a:pt x="19" y="1"/>
                    <a:pt x="56" y="2"/>
                    <a:pt x="60" y="2"/>
                  </a:cubicBezTo>
                  <a:cubicBezTo>
                    <a:pt x="63" y="2"/>
                    <a:pt x="66" y="8"/>
                    <a:pt x="65" y="14"/>
                  </a:cubicBezTo>
                  <a:cubicBezTo>
                    <a:pt x="65" y="21"/>
                    <a:pt x="66" y="31"/>
                    <a:pt x="56" y="31"/>
                  </a:cubicBezTo>
                  <a:cubicBezTo>
                    <a:pt x="47" y="32"/>
                    <a:pt x="7" y="31"/>
                    <a:pt x="4" y="30"/>
                  </a:cubicBezTo>
                  <a:cubicBezTo>
                    <a:pt x="0" y="29"/>
                    <a:pt x="1" y="20"/>
                    <a:pt x="2" y="15"/>
                  </a:cubicBezTo>
                  <a:cubicBezTo>
                    <a:pt x="2" y="12"/>
                    <a:pt x="2" y="9"/>
                    <a:pt x="2" y="9"/>
                  </a:cubicBezTo>
                </a:path>
              </a:pathLst>
            </a:custGeom>
            <a:solidFill>
              <a:srgbClr val="D0F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2" name="Freeform 192">
              <a:extLst>
                <a:ext uri="{FF2B5EF4-FFF2-40B4-BE49-F238E27FC236}">
                  <a16:creationId xmlns:a16="http://schemas.microsoft.com/office/drawing/2014/main" id="{FC20D4F6-76EA-B6A0-8757-9B0F63F10CC7}"/>
                </a:ext>
              </a:extLst>
            </p:cNvPr>
            <p:cNvSpPr>
              <a:spLocks/>
            </p:cNvSpPr>
            <p:nvPr/>
          </p:nvSpPr>
          <p:spPr bwMode="auto">
            <a:xfrm>
              <a:off x="5826126" y="3170238"/>
              <a:ext cx="482600" cy="234950"/>
            </a:xfrm>
            <a:custGeom>
              <a:avLst/>
              <a:gdLst>
                <a:gd name="T0" fmla="*/ 2 w 66"/>
                <a:gd name="T1" fmla="*/ 9 h 32"/>
                <a:gd name="T2" fmla="*/ 12 w 66"/>
                <a:gd name="T3" fmla="*/ 1 h 32"/>
                <a:gd name="T4" fmla="*/ 60 w 66"/>
                <a:gd name="T5" fmla="*/ 2 h 32"/>
                <a:gd name="T6" fmla="*/ 65 w 66"/>
                <a:gd name="T7" fmla="*/ 14 h 32"/>
                <a:gd name="T8" fmla="*/ 56 w 66"/>
                <a:gd name="T9" fmla="*/ 31 h 32"/>
                <a:gd name="T10" fmla="*/ 4 w 66"/>
                <a:gd name="T11" fmla="*/ 30 h 32"/>
                <a:gd name="T12" fmla="*/ 2 w 66"/>
                <a:gd name="T13" fmla="*/ 15 h 32"/>
                <a:gd name="T14" fmla="*/ 2 w 66"/>
                <a:gd name="T15" fmla="*/ 9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2" y="9"/>
                  </a:moveTo>
                  <a:cubicBezTo>
                    <a:pt x="0" y="6"/>
                    <a:pt x="2" y="0"/>
                    <a:pt x="12" y="1"/>
                  </a:cubicBezTo>
                  <a:cubicBezTo>
                    <a:pt x="19" y="1"/>
                    <a:pt x="56" y="2"/>
                    <a:pt x="60" y="2"/>
                  </a:cubicBezTo>
                  <a:cubicBezTo>
                    <a:pt x="63" y="2"/>
                    <a:pt x="66" y="8"/>
                    <a:pt x="65" y="14"/>
                  </a:cubicBezTo>
                  <a:cubicBezTo>
                    <a:pt x="65" y="21"/>
                    <a:pt x="66" y="31"/>
                    <a:pt x="56" y="31"/>
                  </a:cubicBezTo>
                  <a:cubicBezTo>
                    <a:pt x="47" y="32"/>
                    <a:pt x="7" y="31"/>
                    <a:pt x="4" y="30"/>
                  </a:cubicBezTo>
                  <a:cubicBezTo>
                    <a:pt x="0" y="29"/>
                    <a:pt x="1" y="20"/>
                    <a:pt x="2" y="15"/>
                  </a:cubicBezTo>
                  <a:cubicBezTo>
                    <a:pt x="2" y="12"/>
                    <a:pt x="2" y="9"/>
                    <a:pt x="2" y="9"/>
                  </a:cubicBezTo>
                </a:path>
              </a:pathLst>
            </a:custGeom>
            <a:solidFill>
              <a:srgbClr val="CFF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3" name="Freeform 193">
              <a:extLst>
                <a:ext uri="{FF2B5EF4-FFF2-40B4-BE49-F238E27FC236}">
                  <a16:creationId xmlns:a16="http://schemas.microsoft.com/office/drawing/2014/main" id="{7643F825-0065-2DD1-4846-A9916095906E}"/>
                </a:ext>
              </a:extLst>
            </p:cNvPr>
            <p:cNvSpPr>
              <a:spLocks/>
            </p:cNvSpPr>
            <p:nvPr/>
          </p:nvSpPr>
          <p:spPr bwMode="auto">
            <a:xfrm>
              <a:off x="5826126" y="3170238"/>
              <a:ext cx="482600" cy="234950"/>
            </a:xfrm>
            <a:custGeom>
              <a:avLst/>
              <a:gdLst>
                <a:gd name="T0" fmla="*/ 2 w 66"/>
                <a:gd name="T1" fmla="*/ 9 h 32"/>
                <a:gd name="T2" fmla="*/ 12 w 66"/>
                <a:gd name="T3" fmla="*/ 1 h 32"/>
                <a:gd name="T4" fmla="*/ 60 w 66"/>
                <a:gd name="T5" fmla="*/ 2 h 32"/>
                <a:gd name="T6" fmla="*/ 65 w 66"/>
                <a:gd name="T7" fmla="*/ 14 h 32"/>
                <a:gd name="T8" fmla="*/ 56 w 66"/>
                <a:gd name="T9" fmla="*/ 31 h 32"/>
                <a:gd name="T10" fmla="*/ 4 w 66"/>
                <a:gd name="T11" fmla="*/ 30 h 32"/>
                <a:gd name="T12" fmla="*/ 2 w 66"/>
                <a:gd name="T13" fmla="*/ 15 h 32"/>
                <a:gd name="T14" fmla="*/ 2 w 66"/>
                <a:gd name="T15" fmla="*/ 9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2">
                  <a:moveTo>
                    <a:pt x="2" y="9"/>
                  </a:moveTo>
                  <a:cubicBezTo>
                    <a:pt x="0" y="6"/>
                    <a:pt x="2" y="0"/>
                    <a:pt x="12" y="1"/>
                  </a:cubicBezTo>
                  <a:cubicBezTo>
                    <a:pt x="19" y="1"/>
                    <a:pt x="56" y="3"/>
                    <a:pt x="60" y="2"/>
                  </a:cubicBezTo>
                  <a:cubicBezTo>
                    <a:pt x="63" y="2"/>
                    <a:pt x="66" y="8"/>
                    <a:pt x="65" y="14"/>
                  </a:cubicBezTo>
                  <a:cubicBezTo>
                    <a:pt x="65" y="21"/>
                    <a:pt x="66" y="31"/>
                    <a:pt x="56" y="31"/>
                  </a:cubicBezTo>
                  <a:cubicBezTo>
                    <a:pt x="47" y="32"/>
                    <a:pt x="7" y="31"/>
                    <a:pt x="4" y="30"/>
                  </a:cubicBezTo>
                  <a:cubicBezTo>
                    <a:pt x="0" y="29"/>
                    <a:pt x="1" y="20"/>
                    <a:pt x="2" y="15"/>
                  </a:cubicBezTo>
                  <a:cubicBezTo>
                    <a:pt x="2" y="12"/>
                    <a:pt x="2" y="9"/>
                    <a:pt x="2" y="9"/>
                  </a:cubicBezTo>
                </a:path>
              </a:pathLst>
            </a:custGeom>
            <a:solidFill>
              <a:srgbClr val="CE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4" name="Freeform 194">
              <a:extLst>
                <a:ext uri="{FF2B5EF4-FFF2-40B4-BE49-F238E27FC236}">
                  <a16:creationId xmlns:a16="http://schemas.microsoft.com/office/drawing/2014/main" id="{6BA60EAD-36B2-0F58-DBF3-2E44C58643FB}"/>
                </a:ext>
              </a:extLst>
            </p:cNvPr>
            <p:cNvSpPr>
              <a:spLocks/>
            </p:cNvSpPr>
            <p:nvPr/>
          </p:nvSpPr>
          <p:spPr bwMode="auto">
            <a:xfrm>
              <a:off x="5826126" y="3178175"/>
              <a:ext cx="482600" cy="219075"/>
            </a:xfrm>
            <a:custGeom>
              <a:avLst/>
              <a:gdLst>
                <a:gd name="T0" fmla="*/ 2 w 66"/>
                <a:gd name="T1" fmla="*/ 8 h 30"/>
                <a:gd name="T2" fmla="*/ 12 w 66"/>
                <a:gd name="T3" fmla="*/ 0 h 30"/>
                <a:gd name="T4" fmla="*/ 60 w 66"/>
                <a:gd name="T5" fmla="*/ 1 h 30"/>
                <a:gd name="T6" fmla="*/ 65 w 66"/>
                <a:gd name="T7" fmla="*/ 13 h 30"/>
                <a:gd name="T8" fmla="*/ 56 w 66"/>
                <a:gd name="T9" fmla="*/ 30 h 30"/>
                <a:gd name="T10" fmla="*/ 4 w 66"/>
                <a:gd name="T11" fmla="*/ 29 h 30"/>
                <a:gd name="T12" fmla="*/ 2 w 66"/>
                <a:gd name="T13" fmla="*/ 14 h 30"/>
                <a:gd name="T14" fmla="*/ 2 w 66"/>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0">
                  <a:moveTo>
                    <a:pt x="2" y="8"/>
                  </a:moveTo>
                  <a:cubicBezTo>
                    <a:pt x="0" y="5"/>
                    <a:pt x="2" y="0"/>
                    <a:pt x="12" y="0"/>
                  </a:cubicBezTo>
                  <a:cubicBezTo>
                    <a:pt x="19" y="0"/>
                    <a:pt x="56" y="2"/>
                    <a:pt x="60" y="1"/>
                  </a:cubicBezTo>
                  <a:cubicBezTo>
                    <a:pt x="63" y="1"/>
                    <a:pt x="66" y="7"/>
                    <a:pt x="65" y="13"/>
                  </a:cubicBezTo>
                  <a:cubicBezTo>
                    <a:pt x="65" y="20"/>
                    <a:pt x="66" y="30"/>
                    <a:pt x="56" y="30"/>
                  </a:cubicBezTo>
                  <a:cubicBezTo>
                    <a:pt x="47" y="30"/>
                    <a:pt x="7" y="30"/>
                    <a:pt x="4" y="29"/>
                  </a:cubicBezTo>
                  <a:cubicBezTo>
                    <a:pt x="0" y="28"/>
                    <a:pt x="1" y="19"/>
                    <a:pt x="2" y="14"/>
                  </a:cubicBezTo>
                  <a:cubicBezTo>
                    <a:pt x="3" y="11"/>
                    <a:pt x="2" y="8"/>
                    <a:pt x="2" y="8"/>
                  </a:cubicBezTo>
                </a:path>
              </a:pathLst>
            </a:custGeom>
            <a:solidFill>
              <a:srgbClr val="CD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5" name="Freeform 195">
              <a:extLst>
                <a:ext uri="{FF2B5EF4-FFF2-40B4-BE49-F238E27FC236}">
                  <a16:creationId xmlns:a16="http://schemas.microsoft.com/office/drawing/2014/main" id="{8DDAD572-21CD-3BB0-C283-92BB49C0D618}"/>
                </a:ext>
              </a:extLst>
            </p:cNvPr>
            <p:cNvSpPr>
              <a:spLocks/>
            </p:cNvSpPr>
            <p:nvPr/>
          </p:nvSpPr>
          <p:spPr bwMode="auto">
            <a:xfrm>
              <a:off x="5826126" y="3178175"/>
              <a:ext cx="482600" cy="219075"/>
            </a:xfrm>
            <a:custGeom>
              <a:avLst/>
              <a:gdLst>
                <a:gd name="T0" fmla="*/ 2 w 66"/>
                <a:gd name="T1" fmla="*/ 8 h 30"/>
                <a:gd name="T2" fmla="*/ 12 w 66"/>
                <a:gd name="T3" fmla="*/ 0 h 30"/>
                <a:gd name="T4" fmla="*/ 60 w 66"/>
                <a:gd name="T5" fmla="*/ 1 h 30"/>
                <a:gd name="T6" fmla="*/ 65 w 66"/>
                <a:gd name="T7" fmla="*/ 13 h 30"/>
                <a:gd name="T8" fmla="*/ 56 w 66"/>
                <a:gd name="T9" fmla="*/ 30 h 30"/>
                <a:gd name="T10" fmla="*/ 4 w 66"/>
                <a:gd name="T11" fmla="*/ 29 h 30"/>
                <a:gd name="T12" fmla="*/ 2 w 66"/>
                <a:gd name="T13" fmla="*/ 14 h 30"/>
                <a:gd name="T14" fmla="*/ 2 w 66"/>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0">
                  <a:moveTo>
                    <a:pt x="2" y="8"/>
                  </a:moveTo>
                  <a:cubicBezTo>
                    <a:pt x="0" y="5"/>
                    <a:pt x="2" y="0"/>
                    <a:pt x="12" y="0"/>
                  </a:cubicBezTo>
                  <a:cubicBezTo>
                    <a:pt x="19" y="0"/>
                    <a:pt x="56" y="2"/>
                    <a:pt x="60" y="1"/>
                  </a:cubicBezTo>
                  <a:cubicBezTo>
                    <a:pt x="63" y="1"/>
                    <a:pt x="66" y="7"/>
                    <a:pt x="65" y="13"/>
                  </a:cubicBezTo>
                  <a:cubicBezTo>
                    <a:pt x="65" y="20"/>
                    <a:pt x="66" y="30"/>
                    <a:pt x="56" y="30"/>
                  </a:cubicBezTo>
                  <a:cubicBezTo>
                    <a:pt x="47" y="30"/>
                    <a:pt x="7" y="30"/>
                    <a:pt x="4" y="29"/>
                  </a:cubicBezTo>
                  <a:cubicBezTo>
                    <a:pt x="0" y="27"/>
                    <a:pt x="1" y="19"/>
                    <a:pt x="2" y="14"/>
                  </a:cubicBezTo>
                  <a:cubicBezTo>
                    <a:pt x="3" y="11"/>
                    <a:pt x="2" y="8"/>
                    <a:pt x="2" y="8"/>
                  </a:cubicBezTo>
                </a:path>
              </a:pathLst>
            </a:custGeom>
            <a:solidFill>
              <a:srgbClr val="CC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6" name="Freeform 196">
              <a:extLst>
                <a:ext uri="{FF2B5EF4-FFF2-40B4-BE49-F238E27FC236}">
                  <a16:creationId xmlns:a16="http://schemas.microsoft.com/office/drawing/2014/main" id="{A6B15EB0-4197-2E70-1C90-B1F4F0A57451}"/>
                </a:ext>
              </a:extLst>
            </p:cNvPr>
            <p:cNvSpPr>
              <a:spLocks/>
            </p:cNvSpPr>
            <p:nvPr/>
          </p:nvSpPr>
          <p:spPr bwMode="auto">
            <a:xfrm>
              <a:off x="5826126" y="3178175"/>
              <a:ext cx="482600" cy="219075"/>
            </a:xfrm>
            <a:custGeom>
              <a:avLst/>
              <a:gdLst>
                <a:gd name="T0" fmla="*/ 2 w 66"/>
                <a:gd name="T1" fmla="*/ 8 h 30"/>
                <a:gd name="T2" fmla="*/ 12 w 66"/>
                <a:gd name="T3" fmla="*/ 0 h 30"/>
                <a:gd name="T4" fmla="*/ 59 w 66"/>
                <a:gd name="T5" fmla="*/ 1 h 30"/>
                <a:gd name="T6" fmla="*/ 65 w 66"/>
                <a:gd name="T7" fmla="*/ 13 h 30"/>
                <a:gd name="T8" fmla="*/ 56 w 66"/>
                <a:gd name="T9" fmla="*/ 30 h 30"/>
                <a:gd name="T10" fmla="*/ 4 w 66"/>
                <a:gd name="T11" fmla="*/ 29 h 30"/>
                <a:gd name="T12" fmla="*/ 2 w 66"/>
                <a:gd name="T13" fmla="*/ 14 h 30"/>
                <a:gd name="T14" fmla="*/ 2 w 66"/>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0">
                  <a:moveTo>
                    <a:pt x="2" y="8"/>
                  </a:moveTo>
                  <a:cubicBezTo>
                    <a:pt x="0" y="5"/>
                    <a:pt x="2" y="0"/>
                    <a:pt x="12" y="0"/>
                  </a:cubicBezTo>
                  <a:cubicBezTo>
                    <a:pt x="19" y="0"/>
                    <a:pt x="56" y="2"/>
                    <a:pt x="59" y="1"/>
                  </a:cubicBezTo>
                  <a:cubicBezTo>
                    <a:pt x="63" y="1"/>
                    <a:pt x="66" y="7"/>
                    <a:pt x="65" y="13"/>
                  </a:cubicBezTo>
                  <a:cubicBezTo>
                    <a:pt x="65" y="20"/>
                    <a:pt x="66" y="29"/>
                    <a:pt x="56" y="30"/>
                  </a:cubicBezTo>
                  <a:cubicBezTo>
                    <a:pt x="47" y="30"/>
                    <a:pt x="7" y="30"/>
                    <a:pt x="4" y="29"/>
                  </a:cubicBezTo>
                  <a:cubicBezTo>
                    <a:pt x="0" y="27"/>
                    <a:pt x="1" y="19"/>
                    <a:pt x="2" y="14"/>
                  </a:cubicBezTo>
                  <a:cubicBezTo>
                    <a:pt x="3" y="11"/>
                    <a:pt x="2" y="8"/>
                    <a:pt x="2" y="8"/>
                  </a:cubicBezTo>
                </a:path>
              </a:pathLst>
            </a:custGeom>
            <a:solidFill>
              <a:srgbClr val="CB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7" name="Freeform 197">
              <a:extLst>
                <a:ext uri="{FF2B5EF4-FFF2-40B4-BE49-F238E27FC236}">
                  <a16:creationId xmlns:a16="http://schemas.microsoft.com/office/drawing/2014/main" id="{94EB8D7D-1413-7956-6F26-57A54522DE8E}"/>
                </a:ext>
              </a:extLst>
            </p:cNvPr>
            <p:cNvSpPr>
              <a:spLocks/>
            </p:cNvSpPr>
            <p:nvPr/>
          </p:nvSpPr>
          <p:spPr bwMode="auto">
            <a:xfrm>
              <a:off x="5826126" y="3178175"/>
              <a:ext cx="482600" cy="219075"/>
            </a:xfrm>
            <a:custGeom>
              <a:avLst/>
              <a:gdLst>
                <a:gd name="T0" fmla="*/ 2 w 66"/>
                <a:gd name="T1" fmla="*/ 8 h 30"/>
                <a:gd name="T2" fmla="*/ 12 w 66"/>
                <a:gd name="T3" fmla="*/ 0 h 30"/>
                <a:gd name="T4" fmla="*/ 59 w 66"/>
                <a:gd name="T5" fmla="*/ 1 h 30"/>
                <a:gd name="T6" fmla="*/ 65 w 66"/>
                <a:gd name="T7" fmla="*/ 13 h 30"/>
                <a:gd name="T8" fmla="*/ 56 w 66"/>
                <a:gd name="T9" fmla="*/ 30 h 30"/>
                <a:gd name="T10" fmla="*/ 4 w 66"/>
                <a:gd name="T11" fmla="*/ 29 h 30"/>
                <a:gd name="T12" fmla="*/ 2 w 66"/>
                <a:gd name="T13" fmla="*/ 14 h 30"/>
                <a:gd name="T14" fmla="*/ 2 w 66"/>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0">
                  <a:moveTo>
                    <a:pt x="2" y="8"/>
                  </a:moveTo>
                  <a:cubicBezTo>
                    <a:pt x="0" y="5"/>
                    <a:pt x="2" y="0"/>
                    <a:pt x="12" y="0"/>
                  </a:cubicBezTo>
                  <a:cubicBezTo>
                    <a:pt x="19" y="0"/>
                    <a:pt x="56" y="2"/>
                    <a:pt x="59" y="1"/>
                  </a:cubicBezTo>
                  <a:cubicBezTo>
                    <a:pt x="63" y="1"/>
                    <a:pt x="65" y="7"/>
                    <a:pt x="65" y="13"/>
                  </a:cubicBezTo>
                  <a:cubicBezTo>
                    <a:pt x="65" y="20"/>
                    <a:pt x="66" y="29"/>
                    <a:pt x="56" y="30"/>
                  </a:cubicBezTo>
                  <a:cubicBezTo>
                    <a:pt x="47" y="30"/>
                    <a:pt x="7" y="30"/>
                    <a:pt x="4" y="29"/>
                  </a:cubicBezTo>
                  <a:cubicBezTo>
                    <a:pt x="0" y="27"/>
                    <a:pt x="1" y="19"/>
                    <a:pt x="2" y="14"/>
                  </a:cubicBezTo>
                  <a:cubicBezTo>
                    <a:pt x="3" y="11"/>
                    <a:pt x="2" y="8"/>
                    <a:pt x="2" y="8"/>
                  </a:cubicBezTo>
                </a:path>
              </a:pathLst>
            </a:custGeom>
            <a:solidFill>
              <a:srgbClr val="CA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8" name="Freeform 198">
              <a:extLst>
                <a:ext uri="{FF2B5EF4-FFF2-40B4-BE49-F238E27FC236}">
                  <a16:creationId xmlns:a16="http://schemas.microsoft.com/office/drawing/2014/main" id="{7E79B472-7205-AAC7-9D27-1FA0EE74D46E}"/>
                </a:ext>
              </a:extLst>
            </p:cNvPr>
            <p:cNvSpPr>
              <a:spLocks/>
            </p:cNvSpPr>
            <p:nvPr/>
          </p:nvSpPr>
          <p:spPr bwMode="auto">
            <a:xfrm>
              <a:off x="5826126" y="3178175"/>
              <a:ext cx="482600" cy="219075"/>
            </a:xfrm>
            <a:custGeom>
              <a:avLst/>
              <a:gdLst>
                <a:gd name="T0" fmla="*/ 2 w 66"/>
                <a:gd name="T1" fmla="*/ 8 h 30"/>
                <a:gd name="T2" fmla="*/ 12 w 66"/>
                <a:gd name="T3" fmla="*/ 0 h 30"/>
                <a:gd name="T4" fmla="*/ 59 w 66"/>
                <a:gd name="T5" fmla="*/ 1 h 30"/>
                <a:gd name="T6" fmla="*/ 65 w 66"/>
                <a:gd name="T7" fmla="*/ 13 h 30"/>
                <a:gd name="T8" fmla="*/ 56 w 66"/>
                <a:gd name="T9" fmla="*/ 30 h 30"/>
                <a:gd name="T10" fmla="*/ 4 w 66"/>
                <a:gd name="T11" fmla="*/ 29 h 30"/>
                <a:gd name="T12" fmla="*/ 2 w 66"/>
                <a:gd name="T13" fmla="*/ 14 h 30"/>
                <a:gd name="T14" fmla="*/ 2 w 66"/>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0">
                  <a:moveTo>
                    <a:pt x="2" y="8"/>
                  </a:moveTo>
                  <a:cubicBezTo>
                    <a:pt x="0" y="5"/>
                    <a:pt x="2" y="0"/>
                    <a:pt x="12" y="0"/>
                  </a:cubicBezTo>
                  <a:cubicBezTo>
                    <a:pt x="19" y="0"/>
                    <a:pt x="56" y="2"/>
                    <a:pt x="59" y="1"/>
                  </a:cubicBezTo>
                  <a:cubicBezTo>
                    <a:pt x="63" y="1"/>
                    <a:pt x="65" y="7"/>
                    <a:pt x="65" y="13"/>
                  </a:cubicBezTo>
                  <a:cubicBezTo>
                    <a:pt x="65" y="20"/>
                    <a:pt x="66" y="29"/>
                    <a:pt x="56" y="30"/>
                  </a:cubicBezTo>
                  <a:cubicBezTo>
                    <a:pt x="47" y="30"/>
                    <a:pt x="7" y="30"/>
                    <a:pt x="4" y="29"/>
                  </a:cubicBezTo>
                  <a:cubicBezTo>
                    <a:pt x="0" y="27"/>
                    <a:pt x="1" y="19"/>
                    <a:pt x="2" y="14"/>
                  </a:cubicBezTo>
                  <a:cubicBezTo>
                    <a:pt x="3" y="11"/>
                    <a:pt x="2" y="8"/>
                    <a:pt x="2" y="8"/>
                  </a:cubicBezTo>
                </a:path>
              </a:pathLst>
            </a:custGeom>
            <a:solidFill>
              <a:srgbClr val="C9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59" name="Freeform 199">
              <a:extLst>
                <a:ext uri="{FF2B5EF4-FFF2-40B4-BE49-F238E27FC236}">
                  <a16:creationId xmlns:a16="http://schemas.microsoft.com/office/drawing/2014/main" id="{0E3DD829-9691-3825-C8E6-C66CC251E715}"/>
                </a:ext>
              </a:extLst>
            </p:cNvPr>
            <p:cNvSpPr>
              <a:spLocks/>
            </p:cNvSpPr>
            <p:nvPr/>
          </p:nvSpPr>
          <p:spPr bwMode="auto">
            <a:xfrm>
              <a:off x="5826126" y="3178175"/>
              <a:ext cx="482600" cy="219075"/>
            </a:xfrm>
            <a:custGeom>
              <a:avLst/>
              <a:gdLst>
                <a:gd name="T0" fmla="*/ 2 w 66"/>
                <a:gd name="T1" fmla="*/ 8 h 30"/>
                <a:gd name="T2" fmla="*/ 12 w 66"/>
                <a:gd name="T3" fmla="*/ 0 h 30"/>
                <a:gd name="T4" fmla="*/ 59 w 66"/>
                <a:gd name="T5" fmla="*/ 2 h 30"/>
                <a:gd name="T6" fmla="*/ 65 w 66"/>
                <a:gd name="T7" fmla="*/ 13 h 30"/>
                <a:gd name="T8" fmla="*/ 56 w 66"/>
                <a:gd name="T9" fmla="*/ 30 h 30"/>
                <a:gd name="T10" fmla="*/ 4 w 66"/>
                <a:gd name="T11" fmla="*/ 29 h 30"/>
                <a:gd name="T12" fmla="*/ 2 w 66"/>
                <a:gd name="T13" fmla="*/ 14 h 30"/>
                <a:gd name="T14" fmla="*/ 2 w 66"/>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0">
                  <a:moveTo>
                    <a:pt x="2" y="8"/>
                  </a:moveTo>
                  <a:cubicBezTo>
                    <a:pt x="0" y="5"/>
                    <a:pt x="2" y="0"/>
                    <a:pt x="12" y="0"/>
                  </a:cubicBezTo>
                  <a:cubicBezTo>
                    <a:pt x="19" y="0"/>
                    <a:pt x="56" y="2"/>
                    <a:pt x="59" y="2"/>
                  </a:cubicBezTo>
                  <a:cubicBezTo>
                    <a:pt x="63" y="1"/>
                    <a:pt x="65" y="7"/>
                    <a:pt x="65" y="13"/>
                  </a:cubicBezTo>
                  <a:cubicBezTo>
                    <a:pt x="65" y="20"/>
                    <a:pt x="66" y="29"/>
                    <a:pt x="56" y="30"/>
                  </a:cubicBezTo>
                  <a:cubicBezTo>
                    <a:pt x="47" y="30"/>
                    <a:pt x="7" y="30"/>
                    <a:pt x="4" y="29"/>
                  </a:cubicBezTo>
                  <a:cubicBezTo>
                    <a:pt x="0" y="27"/>
                    <a:pt x="1" y="19"/>
                    <a:pt x="2" y="14"/>
                  </a:cubicBezTo>
                  <a:cubicBezTo>
                    <a:pt x="3" y="11"/>
                    <a:pt x="2" y="8"/>
                    <a:pt x="2" y="8"/>
                  </a:cubicBezTo>
                </a:path>
              </a:pathLst>
            </a:custGeom>
            <a:solidFill>
              <a:srgbClr val="C8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0" name="Freeform 200">
              <a:extLst>
                <a:ext uri="{FF2B5EF4-FFF2-40B4-BE49-F238E27FC236}">
                  <a16:creationId xmlns:a16="http://schemas.microsoft.com/office/drawing/2014/main" id="{D832559F-B304-8DE2-7B39-C9CCED88D8FD}"/>
                </a:ext>
              </a:extLst>
            </p:cNvPr>
            <p:cNvSpPr>
              <a:spLocks/>
            </p:cNvSpPr>
            <p:nvPr/>
          </p:nvSpPr>
          <p:spPr bwMode="auto">
            <a:xfrm>
              <a:off x="5826126" y="3178175"/>
              <a:ext cx="482600" cy="219075"/>
            </a:xfrm>
            <a:custGeom>
              <a:avLst/>
              <a:gdLst>
                <a:gd name="T0" fmla="*/ 2 w 66"/>
                <a:gd name="T1" fmla="*/ 8 h 30"/>
                <a:gd name="T2" fmla="*/ 12 w 66"/>
                <a:gd name="T3" fmla="*/ 0 h 30"/>
                <a:gd name="T4" fmla="*/ 59 w 66"/>
                <a:gd name="T5" fmla="*/ 2 h 30"/>
                <a:gd name="T6" fmla="*/ 65 w 66"/>
                <a:gd name="T7" fmla="*/ 13 h 30"/>
                <a:gd name="T8" fmla="*/ 56 w 66"/>
                <a:gd name="T9" fmla="*/ 30 h 30"/>
                <a:gd name="T10" fmla="*/ 4 w 66"/>
                <a:gd name="T11" fmla="*/ 29 h 30"/>
                <a:gd name="T12" fmla="*/ 2 w 66"/>
                <a:gd name="T13" fmla="*/ 14 h 30"/>
                <a:gd name="T14" fmla="*/ 2 w 66"/>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0">
                  <a:moveTo>
                    <a:pt x="2" y="8"/>
                  </a:moveTo>
                  <a:cubicBezTo>
                    <a:pt x="0" y="5"/>
                    <a:pt x="2" y="0"/>
                    <a:pt x="12" y="0"/>
                  </a:cubicBezTo>
                  <a:cubicBezTo>
                    <a:pt x="19" y="0"/>
                    <a:pt x="56" y="2"/>
                    <a:pt x="59" y="2"/>
                  </a:cubicBezTo>
                  <a:cubicBezTo>
                    <a:pt x="63" y="1"/>
                    <a:pt x="65" y="7"/>
                    <a:pt x="65" y="13"/>
                  </a:cubicBezTo>
                  <a:cubicBezTo>
                    <a:pt x="64" y="20"/>
                    <a:pt x="66" y="29"/>
                    <a:pt x="56" y="30"/>
                  </a:cubicBezTo>
                  <a:cubicBezTo>
                    <a:pt x="47" y="30"/>
                    <a:pt x="7" y="30"/>
                    <a:pt x="4" y="29"/>
                  </a:cubicBezTo>
                  <a:cubicBezTo>
                    <a:pt x="0" y="27"/>
                    <a:pt x="1" y="19"/>
                    <a:pt x="2" y="14"/>
                  </a:cubicBezTo>
                  <a:cubicBezTo>
                    <a:pt x="3" y="11"/>
                    <a:pt x="2" y="8"/>
                    <a:pt x="2" y="8"/>
                  </a:cubicBezTo>
                </a:path>
              </a:pathLst>
            </a:custGeom>
            <a:solidFill>
              <a:srgbClr val="C7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1" name="Freeform 201">
              <a:extLst>
                <a:ext uri="{FF2B5EF4-FFF2-40B4-BE49-F238E27FC236}">
                  <a16:creationId xmlns:a16="http://schemas.microsoft.com/office/drawing/2014/main" id="{E61B1271-65E3-CF74-FCAB-1831DDE58D0F}"/>
                </a:ext>
              </a:extLst>
            </p:cNvPr>
            <p:cNvSpPr>
              <a:spLocks/>
            </p:cNvSpPr>
            <p:nvPr/>
          </p:nvSpPr>
          <p:spPr bwMode="auto">
            <a:xfrm>
              <a:off x="5826126" y="3178175"/>
              <a:ext cx="482600" cy="219075"/>
            </a:xfrm>
            <a:custGeom>
              <a:avLst/>
              <a:gdLst>
                <a:gd name="T0" fmla="*/ 2 w 66"/>
                <a:gd name="T1" fmla="*/ 8 h 30"/>
                <a:gd name="T2" fmla="*/ 12 w 66"/>
                <a:gd name="T3" fmla="*/ 0 h 30"/>
                <a:gd name="T4" fmla="*/ 59 w 66"/>
                <a:gd name="T5" fmla="*/ 2 h 30"/>
                <a:gd name="T6" fmla="*/ 65 w 66"/>
                <a:gd name="T7" fmla="*/ 13 h 30"/>
                <a:gd name="T8" fmla="*/ 56 w 66"/>
                <a:gd name="T9" fmla="*/ 30 h 30"/>
                <a:gd name="T10" fmla="*/ 4 w 66"/>
                <a:gd name="T11" fmla="*/ 29 h 30"/>
                <a:gd name="T12" fmla="*/ 2 w 66"/>
                <a:gd name="T13" fmla="*/ 14 h 30"/>
                <a:gd name="T14" fmla="*/ 2 w 66"/>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0">
                  <a:moveTo>
                    <a:pt x="2" y="8"/>
                  </a:moveTo>
                  <a:cubicBezTo>
                    <a:pt x="0" y="5"/>
                    <a:pt x="2" y="0"/>
                    <a:pt x="12" y="0"/>
                  </a:cubicBezTo>
                  <a:cubicBezTo>
                    <a:pt x="19" y="1"/>
                    <a:pt x="56" y="2"/>
                    <a:pt x="59" y="2"/>
                  </a:cubicBezTo>
                  <a:cubicBezTo>
                    <a:pt x="63" y="1"/>
                    <a:pt x="65" y="7"/>
                    <a:pt x="65" y="13"/>
                  </a:cubicBezTo>
                  <a:cubicBezTo>
                    <a:pt x="64" y="20"/>
                    <a:pt x="66" y="29"/>
                    <a:pt x="56" y="30"/>
                  </a:cubicBezTo>
                  <a:cubicBezTo>
                    <a:pt x="47" y="30"/>
                    <a:pt x="8" y="30"/>
                    <a:pt x="4" y="29"/>
                  </a:cubicBezTo>
                  <a:cubicBezTo>
                    <a:pt x="0" y="27"/>
                    <a:pt x="1" y="19"/>
                    <a:pt x="2" y="14"/>
                  </a:cubicBezTo>
                  <a:cubicBezTo>
                    <a:pt x="3" y="11"/>
                    <a:pt x="2" y="8"/>
                    <a:pt x="2" y="8"/>
                  </a:cubicBezTo>
                </a:path>
              </a:pathLst>
            </a:custGeom>
            <a:solidFill>
              <a:srgbClr val="C6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2" name="Freeform 202">
              <a:extLst>
                <a:ext uri="{FF2B5EF4-FFF2-40B4-BE49-F238E27FC236}">
                  <a16:creationId xmlns:a16="http://schemas.microsoft.com/office/drawing/2014/main" id="{C9D16DAA-093A-4765-4910-365316BC42EF}"/>
                </a:ext>
              </a:extLst>
            </p:cNvPr>
            <p:cNvSpPr>
              <a:spLocks/>
            </p:cNvSpPr>
            <p:nvPr/>
          </p:nvSpPr>
          <p:spPr bwMode="auto">
            <a:xfrm>
              <a:off x="5832476" y="3178175"/>
              <a:ext cx="476250" cy="219075"/>
            </a:xfrm>
            <a:custGeom>
              <a:avLst/>
              <a:gdLst>
                <a:gd name="T0" fmla="*/ 1 w 65"/>
                <a:gd name="T1" fmla="*/ 8 h 30"/>
                <a:gd name="T2" fmla="*/ 11 w 65"/>
                <a:gd name="T3" fmla="*/ 0 h 30"/>
                <a:gd name="T4" fmla="*/ 58 w 65"/>
                <a:gd name="T5" fmla="*/ 2 h 30"/>
                <a:gd name="T6" fmla="*/ 64 w 65"/>
                <a:gd name="T7" fmla="*/ 13 h 30"/>
                <a:gd name="T8" fmla="*/ 55 w 65"/>
                <a:gd name="T9" fmla="*/ 30 h 30"/>
                <a:gd name="T10" fmla="*/ 3 w 65"/>
                <a:gd name="T11" fmla="*/ 28 h 30"/>
                <a:gd name="T12" fmla="*/ 1 w 65"/>
                <a:gd name="T13" fmla="*/ 14 h 30"/>
                <a:gd name="T14" fmla="*/ 1 w 65"/>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0">
                  <a:moveTo>
                    <a:pt x="1" y="8"/>
                  </a:moveTo>
                  <a:cubicBezTo>
                    <a:pt x="0" y="5"/>
                    <a:pt x="1" y="0"/>
                    <a:pt x="11" y="0"/>
                  </a:cubicBezTo>
                  <a:cubicBezTo>
                    <a:pt x="18" y="1"/>
                    <a:pt x="55" y="2"/>
                    <a:pt x="58" y="2"/>
                  </a:cubicBezTo>
                  <a:cubicBezTo>
                    <a:pt x="62" y="1"/>
                    <a:pt x="64" y="7"/>
                    <a:pt x="64" y="13"/>
                  </a:cubicBezTo>
                  <a:cubicBezTo>
                    <a:pt x="63" y="20"/>
                    <a:pt x="65" y="29"/>
                    <a:pt x="55" y="30"/>
                  </a:cubicBezTo>
                  <a:cubicBezTo>
                    <a:pt x="46" y="30"/>
                    <a:pt x="7" y="30"/>
                    <a:pt x="3" y="28"/>
                  </a:cubicBezTo>
                  <a:cubicBezTo>
                    <a:pt x="0" y="27"/>
                    <a:pt x="0" y="19"/>
                    <a:pt x="1" y="14"/>
                  </a:cubicBezTo>
                  <a:cubicBezTo>
                    <a:pt x="2" y="11"/>
                    <a:pt x="1" y="8"/>
                    <a:pt x="1" y="8"/>
                  </a:cubicBezTo>
                </a:path>
              </a:pathLst>
            </a:custGeom>
            <a:solidFill>
              <a:srgbClr val="C5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3" name="Freeform 203">
              <a:extLst>
                <a:ext uri="{FF2B5EF4-FFF2-40B4-BE49-F238E27FC236}">
                  <a16:creationId xmlns:a16="http://schemas.microsoft.com/office/drawing/2014/main" id="{E8778EF6-027A-0E3D-9EE0-A53206351AB0}"/>
                </a:ext>
              </a:extLst>
            </p:cNvPr>
            <p:cNvSpPr>
              <a:spLocks/>
            </p:cNvSpPr>
            <p:nvPr/>
          </p:nvSpPr>
          <p:spPr bwMode="auto">
            <a:xfrm>
              <a:off x="5832476" y="3178175"/>
              <a:ext cx="476250" cy="219075"/>
            </a:xfrm>
            <a:custGeom>
              <a:avLst/>
              <a:gdLst>
                <a:gd name="T0" fmla="*/ 1 w 65"/>
                <a:gd name="T1" fmla="*/ 8 h 30"/>
                <a:gd name="T2" fmla="*/ 11 w 65"/>
                <a:gd name="T3" fmla="*/ 0 h 30"/>
                <a:gd name="T4" fmla="*/ 58 w 65"/>
                <a:gd name="T5" fmla="*/ 2 h 30"/>
                <a:gd name="T6" fmla="*/ 64 w 65"/>
                <a:gd name="T7" fmla="*/ 13 h 30"/>
                <a:gd name="T8" fmla="*/ 55 w 65"/>
                <a:gd name="T9" fmla="*/ 30 h 30"/>
                <a:gd name="T10" fmla="*/ 3 w 65"/>
                <a:gd name="T11" fmla="*/ 28 h 30"/>
                <a:gd name="T12" fmla="*/ 1 w 65"/>
                <a:gd name="T13" fmla="*/ 14 h 30"/>
                <a:gd name="T14" fmla="*/ 1 w 65"/>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0">
                  <a:moveTo>
                    <a:pt x="1" y="8"/>
                  </a:moveTo>
                  <a:cubicBezTo>
                    <a:pt x="0" y="5"/>
                    <a:pt x="1" y="0"/>
                    <a:pt x="11" y="0"/>
                  </a:cubicBezTo>
                  <a:cubicBezTo>
                    <a:pt x="18" y="1"/>
                    <a:pt x="55" y="2"/>
                    <a:pt x="58" y="2"/>
                  </a:cubicBezTo>
                  <a:cubicBezTo>
                    <a:pt x="61" y="1"/>
                    <a:pt x="64" y="7"/>
                    <a:pt x="64" y="13"/>
                  </a:cubicBezTo>
                  <a:cubicBezTo>
                    <a:pt x="63" y="20"/>
                    <a:pt x="65" y="29"/>
                    <a:pt x="55" y="30"/>
                  </a:cubicBezTo>
                  <a:cubicBezTo>
                    <a:pt x="46" y="30"/>
                    <a:pt x="7" y="29"/>
                    <a:pt x="3" y="28"/>
                  </a:cubicBezTo>
                  <a:cubicBezTo>
                    <a:pt x="0" y="27"/>
                    <a:pt x="0" y="19"/>
                    <a:pt x="1" y="14"/>
                  </a:cubicBezTo>
                  <a:cubicBezTo>
                    <a:pt x="2" y="11"/>
                    <a:pt x="1" y="8"/>
                    <a:pt x="1" y="8"/>
                  </a:cubicBezTo>
                </a:path>
              </a:pathLst>
            </a:custGeom>
            <a:solidFill>
              <a:srgbClr val="C4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4" name="Freeform 204">
              <a:extLst>
                <a:ext uri="{FF2B5EF4-FFF2-40B4-BE49-F238E27FC236}">
                  <a16:creationId xmlns:a16="http://schemas.microsoft.com/office/drawing/2014/main" id="{7493D7E0-B8B0-4DA3-E307-9A762C0FA8CD}"/>
                </a:ext>
              </a:extLst>
            </p:cNvPr>
            <p:cNvSpPr>
              <a:spLocks/>
            </p:cNvSpPr>
            <p:nvPr/>
          </p:nvSpPr>
          <p:spPr bwMode="auto">
            <a:xfrm>
              <a:off x="5832476" y="3178175"/>
              <a:ext cx="468313" cy="219075"/>
            </a:xfrm>
            <a:custGeom>
              <a:avLst/>
              <a:gdLst>
                <a:gd name="T0" fmla="*/ 1 w 64"/>
                <a:gd name="T1" fmla="*/ 8 h 30"/>
                <a:gd name="T2" fmla="*/ 11 w 64"/>
                <a:gd name="T3" fmla="*/ 0 h 30"/>
                <a:gd name="T4" fmla="*/ 58 w 64"/>
                <a:gd name="T5" fmla="*/ 2 h 30"/>
                <a:gd name="T6" fmla="*/ 64 w 64"/>
                <a:gd name="T7" fmla="*/ 13 h 30"/>
                <a:gd name="T8" fmla="*/ 55 w 64"/>
                <a:gd name="T9" fmla="*/ 30 h 30"/>
                <a:gd name="T10" fmla="*/ 3 w 64"/>
                <a:gd name="T11" fmla="*/ 28 h 30"/>
                <a:gd name="T12" fmla="*/ 1 w 64"/>
                <a:gd name="T13" fmla="*/ 14 h 30"/>
                <a:gd name="T14" fmla="*/ 1 w 64"/>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0">
                  <a:moveTo>
                    <a:pt x="1" y="8"/>
                  </a:moveTo>
                  <a:cubicBezTo>
                    <a:pt x="0" y="5"/>
                    <a:pt x="1" y="0"/>
                    <a:pt x="11" y="0"/>
                  </a:cubicBezTo>
                  <a:cubicBezTo>
                    <a:pt x="18" y="1"/>
                    <a:pt x="55" y="2"/>
                    <a:pt x="58" y="2"/>
                  </a:cubicBezTo>
                  <a:cubicBezTo>
                    <a:pt x="61" y="2"/>
                    <a:pt x="64" y="7"/>
                    <a:pt x="64" y="13"/>
                  </a:cubicBezTo>
                  <a:cubicBezTo>
                    <a:pt x="63" y="20"/>
                    <a:pt x="64" y="29"/>
                    <a:pt x="55" y="30"/>
                  </a:cubicBezTo>
                  <a:cubicBezTo>
                    <a:pt x="46" y="30"/>
                    <a:pt x="7" y="29"/>
                    <a:pt x="3" y="28"/>
                  </a:cubicBezTo>
                  <a:cubicBezTo>
                    <a:pt x="0" y="27"/>
                    <a:pt x="0" y="19"/>
                    <a:pt x="1" y="14"/>
                  </a:cubicBezTo>
                  <a:cubicBezTo>
                    <a:pt x="2" y="11"/>
                    <a:pt x="1" y="8"/>
                    <a:pt x="1" y="8"/>
                  </a:cubicBezTo>
                </a:path>
              </a:pathLst>
            </a:custGeom>
            <a:solidFill>
              <a:srgbClr val="C3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5" name="Freeform 206">
              <a:extLst>
                <a:ext uri="{FF2B5EF4-FFF2-40B4-BE49-F238E27FC236}">
                  <a16:creationId xmlns:a16="http://schemas.microsoft.com/office/drawing/2014/main" id="{21182EA4-64DC-A9F4-8B47-2DD3EB9EF7B7}"/>
                </a:ext>
              </a:extLst>
            </p:cNvPr>
            <p:cNvSpPr>
              <a:spLocks/>
            </p:cNvSpPr>
            <p:nvPr/>
          </p:nvSpPr>
          <p:spPr bwMode="auto">
            <a:xfrm>
              <a:off x="5832475" y="3178176"/>
              <a:ext cx="468313" cy="219075"/>
            </a:xfrm>
            <a:custGeom>
              <a:avLst/>
              <a:gdLst>
                <a:gd name="T0" fmla="*/ 1 w 64"/>
                <a:gd name="T1" fmla="*/ 8 h 30"/>
                <a:gd name="T2" fmla="*/ 11 w 64"/>
                <a:gd name="T3" fmla="*/ 0 h 30"/>
                <a:gd name="T4" fmla="*/ 58 w 64"/>
                <a:gd name="T5" fmla="*/ 2 h 30"/>
                <a:gd name="T6" fmla="*/ 64 w 64"/>
                <a:gd name="T7" fmla="*/ 13 h 30"/>
                <a:gd name="T8" fmla="*/ 55 w 64"/>
                <a:gd name="T9" fmla="*/ 29 h 30"/>
                <a:gd name="T10" fmla="*/ 4 w 64"/>
                <a:gd name="T11" fmla="*/ 28 h 30"/>
                <a:gd name="T12" fmla="*/ 1 w 64"/>
                <a:gd name="T13" fmla="*/ 14 h 30"/>
                <a:gd name="T14" fmla="*/ 1 w 64"/>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0">
                  <a:moveTo>
                    <a:pt x="1" y="8"/>
                  </a:moveTo>
                  <a:cubicBezTo>
                    <a:pt x="0" y="5"/>
                    <a:pt x="1" y="0"/>
                    <a:pt x="11" y="0"/>
                  </a:cubicBezTo>
                  <a:cubicBezTo>
                    <a:pt x="18" y="1"/>
                    <a:pt x="55" y="2"/>
                    <a:pt x="58" y="2"/>
                  </a:cubicBezTo>
                  <a:cubicBezTo>
                    <a:pt x="61" y="2"/>
                    <a:pt x="64" y="7"/>
                    <a:pt x="64" y="13"/>
                  </a:cubicBezTo>
                  <a:cubicBezTo>
                    <a:pt x="63" y="20"/>
                    <a:pt x="64" y="29"/>
                    <a:pt x="55" y="29"/>
                  </a:cubicBezTo>
                  <a:cubicBezTo>
                    <a:pt x="46" y="30"/>
                    <a:pt x="7" y="29"/>
                    <a:pt x="4" y="28"/>
                  </a:cubicBezTo>
                  <a:cubicBezTo>
                    <a:pt x="0" y="27"/>
                    <a:pt x="0" y="19"/>
                    <a:pt x="1" y="14"/>
                  </a:cubicBezTo>
                  <a:cubicBezTo>
                    <a:pt x="2" y="11"/>
                    <a:pt x="1" y="8"/>
                    <a:pt x="1" y="8"/>
                  </a:cubicBezTo>
                </a:path>
              </a:pathLst>
            </a:custGeom>
            <a:solidFill>
              <a:srgbClr val="C2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6" name="Freeform 207">
              <a:extLst>
                <a:ext uri="{FF2B5EF4-FFF2-40B4-BE49-F238E27FC236}">
                  <a16:creationId xmlns:a16="http://schemas.microsoft.com/office/drawing/2014/main" id="{DA89AA47-6165-41A5-CAF6-4C29E9E22D70}"/>
                </a:ext>
              </a:extLst>
            </p:cNvPr>
            <p:cNvSpPr>
              <a:spLocks/>
            </p:cNvSpPr>
            <p:nvPr/>
          </p:nvSpPr>
          <p:spPr bwMode="auto">
            <a:xfrm>
              <a:off x="5832475" y="3178176"/>
              <a:ext cx="468313" cy="219075"/>
            </a:xfrm>
            <a:custGeom>
              <a:avLst/>
              <a:gdLst>
                <a:gd name="T0" fmla="*/ 1 w 64"/>
                <a:gd name="T1" fmla="*/ 8 h 30"/>
                <a:gd name="T2" fmla="*/ 11 w 64"/>
                <a:gd name="T3" fmla="*/ 1 h 30"/>
                <a:gd name="T4" fmla="*/ 58 w 64"/>
                <a:gd name="T5" fmla="*/ 2 h 30"/>
                <a:gd name="T6" fmla="*/ 64 w 64"/>
                <a:gd name="T7" fmla="*/ 13 h 30"/>
                <a:gd name="T8" fmla="*/ 55 w 64"/>
                <a:gd name="T9" fmla="*/ 29 h 30"/>
                <a:gd name="T10" fmla="*/ 4 w 64"/>
                <a:gd name="T11" fmla="*/ 28 h 30"/>
                <a:gd name="T12" fmla="*/ 1 w 64"/>
                <a:gd name="T13" fmla="*/ 14 h 30"/>
                <a:gd name="T14" fmla="*/ 1 w 64"/>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0">
                  <a:moveTo>
                    <a:pt x="1" y="8"/>
                  </a:moveTo>
                  <a:cubicBezTo>
                    <a:pt x="0" y="5"/>
                    <a:pt x="1" y="0"/>
                    <a:pt x="11" y="1"/>
                  </a:cubicBezTo>
                  <a:cubicBezTo>
                    <a:pt x="18" y="1"/>
                    <a:pt x="55" y="2"/>
                    <a:pt x="58" y="2"/>
                  </a:cubicBezTo>
                  <a:cubicBezTo>
                    <a:pt x="61" y="2"/>
                    <a:pt x="64" y="7"/>
                    <a:pt x="64" y="13"/>
                  </a:cubicBezTo>
                  <a:cubicBezTo>
                    <a:pt x="63" y="19"/>
                    <a:pt x="64" y="29"/>
                    <a:pt x="55" y="29"/>
                  </a:cubicBezTo>
                  <a:cubicBezTo>
                    <a:pt x="46" y="30"/>
                    <a:pt x="7" y="29"/>
                    <a:pt x="4" y="28"/>
                  </a:cubicBezTo>
                  <a:cubicBezTo>
                    <a:pt x="0" y="27"/>
                    <a:pt x="0" y="19"/>
                    <a:pt x="1" y="14"/>
                  </a:cubicBezTo>
                  <a:cubicBezTo>
                    <a:pt x="2" y="11"/>
                    <a:pt x="1" y="8"/>
                    <a:pt x="1" y="8"/>
                  </a:cubicBezTo>
                </a:path>
              </a:pathLst>
            </a:custGeom>
            <a:solidFill>
              <a:srgbClr val="C1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7" name="Freeform 208">
              <a:extLst>
                <a:ext uri="{FF2B5EF4-FFF2-40B4-BE49-F238E27FC236}">
                  <a16:creationId xmlns:a16="http://schemas.microsoft.com/office/drawing/2014/main" id="{C436E7B2-59F6-6485-3325-39FE4EC2FDA3}"/>
                </a:ext>
              </a:extLst>
            </p:cNvPr>
            <p:cNvSpPr>
              <a:spLocks/>
            </p:cNvSpPr>
            <p:nvPr/>
          </p:nvSpPr>
          <p:spPr bwMode="auto">
            <a:xfrm>
              <a:off x="5832475" y="3178176"/>
              <a:ext cx="468313" cy="219075"/>
            </a:xfrm>
            <a:custGeom>
              <a:avLst/>
              <a:gdLst>
                <a:gd name="T0" fmla="*/ 1 w 64"/>
                <a:gd name="T1" fmla="*/ 8 h 30"/>
                <a:gd name="T2" fmla="*/ 11 w 64"/>
                <a:gd name="T3" fmla="*/ 1 h 30"/>
                <a:gd name="T4" fmla="*/ 58 w 64"/>
                <a:gd name="T5" fmla="*/ 2 h 30"/>
                <a:gd name="T6" fmla="*/ 64 w 64"/>
                <a:gd name="T7" fmla="*/ 13 h 30"/>
                <a:gd name="T8" fmla="*/ 55 w 64"/>
                <a:gd name="T9" fmla="*/ 29 h 30"/>
                <a:gd name="T10" fmla="*/ 4 w 64"/>
                <a:gd name="T11" fmla="*/ 28 h 30"/>
                <a:gd name="T12" fmla="*/ 1 w 64"/>
                <a:gd name="T13" fmla="*/ 14 h 30"/>
                <a:gd name="T14" fmla="*/ 1 w 64"/>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0">
                  <a:moveTo>
                    <a:pt x="1" y="8"/>
                  </a:moveTo>
                  <a:cubicBezTo>
                    <a:pt x="0" y="5"/>
                    <a:pt x="1" y="0"/>
                    <a:pt x="11" y="1"/>
                  </a:cubicBezTo>
                  <a:cubicBezTo>
                    <a:pt x="18" y="1"/>
                    <a:pt x="55" y="2"/>
                    <a:pt x="58" y="2"/>
                  </a:cubicBezTo>
                  <a:cubicBezTo>
                    <a:pt x="61" y="2"/>
                    <a:pt x="64" y="7"/>
                    <a:pt x="64" y="13"/>
                  </a:cubicBezTo>
                  <a:cubicBezTo>
                    <a:pt x="63" y="19"/>
                    <a:pt x="64" y="29"/>
                    <a:pt x="55" y="29"/>
                  </a:cubicBezTo>
                  <a:cubicBezTo>
                    <a:pt x="46" y="30"/>
                    <a:pt x="7" y="29"/>
                    <a:pt x="4" y="28"/>
                  </a:cubicBezTo>
                  <a:cubicBezTo>
                    <a:pt x="0" y="27"/>
                    <a:pt x="0" y="19"/>
                    <a:pt x="1" y="14"/>
                  </a:cubicBezTo>
                  <a:cubicBezTo>
                    <a:pt x="2" y="11"/>
                    <a:pt x="1" y="8"/>
                    <a:pt x="1" y="8"/>
                  </a:cubicBezTo>
                </a:path>
              </a:pathLst>
            </a:custGeom>
            <a:solidFill>
              <a:srgbClr val="C0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8" name="Freeform 209">
              <a:extLst>
                <a:ext uri="{FF2B5EF4-FFF2-40B4-BE49-F238E27FC236}">
                  <a16:creationId xmlns:a16="http://schemas.microsoft.com/office/drawing/2014/main" id="{E822FBFF-DAAF-51EA-3298-D37AAA8D6E47}"/>
                </a:ext>
              </a:extLst>
            </p:cNvPr>
            <p:cNvSpPr>
              <a:spLocks/>
            </p:cNvSpPr>
            <p:nvPr/>
          </p:nvSpPr>
          <p:spPr bwMode="auto">
            <a:xfrm>
              <a:off x="5832475" y="3178176"/>
              <a:ext cx="468313" cy="219075"/>
            </a:xfrm>
            <a:custGeom>
              <a:avLst/>
              <a:gdLst>
                <a:gd name="T0" fmla="*/ 1 w 64"/>
                <a:gd name="T1" fmla="*/ 8 h 30"/>
                <a:gd name="T2" fmla="*/ 11 w 64"/>
                <a:gd name="T3" fmla="*/ 1 h 30"/>
                <a:gd name="T4" fmla="*/ 58 w 64"/>
                <a:gd name="T5" fmla="*/ 2 h 30"/>
                <a:gd name="T6" fmla="*/ 64 w 64"/>
                <a:gd name="T7" fmla="*/ 13 h 30"/>
                <a:gd name="T8" fmla="*/ 55 w 64"/>
                <a:gd name="T9" fmla="*/ 29 h 30"/>
                <a:gd name="T10" fmla="*/ 4 w 64"/>
                <a:gd name="T11" fmla="*/ 28 h 30"/>
                <a:gd name="T12" fmla="*/ 1 w 64"/>
                <a:gd name="T13" fmla="*/ 14 h 30"/>
                <a:gd name="T14" fmla="*/ 1 w 64"/>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0">
                  <a:moveTo>
                    <a:pt x="1" y="8"/>
                  </a:moveTo>
                  <a:cubicBezTo>
                    <a:pt x="0" y="5"/>
                    <a:pt x="1" y="0"/>
                    <a:pt x="11" y="1"/>
                  </a:cubicBezTo>
                  <a:cubicBezTo>
                    <a:pt x="18" y="1"/>
                    <a:pt x="55" y="2"/>
                    <a:pt x="58" y="2"/>
                  </a:cubicBezTo>
                  <a:cubicBezTo>
                    <a:pt x="61" y="2"/>
                    <a:pt x="64" y="7"/>
                    <a:pt x="64" y="13"/>
                  </a:cubicBezTo>
                  <a:cubicBezTo>
                    <a:pt x="63" y="19"/>
                    <a:pt x="64" y="29"/>
                    <a:pt x="55" y="29"/>
                  </a:cubicBezTo>
                  <a:cubicBezTo>
                    <a:pt x="46" y="30"/>
                    <a:pt x="7" y="29"/>
                    <a:pt x="4" y="28"/>
                  </a:cubicBezTo>
                  <a:cubicBezTo>
                    <a:pt x="0" y="27"/>
                    <a:pt x="0" y="19"/>
                    <a:pt x="1" y="14"/>
                  </a:cubicBezTo>
                  <a:cubicBezTo>
                    <a:pt x="2" y="11"/>
                    <a:pt x="1" y="8"/>
                    <a:pt x="1" y="8"/>
                  </a:cubicBezTo>
                </a:path>
              </a:pathLst>
            </a:custGeom>
            <a:solidFill>
              <a:srgbClr val="BF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69" name="Freeform 210">
              <a:extLst>
                <a:ext uri="{FF2B5EF4-FFF2-40B4-BE49-F238E27FC236}">
                  <a16:creationId xmlns:a16="http://schemas.microsoft.com/office/drawing/2014/main" id="{48A96B65-C37F-0DA0-94B9-B4B0EC8507BC}"/>
                </a:ext>
              </a:extLst>
            </p:cNvPr>
            <p:cNvSpPr>
              <a:spLocks/>
            </p:cNvSpPr>
            <p:nvPr/>
          </p:nvSpPr>
          <p:spPr bwMode="auto">
            <a:xfrm>
              <a:off x="5832475" y="3178176"/>
              <a:ext cx="468313" cy="219075"/>
            </a:xfrm>
            <a:custGeom>
              <a:avLst/>
              <a:gdLst>
                <a:gd name="T0" fmla="*/ 1 w 64"/>
                <a:gd name="T1" fmla="*/ 8 h 30"/>
                <a:gd name="T2" fmla="*/ 11 w 64"/>
                <a:gd name="T3" fmla="*/ 1 h 30"/>
                <a:gd name="T4" fmla="*/ 58 w 64"/>
                <a:gd name="T5" fmla="*/ 2 h 30"/>
                <a:gd name="T6" fmla="*/ 64 w 64"/>
                <a:gd name="T7" fmla="*/ 13 h 30"/>
                <a:gd name="T8" fmla="*/ 55 w 64"/>
                <a:gd name="T9" fmla="*/ 29 h 30"/>
                <a:gd name="T10" fmla="*/ 4 w 64"/>
                <a:gd name="T11" fmla="*/ 28 h 30"/>
                <a:gd name="T12" fmla="*/ 1 w 64"/>
                <a:gd name="T13" fmla="*/ 14 h 30"/>
                <a:gd name="T14" fmla="*/ 1 w 64"/>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0">
                  <a:moveTo>
                    <a:pt x="1" y="8"/>
                  </a:moveTo>
                  <a:cubicBezTo>
                    <a:pt x="0" y="5"/>
                    <a:pt x="1" y="0"/>
                    <a:pt x="11" y="1"/>
                  </a:cubicBezTo>
                  <a:cubicBezTo>
                    <a:pt x="18" y="1"/>
                    <a:pt x="55" y="2"/>
                    <a:pt x="58" y="2"/>
                  </a:cubicBezTo>
                  <a:cubicBezTo>
                    <a:pt x="61" y="2"/>
                    <a:pt x="64" y="7"/>
                    <a:pt x="64" y="13"/>
                  </a:cubicBezTo>
                  <a:cubicBezTo>
                    <a:pt x="63" y="19"/>
                    <a:pt x="64" y="29"/>
                    <a:pt x="55" y="29"/>
                  </a:cubicBezTo>
                  <a:cubicBezTo>
                    <a:pt x="46" y="30"/>
                    <a:pt x="7" y="29"/>
                    <a:pt x="4" y="28"/>
                  </a:cubicBezTo>
                  <a:cubicBezTo>
                    <a:pt x="0" y="27"/>
                    <a:pt x="0" y="19"/>
                    <a:pt x="1" y="14"/>
                  </a:cubicBezTo>
                  <a:cubicBezTo>
                    <a:pt x="2" y="11"/>
                    <a:pt x="1" y="8"/>
                    <a:pt x="1" y="8"/>
                  </a:cubicBezTo>
                </a:path>
              </a:pathLst>
            </a:custGeom>
            <a:solidFill>
              <a:srgbClr val="BE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0" name="Freeform 211">
              <a:extLst>
                <a:ext uri="{FF2B5EF4-FFF2-40B4-BE49-F238E27FC236}">
                  <a16:creationId xmlns:a16="http://schemas.microsoft.com/office/drawing/2014/main" id="{414765E2-6945-1DB4-F32C-CE2BE63958B4}"/>
                </a:ext>
              </a:extLst>
            </p:cNvPr>
            <p:cNvSpPr>
              <a:spLocks/>
            </p:cNvSpPr>
            <p:nvPr/>
          </p:nvSpPr>
          <p:spPr bwMode="auto">
            <a:xfrm>
              <a:off x="5832475" y="3178176"/>
              <a:ext cx="468313" cy="219075"/>
            </a:xfrm>
            <a:custGeom>
              <a:avLst/>
              <a:gdLst>
                <a:gd name="T0" fmla="*/ 1 w 64"/>
                <a:gd name="T1" fmla="*/ 8 h 30"/>
                <a:gd name="T2" fmla="*/ 11 w 64"/>
                <a:gd name="T3" fmla="*/ 1 h 30"/>
                <a:gd name="T4" fmla="*/ 58 w 64"/>
                <a:gd name="T5" fmla="*/ 2 h 30"/>
                <a:gd name="T6" fmla="*/ 64 w 64"/>
                <a:gd name="T7" fmla="*/ 13 h 30"/>
                <a:gd name="T8" fmla="*/ 55 w 64"/>
                <a:gd name="T9" fmla="*/ 29 h 30"/>
                <a:gd name="T10" fmla="*/ 4 w 64"/>
                <a:gd name="T11" fmla="*/ 28 h 30"/>
                <a:gd name="T12" fmla="*/ 1 w 64"/>
                <a:gd name="T13" fmla="*/ 14 h 30"/>
                <a:gd name="T14" fmla="*/ 1 w 64"/>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0">
                  <a:moveTo>
                    <a:pt x="1" y="8"/>
                  </a:moveTo>
                  <a:cubicBezTo>
                    <a:pt x="0" y="5"/>
                    <a:pt x="1" y="0"/>
                    <a:pt x="11" y="1"/>
                  </a:cubicBezTo>
                  <a:cubicBezTo>
                    <a:pt x="18" y="1"/>
                    <a:pt x="55" y="2"/>
                    <a:pt x="58" y="2"/>
                  </a:cubicBezTo>
                  <a:cubicBezTo>
                    <a:pt x="61" y="2"/>
                    <a:pt x="64" y="7"/>
                    <a:pt x="64" y="13"/>
                  </a:cubicBezTo>
                  <a:cubicBezTo>
                    <a:pt x="63" y="19"/>
                    <a:pt x="64" y="29"/>
                    <a:pt x="55" y="29"/>
                  </a:cubicBezTo>
                  <a:cubicBezTo>
                    <a:pt x="46" y="30"/>
                    <a:pt x="7" y="29"/>
                    <a:pt x="4" y="28"/>
                  </a:cubicBezTo>
                  <a:cubicBezTo>
                    <a:pt x="0" y="27"/>
                    <a:pt x="0" y="19"/>
                    <a:pt x="1" y="14"/>
                  </a:cubicBezTo>
                  <a:cubicBezTo>
                    <a:pt x="2" y="11"/>
                    <a:pt x="1" y="8"/>
                    <a:pt x="1" y="8"/>
                  </a:cubicBezTo>
                </a:path>
              </a:pathLst>
            </a:custGeom>
            <a:solidFill>
              <a:srgbClr val="BD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1" name="Freeform 212">
              <a:extLst>
                <a:ext uri="{FF2B5EF4-FFF2-40B4-BE49-F238E27FC236}">
                  <a16:creationId xmlns:a16="http://schemas.microsoft.com/office/drawing/2014/main" id="{726AA520-9626-AFC5-9FA0-AE1C2A56CCC9}"/>
                </a:ext>
              </a:extLst>
            </p:cNvPr>
            <p:cNvSpPr>
              <a:spLocks/>
            </p:cNvSpPr>
            <p:nvPr/>
          </p:nvSpPr>
          <p:spPr bwMode="auto">
            <a:xfrm>
              <a:off x="5832475" y="3178176"/>
              <a:ext cx="468313" cy="219075"/>
            </a:xfrm>
            <a:custGeom>
              <a:avLst/>
              <a:gdLst>
                <a:gd name="T0" fmla="*/ 1 w 64"/>
                <a:gd name="T1" fmla="*/ 8 h 30"/>
                <a:gd name="T2" fmla="*/ 11 w 64"/>
                <a:gd name="T3" fmla="*/ 1 h 30"/>
                <a:gd name="T4" fmla="*/ 58 w 64"/>
                <a:gd name="T5" fmla="*/ 2 h 30"/>
                <a:gd name="T6" fmla="*/ 64 w 64"/>
                <a:gd name="T7" fmla="*/ 13 h 30"/>
                <a:gd name="T8" fmla="*/ 55 w 64"/>
                <a:gd name="T9" fmla="*/ 29 h 30"/>
                <a:gd name="T10" fmla="*/ 4 w 64"/>
                <a:gd name="T11" fmla="*/ 28 h 30"/>
                <a:gd name="T12" fmla="*/ 1 w 64"/>
                <a:gd name="T13" fmla="*/ 14 h 30"/>
                <a:gd name="T14" fmla="*/ 1 w 64"/>
                <a:gd name="T15" fmla="*/ 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0">
                  <a:moveTo>
                    <a:pt x="1" y="8"/>
                  </a:moveTo>
                  <a:cubicBezTo>
                    <a:pt x="0" y="5"/>
                    <a:pt x="1" y="0"/>
                    <a:pt x="11" y="1"/>
                  </a:cubicBezTo>
                  <a:cubicBezTo>
                    <a:pt x="18" y="1"/>
                    <a:pt x="55" y="2"/>
                    <a:pt x="58" y="2"/>
                  </a:cubicBezTo>
                  <a:cubicBezTo>
                    <a:pt x="61" y="2"/>
                    <a:pt x="64" y="7"/>
                    <a:pt x="64" y="13"/>
                  </a:cubicBezTo>
                  <a:cubicBezTo>
                    <a:pt x="63" y="19"/>
                    <a:pt x="64" y="29"/>
                    <a:pt x="55" y="29"/>
                  </a:cubicBezTo>
                  <a:cubicBezTo>
                    <a:pt x="46" y="30"/>
                    <a:pt x="7" y="29"/>
                    <a:pt x="4" y="28"/>
                  </a:cubicBezTo>
                  <a:cubicBezTo>
                    <a:pt x="0" y="27"/>
                    <a:pt x="1" y="19"/>
                    <a:pt x="1" y="14"/>
                  </a:cubicBezTo>
                  <a:cubicBezTo>
                    <a:pt x="2" y="11"/>
                    <a:pt x="1" y="8"/>
                    <a:pt x="1" y="8"/>
                  </a:cubicBezTo>
                </a:path>
              </a:pathLst>
            </a:custGeom>
            <a:solidFill>
              <a:srgbClr val="BC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2" name="Freeform 213">
              <a:extLst>
                <a:ext uri="{FF2B5EF4-FFF2-40B4-BE49-F238E27FC236}">
                  <a16:creationId xmlns:a16="http://schemas.microsoft.com/office/drawing/2014/main" id="{E557B6AA-592D-6021-9CE6-CBF2E6768193}"/>
                </a:ext>
              </a:extLst>
            </p:cNvPr>
            <p:cNvSpPr>
              <a:spLocks/>
            </p:cNvSpPr>
            <p:nvPr/>
          </p:nvSpPr>
          <p:spPr bwMode="auto">
            <a:xfrm>
              <a:off x="5832475" y="3186113"/>
              <a:ext cx="468313" cy="211138"/>
            </a:xfrm>
            <a:custGeom>
              <a:avLst/>
              <a:gdLst>
                <a:gd name="T0" fmla="*/ 1 w 64"/>
                <a:gd name="T1" fmla="*/ 7 h 29"/>
                <a:gd name="T2" fmla="*/ 11 w 64"/>
                <a:gd name="T3" fmla="*/ 0 h 29"/>
                <a:gd name="T4" fmla="*/ 58 w 64"/>
                <a:gd name="T5" fmla="*/ 1 h 29"/>
                <a:gd name="T6" fmla="*/ 64 w 64"/>
                <a:gd name="T7" fmla="*/ 12 h 29"/>
                <a:gd name="T8" fmla="*/ 55 w 64"/>
                <a:gd name="T9" fmla="*/ 28 h 29"/>
                <a:gd name="T10" fmla="*/ 4 w 64"/>
                <a:gd name="T11" fmla="*/ 27 h 29"/>
                <a:gd name="T12" fmla="*/ 2 w 64"/>
                <a:gd name="T13" fmla="*/ 13 h 29"/>
                <a:gd name="T14" fmla="*/ 1 w 64"/>
                <a:gd name="T15" fmla="*/ 7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9">
                  <a:moveTo>
                    <a:pt x="1" y="7"/>
                  </a:moveTo>
                  <a:cubicBezTo>
                    <a:pt x="0" y="4"/>
                    <a:pt x="2" y="0"/>
                    <a:pt x="11" y="0"/>
                  </a:cubicBezTo>
                  <a:cubicBezTo>
                    <a:pt x="18" y="0"/>
                    <a:pt x="55" y="1"/>
                    <a:pt x="58" y="1"/>
                  </a:cubicBezTo>
                  <a:cubicBezTo>
                    <a:pt x="61" y="1"/>
                    <a:pt x="64" y="6"/>
                    <a:pt x="64" y="12"/>
                  </a:cubicBezTo>
                  <a:cubicBezTo>
                    <a:pt x="63" y="18"/>
                    <a:pt x="64" y="28"/>
                    <a:pt x="55" y="28"/>
                  </a:cubicBezTo>
                  <a:cubicBezTo>
                    <a:pt x="46" y="29"/>
                    <a:pt x="7" y="28"/>
                    <a:pt x="4" y="27"/>
                  </a:cubicBezTo>
                  <a:cubicBezTo>
                    <a:pt x="0" y="26"/>
                    <a:pt x="1" y="18"/>
                    <a:pt x="2" y="13"/>
                  </a:cubicBezTo>
                  <a:cubicBezTo>
                    <a:pt x="2" y="10"/>
                    <a:pt x="1" y="7"/>
                    <a:pt x="1" y="7"/>
                  </a:cubicBezTo>
                </a:path>
              </a:pathLst>
            </a:custGeom>
            <a:solidFill>
              <a:srgbClr val="BB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3" name="Freeform 214">
              <a:extLst>
                <a:ext uri="{FF2B5EF4-FFF2-40B4-BE49-F238E27FC236}">
                  <a16:creationId xmlns:a16="http://schemas.microsoft.com/office/drawing/2014/main" id="{C6FD7A82-D173-9239-D8D8-46E85C3568C9}"/>
                </a:ext>
              </a:extLst>
            </p:cNvPr>
            <p:cNvSpPr>
              <a:spLocks/>
            </p:cNvSpPr>
            <p:nvPr/>
          </p:nvSpPr>
          <p:spPr bwMode="auto">
            <a:xfrm>
              <a:off x="5832475" y="3186113"/>
              <a:ext cx="468313" cy="204788"/>
            </a:xfrm>
            <a:custGeom>
              <a:avLst/>
              <a:gdLst>
                <a:gd name="T0" fmla="*/ 1 w 64"/>
                <a:gd name="T1" fmla="*/ 7 h 28"/>
                <a:gd name="T2" fmla="*/ 11 w 64"/>
                <a:gd name="T3" fmla="*/ 0 h 28"/>
                <a:gd name="T4" fmla="*/ 58 w 64"/>
                <a:gd name="T5" fmla="*/ 1 h 28"/>
                <a:gd name="T6" fmla="*/ 63 w 64"/>
                <a:gd name="T7" fmla="*/ 12 h 28"/>
                <a:gd name="T8" fmla="*/ 55 w 64"/>
                <a:gd name="T9" fmla="*/ 28 h 28"/>
                <a:gd name="T10" fmla="*/ 4 w 64"/>
                <a:gd name="T11" fmla="*/ 27 h 28"/>
                <a:gd name="T12" fmla="*/ 2 w 64"/>
                <a:gd name="T13" fmla="*/ 13 h 28"/>
                <a:gd name="T14" fmla="*/ 1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1" y="7"/>
                  </a:moveTo>
                  <a:cubicBezTo>
                    <a:pt x="0" y="4"/>
                    <a:pt x="2" y="0"/>
                    <a:pt x="11" y="0"/>
                  </a:cubicBezTo>
                  <a:cubicBezTo>
                    <a:pt x="18" y="0"/>
                    <a:pt x="55" y="1"/>
                    <a:pt x="58" y="1"/>
                  </a:cubicBezTo>
                  <a:cubicBezTo>
                    <a:pt x="61" y="1"/>
                    <a:pt x="64" y="6"/>
                    <a:pt x="63" y="12"/>
                  </a:cubicBezTo>
                  <a:cubicBezTo>
                    <a:pt x="63" y="18"/>
                    <a:pt x="64" y="28"/>
                    <a:pt x="55" y="28"/>
                  </a:cubicBezTo>
                  <a:cubicBezTo>
                    <a:pt x="46" y="28"/>
                    <a:pt x="7" y="28"/>
                    <a:pt x="4" y="27"/>
                  </a:cubicBezTo>
                  <a:cubicBezTo>
                    <a:pt x="0" y="26"/>
                    <a:pt x="1" y="18"/>
                    <a:pt x="2" y="13"/>
                  </a:cubicBezTo>
                  <a:cubicBezTo>
                    <a:pt x="2" y="10"/>
                    <a:pt x="1" y="7"/>
                    <a:pt x="1" y="7"/>
                  </a:cubicBezTo>
                </a:path>
              </a:pathLst>
            </a:custGeom>
            <a:solidFill>
              <a:srgbClr val="BA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4" name="Freeform 215">
              <a:extLst>
                <a:ext uri="{FF2B5EF4-FFF2-40B4-BE49-F238E27FC236}">
                  <a16:creationId xmlns:a16="http://schemas.microsoft.com/office/drawing/2014/main" id="{7921EAF3-4A9B-BCE8-8A9F-A653CB1526B3}"/>
                </a:ext>
              </a:extLst>
            </p:cNvPr>
            <p:cNvSpPr>
              <a:spLocks/>
            </p:cNvSpPr>
            <p:nvPr/>
          </p:nvSpPr>
          <p:spPr bwMode="auto">
            <a:xfrm>
              <a:off x="5832475" y="3186113"/>
              <a:ext cx="468313" cy="204788"/>
            </a:xfrm>
            <a:custGeom>
              <a:avLst/>
              <a:gdLst>
                <a:gd name="T0" fmla="*/ 1 w 64"/>
                <a:gd name="T1" fmla="*/ 7 h 28"/>
                <a:gd name="T2" fmla="*/ 11 w 64"/>
                <a:gd name="T3" fmla="*/ 0 h 28"/>
                <a:gd name="T4" fmla="*/ 58 w 64"/>
                <a:gd name="T5" fmla="*/ 1 h 28"/>
                <a:gd name="T6" fmla="*/ 63 w 64"/>
                <a:gd name="T7" fmla="*/ 12 h 28"/>
                <a:gd name="T8" fmla="*/ 55 w 64"/>
                <a:gd name="T9" fmla="*/ 28 h 28"/>
                <a:gd name="T10" fmla="*/ 4 w 64"/>
                <a:gd name="T11" fmla="*/ 27 h 28"/>
                <a:gd name="T12" fmla="*/ 2 w 64"/>
                <a:gd name="T13" fmla="*/ 13 h 28"/>
                <a:gd name="T14" fmla="*/ 1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1" y="7"/>
                  </a:moveTo>
                  <a:cubicBezTo>
                    <a:pt x="0" y="4"/>
                    <a:pt x="2" y="0"/>
                    <a:pt x="11" y="0"/>
                  </a:cubicBezTo>
                  <a:cubicBezTo>
                    <a:pt x="18" y="0"/>
                    <a:pt x="55" y="2"/>
                    <a:pt x="58" y="1"/>
                  </a:cubicBezTo>
                  <a:cubicBezTo>
                    <a:pt x="61" y="1"/>
                    <a:pt x="64" y="6"/>
                    <a:pt x="63" y="12"/>
                  </a:cubicBezTo>
                  <a:cubicBezTo>
                    <a:pt x="63" y="18"/>
                    <a:pt x="64" y="28"/>
                    <a:pt x="55" y="28"/>
                  </a:cubicBezTo>
                  <a:cubicBezTo>
                    <a:pt x="46" y="28"/>
                    <a:pt x="7" y="28"/>
                    <a:pt x="4" y="27"/>
                  </a:cubicBezTo>
                  <a:cubicBezTo>
                    <a:pt x="0" y="26"/>
                    <a:pt x="1" y="18"/>
                    <a:pt x="2" y="13"/>
                  </a:cubicBezTo>
                  <a:cubicBezTo>
                    <a:pt x="2" y="10"/>
                    <a:pt x="1" y="7"/>
                    <a:pt x="1" y="7"/>
                  </a:cubicBezTo>
                </a:path>
              </a:pathLst>
            </a:custGeom>
            <a:solidFill>
              <a:srgbClr val="B9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5" name="Freeform 216">
              <a:extLst>
                <a:ext uri="{FF2B5EF4-FFF2-40B4-BE49-F238E27FC236}">
                  <a16:creationId xmlns:a16="http://schemas.microsoft.com/office/drawing/2014/main" id="{6925EAF9-6278-ABD5-B6F3-638183B9824E}"/>
                </a:ext>
              </a:extLst>
            </p:cNvPr>
            <p:cNvSpPr>
              <a:spLocks/>
            </p:cNvSpPr>
            <p:nvPr/>
          </p:nvSpPr>
          <p:spPr bwMode="auto">
            <a:xfrm>
              <a:off x="5832475" y="3186113"/>
              <a:ext cx="468313" cy="204788"/>
            </a:xfrm>
            <a:custGeom>
              <a:avLst/>
              <a:gdLst>
                <a:gd name="T0" fmla="*/ 1 w 64"/>
                <a:gd name="T1" fmla="*/ 7 h 28"/>
                <a:gd name="T2" fmla="*/ 11 w 64"/>
                <a:gd name="T3" fmla="*/ 0 h 28"/>
                <a:gd name="T4" fmla="*/ 58 w 64"/>
                <a:gd name="T5" fmla="*/ 1 h 28"/>
                <a:gd name="T6" fmla="*/ 63 w 64"/>
                <a:gd name="T7" fmla="*/ 12 h 28"/>
                <a:gd name="T8" fmla="*/ 55 w 64"/>
                <a:gd name="T9" fmla="*/ 28 h 28"/>
                <a:gd name="T10" fmla="*/ 4 w 64"/>
                <a:gd name="T11" fmla="*/ 27 h 28"/>
                <a:gd name="T12" fmla="*/ 2 w 64"/>
                <a:gd name="T13" fmla="*/ 13 h 28"/>
                <a:gd name="T14" fmla="*/ 1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1" y="7"/>
                  </a:moveTo>
                  <a:cubicBezTo>
                    <a:pt x="0" y="4"/>
                    <a:pt x="2" y="0"/>
                    <a:pt x="11" y="0"/>
                  </a:cubicBezTo>
                  <a:cubicBezTo>
                    <a:pt x="18" y="0"/>
                    <a:pt x="55" y="2"/>
                    <a:pt x="58" y="1"/>
                  </a:cubicBezTo>
                  <a:cubicBezTo>
                    <a:pt x="61" y="1"/>
                    <a:pt x="64" y="6"/>
                    <a:pt x="63" y="12"/>
                  </a:cubicBezTo>
                  <a:cubicBezTo>
                    <a:pt x="63" y="18"/>
                    <a:pt x="64" y="28"/>
                    <a:pt x="55" y="28"/>
                  </a:cubicBezTo>
                  <a:cubicBezTo>
                    <a:pt x="46" y="28"/>
                    <a:pt x="7" y="28"/>
                    <a:pt x="4" y="27"/>
                  </a:cubicBezTo>
                  <a:cubicBezTo>
                    <a:pt x="0" y="26"/>
                    <a:pt x="1" y="18"/>
                    <a:pt x="2" y="13"/>
                  </a:cubicBezTo>
                  <a:cubicBezTo>
                    <a:pt x="2" y="10"/>
                    <a:pt x="1" y="7"/>
                    <a:pt x="1" y="7"/>
                  </a:cubicBezTo>
                </a:path>
              </a:pathLst>
            </a:custGeom>
            <a:solidFill>
              <a:srgbClr val="B8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6" name="Freeform 217">
              <a:extLst>
                <a:ext uri="{FF2B5EF4-FFF2-40B4-BE49-F238E27FC236}">
                  <a16:creationId xmlns:a16="http://schemas.microsoft.com/office/drawing/2014/main" id="{CC4A7261-8371-7B97-2270-E4241975142D}"/>
                </a:ext>
              </a:extLst>
            </p:cNvPr>
            <p:cNvSpPr>
              <a:spLocks/>
            </p:cNvSpPr>
            <p:nvPr/>
          </p:nvSpPr>
          <p:spPr bwMode="auto">
            <a:xfrm>
              <a:off x="5832475" y="3186113"/>
              <a:ext cx="468313" cy="204788"/>
            </a:xfrm>
            <a:custGeom>
              <a:avLst/>
              <a:gdLst>
                <a:gd name="T0" fmla="*/ 1 w 64"/>
                <a:gd name="T1" fmla="*/ 7 h 28"/>
                <a:gd name="T2" fmla="*/ 11 w 64"/>
                <a:gd name="T3" fmla="*/ 0 h 28"/>
                <a:gd name="T4" fmla="*/ 58 w 64"/>
                <a:gd name="T5" fmla="*/ 1 h 28"/>
                <a:gd name="T6" fmla="*/ 63 w 64"/>
                <a:gd name="T7" fmla="*/ 12 h 28"/>
                <a:gd name="T8" fmla="*/ 55 w 64"/>
                <a:gd name="T9" fmla="*/ 28 h 28"/>
                <a:gd name="T10" fmla="*/ 4 w 64"/>
                <a:gd name="T11" fmla="*/ 27 h 28"/>
                <a:gd name="T12" fmla="*/ 2 w 64"/>
                <a:gd name="T13" fmla="*/ 13 h 28"/>
                <a:gd name="T14" fmla="*/ 1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1" y="7"/>
                  </a:moveTo>
                  <a:cubicBezTo>
                    <a:pt x="0" y="4"/>
                    <a:pt x="2" y="0"/>
                    <a:pt x="11" y="0"/>
                  </a:cubicBezTo>
                  <a:cubicBezTo>
                    <a:pt x="18" y="0"/>
                    <a:pt x="55" y="2"/>
                    <a:pt x="58" y="1"/>
                  </a:cubicBezTo>
                  <a:cubicBezTo>
                    <a:pt x="61" y="1"/>
                    <a:pt x="64" y="6"/>
                    <a:pt x="63" y="12"/>
                  </a:cubicBezTo>
                  <a:cubicBezTo>
                    <a:pt x="63" y="18"/>
                    <a:pt x="64" y="27"/>
                    <a:pt x="55" y="28"/>
                  </a:cubicBezTo>
                  <a:cubicBezTo>
                    <a:pt x="46" y="28"/>
                    <a:pt x="7" y="28"/>
                    <a:pt x="4" y="27"/>
                  </a:cubicBezTo>
                  <a:cubicBezTo>
                    <a:pt x="0" y="26"/>
                    <a:pt x="1" y="18"/>
                    <a:pt x="2" y="13"/>
                  </a:cubicBezTo>
                  <a:cubicBezTo>
                    <a:pt x="2" y="10"/>
                    <a:pt x="1" y="7"/>
                    <a:pt x="1" y="7"/>
                  </a:cubicBezTo>
                </a:path>
              </a:pathLst>
            </a:custGeom>
            <a:solidFill>
              <a:srgbClr val="B7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7" name="Freeform 218">
              <a:extLst>
                <a:ext uri="{FF2B5EF4-FFF2-40B4-BE49-F238E27FC236}">
                  <a16:creationId xmlns:a16="http://schemas.microsoft.com/office/drawing/2014/main" id="{5FBA8F6E-67D5-377A-B06C-035769B19FF3}"/>
                </a:ext>
              </a:extLst>
            </p:cNvPr>
            <p:cNvSpPr>
              <a:spLocks/>
            </p:cNvSpPr>
            <p:nvPr/>
          </p:nvSpPr>
          <p:spPr bwMode="auto">
            <a:xfrm>
              <a:off x="5832475" y="3186113"/>
              <a:ext cx="468313" cy="204788"/>
            </a:xfrm>
            <a:custGeom>
              <a:avLst/>
              <a:gdLst>
                <a:gd name="T0" fmla="*/ 1 w 64"/>
                <a:gd name="T1" fmla="*/ 7 h 28"/>
                <a:gd name="T2" fmla="*/ 11 w 64"/>
                <a:gd name="T3" fmla="*/ 0 h 28"/>
                <a:gd name="T4" fmla="*/ 58 w 64"/>
                <a:gd name="T5" fmla="*/ 1 h 28"/>
                <a:gd name="T6" fmla="*/ 63 w 64"/>
                <a:gd name="T7" fmla="*/ 12 h 28"/>
                <a:gd name="T8" fmla="*/ 55 w 64"/>
                <a:gd name="T9" fmla="*/ 28 h 28"/>
                <a:gd name="T10" fmla="*/ 4 w 64"/>
                <a:gd name="T11" fmla="*/ 27 h 28"/>
                <a:gd name="T12" fmla="*/ 2 w 64"/>
                <a:gd name="T13" fmla="*/ 13 h 28"/>
                <a:gd name="T14" fmla="*/ 1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1" y="7"/>
                  </a:moveTo>
                  <a:cubicBezTo>
                    <a:pt x="0" y="5"/>
                    <a:pt x="2" y="0"/>
                    <a:pt x="11" y="0"/>
                  </a:cubicBezTo>
                  <a:cubicBezTo>
                    <a:pt x="18" y="0"/>
                    <a:pt x="55" y="2"/>
                    <a:pt x="58" y="1"/>
                  </a:cubicBezTo>
                  <a:cubicBezTo>
                    <a:pt x="61" y="1"/>
                    <a:pt x="64" y="6"/>
                    <a:pt x="63" y="12"/>
                  </a:cubicBezTo>
                  <a:cubicBezTo>
                    <a:pt x="63" y="18"/>
                    <a:pt x="64" y="27"/>
                    <a:pt x="55" y="28"/>
                  </a:cubicBezTo>
                  <a:cubicBezTo>
                    <a:pt x="46" y="28"/>
                    <a:pt x="7" y="28"/>
                    <a:pt x="4" y="27"/>
                  </a:cubicBezTo>
                  <a:cubicBezTo>
                    <a:pt x="0" y="25"/>
                    <a:pt x="1" y="18"/>
                    <a:pt x="2" y="13"/>
                  </a:cubicBezTo>
                  <a:cubicBezTo>
                    <a:pt x="2" y="10"/>
                    <a:pt x="1" y="7"/>
                    <a:pt x="1" y="7"/>
                  </a:cubicBezTo>
                </a:path>
              </a:pathLst>
            </a:custGeom>
            <a:solidFill>
              <a:srgbClr val="B6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8" name="Freeform 219">
              <a:extLst>
                <a:ext uri="{FF2B5EF4-FFF2-40B4-BE49-F238E27FC236}">
                  <a16:creationId xmlns:a16="http://schemas.microsoft.com/office/drawing/2014/main" id="{4B6B3225-A9AC-48A9-30F8-6E5F39027603}"/>
                </a:ext>
              </a:extLst>
            </p:cNvPr>
            <p:cNvSpPr>
              <a:spLocks/>
            </p:cNvSpPr>
            <p:nvPr/>
          </p:nvSpPr>
          <p:spPr bwMode="auto">
            <a:xfrm>
              <a:off x="5832475" y="3186113"/>
              <a:ext cx="468313" cy="204788"/>
            </a:xfrm>
            <a:custGeom>
              <a:avLst/>
              <a:gdLst>
                <a:gd name="T0" fmla="*/ 1 w 64"/>
                <a:gd name="T1" fmla="*/ 7 h 28"/>
                <a:gd name="T2" fmla="*/ 11 w 64"/>
                <a:gd name="T3" fmla="*/ 0 h 28"/>
                <a:gd name="T4" fmla="*/ 58 w 64"/>
                <a:gd name="T5" fmla="*/ 1 h 28"/>
                <a:gd name="T6" fmla="*/ 63 w 64"/>
                <a:gd name="T7" fmla="*/ 12 h 28"/>
                <a:gd name="T8" fmla="*/ 55 w 64"/>
                <a:gd name="T9" fmla="*/ 28 h 28"/>
                <a:gd name="T10" fmla="*/ 4 w 64"/>
                <a:gd name="T11" fmla="*/ 27 h 28"/>
                <a:gd name="T12" fmla="*/ 2 w 64"/>
                <a:gd name="T13" fmla="*/ 13 h 28"/>
                <a:gd name="T14" fmla="*/ 1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1" y="7"/>
                  </a:moveTo>
                  <a:cubicBezTo>
                    <a:pt x="0" y="5"/>
                    <a:pt x="2" y="0"/>
                    <a:pt x="11" y="0"/>
                  </a:cubicBezTo>
                  <a:cubicBezTo>
                    <a:pt x="18" y="0"/>
                    <a:pt x="55" y="2"/>
                    <a:pt x="58" y="1"/>
                  </a:cubicBezTo>
                  <a:cubicBezTo>
                    <a:pt x="61" y="1"/>
                    <a:pt x="64" y="7"/>
                    <a:pt x="63" y="12"/>
                  </a:cubicBezTo>
                  <a:cubicBezTo>
                    <a:pt x="63" y="18"/>
                    <a:pt x="64" y="27"/>
                    <a:pt x="55" y="28"/>
                  </a:cubicBezTo>
                  <a:cubicBezTo>
                    <a:pt x="46" y="28"/>
                    <a:pt x="7" y="28"/>
                    <a:pt x="4" y="27"/>
                  </a:cubicBezTo>
                  <a:cubicBezTo>
                    <a:pt x="0" y="25"/>
                    <a:pt x="1" y="18"/>
                    <a:pt x="2" y="13"/>
                  </a:cubicBezTo>
                  <a:cubicBezTo>
                    <a:pt x="2" y="10"/>
                    <a:pt x="1" y="7"/>
                    <a:pt x="1" y="7"/>
                  </a:cubicBezTo>
                </a:path>
              </a:pathLst>
            </a:custGeom>
            <a:solidFill>
              <a:srgbClr val="B5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79" name="Freeform 220">
              <a:extLst>
                <a:ext uri="{FF2B5EF4-FFF2-40B4-BE49-F238E27FC236}">
                  <a16:creationId xmlns:a16="http://schemas.microsoft.com/office/drawing/2014/main" id="{79D41E53-E9B7-5D0E-F689-23F7C4C87DFD}"/>
                </a:ext>
              </a:extLst>
            </p:cNvPr>
            <p:cNvSpPr>
              <a:spLocks/>
            </p:cNvSpPr>
            <p:nvPr/>
          </p:nvSpPr>
          <p:spPr bwMode="auto">
            <a:xfrm>
              <a:off x="5832475" y="3186113"/>
              <a:ext cx="468313" cy="204788"/>
            </a:xfrm>
            <a:custGeom>
              <a:avLst/>
              <a:gdLst>
                <a:gd name="T0" fmla="*/ 1 w 64"/>
                <a:gd name="T1" fmla="*/ 7 h 28"/>
                <a:gd name="T2" fmla="*/ 11 w 64"/>
                <a:gd name="T3" fmla="*/ 0 h 28"/>
                <a:gd name="T4" fmla="*/ 58 w 64"/>
                <a:gd name="T5" fmla="*/ 1 h 28"/>
                <a:gd name="T6" fmla="*/ 63 w 64"/>
                <a:gd name="T7" fmla="*/ 12 h 28"/>
                <a:gd name="T8" fmla="*/ 55 w 64"/>
                <a:gd name="T9" fmla="*/ 28 h 28"/>
                <a:gd name="T10" fmla="*/ 4 w 64"/>
                <a:gd name="T11" fmla="*/ 27 h 28"/>
                <a:gd name="T12" fmla="*/ 2 w 64"/>
                <a:gd name="T13" fmla="*/ 13 h 28"/>
                <a:gd name="T14" fmla="*/ 1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1" y="7"/>
                  </a:moveTo>
                  <a:cubicBezTo>
                    <a:pt x="0" y="5"/>
                    <a:pt x="2" y="0"/>
                    <a:pt x="11" y="0"/>
                  </a:cubicBezTo>
                  <a:cubicBezTo>
                    <a:pt x="18" y="0"/>
                    <a:pt x="55" y="2"/>
                    <a:pt x="58" y="1"/>
                  </a:cubicBezTo>
                  <a:cubicBezTo>
                    <a:pt x="61" y="1"/>
                    <a:pt x="64" y="7"/>
                    <a:pt x="63" y="12"/>
                  </a:cubicBezTo>
                  <a:cubicBezTo>
                    <a:pt x="63" y="18"/>
                    <a:pt x="64" y="27"/>
                    <a:pt x="55" y="28"/>
                  </a:cubicBezTo>
                  <a:cubicBezTo>
                    <a:pt x="46" y="28"/>
                    <a:pt x="7" y="28"/>
                    <a:pt x="4" y="27"/>
                  </a:cubicBezTo>
                  <a:cubicBezTo>
                    <a:pt x="0" y="25"/>
                    <a:pt x="1" y="18"/>
                    <a:pt x="2" y="13"/>
                  </a:cubicBezTo>
                  <a:cubicBezTo>
                    <a:pt x="2" y="10"/>
                    <a:pt x="1" y="7"/>
                    <a:pt x="1" y="7"/>
                  </a:cubicBezTo>
                </a:path>
              </a:pathLst>
            </a:custGeom>
            <a:solidFill>
              <a:srgbClr val="B4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0" name="Freeform 221">
              <a:extLst>
                <a:ext uri="{FF2B5EF4-FFF2-40B4-BE49-F238E27FC236}">
                  <a16:creationId xmlns:a16="http://schemas.microsoft.com/office/drawing/2014/main" id="{A491D264-0661-0A4F-F93B-407D9D156ED6}"/>
                </a:ext>
              </a:extLst>
            </p:cNvPr>
            <p:cNvSpPr>
              <a:spLocks/>
            </p:cNvSpPr>
            <p:nvPr/>
          </p:nvSpPr>
          <p:spPr bwMode="auto">
            <a:xfrm>
              <a:off x="5832475" y="3186113"/>
              <a:ext cx="468313" cy="204788"/>
            </a:xfrm>
            <a:custGeom>
              <a:avLst/>
              <a:gdLst>
                <a:gd name="T0" fmla="*/ 1 w 64"/>
                <a:gd name="T1" fmla="*/ 7 h 28"/>
                <a:gd name="T2" fmla="*/ 11 w 64"/>
                <a:gd name="T3" fmla="*/ 0 h 28"/>
                <a:gd name="T4" fmla="*/ 58 w 64"/>
                <a:gd name="T5" fmla="*/ 2 h 28"/>
                <a:gd name="T6" fmla="*/ 63 w 64"/>
                <a:gd name="T7" fmla="*/ 12 h 28"/>
                <a:gd name="T8" fmla="*/ 55 w 64"/>
                <a:gd name="T9" fmla="*/ 28 h 28"/>
                <a:gd name="T10" fmla="*/ 4 w 64"/>
                <a:gd name="T11" fmla="*/ 27 h 28"/>
                <a:gd name="T12" fmla="*/ 2 w 64"/>
                <a:gd name="T13" fmla="*/ 13 h 28"/>
                <a:gd name="T14" fmla="*/ 1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1" y="7"/>
                  </a:moveTo>
                  <a:cubicBezTo>
                    <a:pt x="0" y="5"/>
                    <a:pt x="2" y="0"/>
                    <a:pt x="11" y="0"/>
                  </a:cubicBezTo>
                  <a:cubicBezTo>
                    <a:pt x="18" y="1"/>
                    <a:pt x="55" y="2"/>
                    <a:pt x="58" y="2"/>
                  </a:cubicBezTo>
                  <a:cubicBezTo>
                    <a:pt x="61" y="1"/>
                    <a:pt x="64" y="7"/>
                    <a:pt x="63" y="12"/>
                  </a:cubicBezTo>
                  <a:cubicBezTo>
                    <a:pt x="63" y="18"/>
                    <a:pt x="64" y="27"/>
                    <a:pt x="55" y="28"/>
                  </a:cubicBezTo>
                  <a:cubicBezTo>
                    <a:pt x="46" y="28"/>
                    <a:pt x="7" y="28"/>
                    <a:pt x="4" y="27"/>
                  </a:cubicBezTo>
                  <a:cubicBezTo>
                    <a:pt x="0" y="25"/>
                    <a:pt x="1" y="18"/>
                    <a:pt x="2" y="13"/>
                  </a:cubicBezTo>
                  <a:cubicBezTo>
                    <a:pt x="2" y="10"/>
                    <a:pt x="1" y="7"/>
                    <a:pt x="1" y="7"/>
                  </a:cubicBezTo>
                </a:path>
              </a:pathLst>
            </a:custGeom>
            <a:solidFill>
              <a:srgbClr val="B3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1" name="Freeform 222">
              <a:extLst>
                <a:ext uri="{FF2B5EF4-FFF2-40B4-BE49-F238E27FC236}">
                  <a16:creationId xmlns:a16="http://schemas.microsoft.com/office/drawing/2014/main" id="{0A066DA5-B6B1-CA82-D3BD-A6E6A9AF6A86}"/>
                </a:ext>
              </a:extLst>
            </p:cNvPr>
            <p:cNvSpPr>
              <a:spLocks/>
            </p:cNvSpPr>
            <p:nvPr/>
          </p:nvSpPr>
          <p:spPr bwMode="auto">
            <a:xfrm>
              <a:off x="5832475" y="3186113"/>
              <a:ext cx="468313" cy="204788"/>
            </a:xfrm>
            <a:custGeom>
              <a:avLst/>
              <a:gdLst>
                <a:gd name="T0" fmla="*/ 2 w 64"/>
                <a:gd name="T1" fmla="*/ 7 h 28"/>
                <a:gd name="T2" fmla="*/ 11 w 64"/>
                <a:gd name="T3" fmla="*/ 0 h 28"/>
                <a:gd name="T4" fmla="*/ 58 w 64"/>
                <a:gd name="T5" fmla="*/ 2 h 28"/>
                <a:gd name="T6" fmla="*/ 63 w 64"/>
                <a:gd name="T7" fmla="*/ 12 h 28"/>
                <a:gd name="T8" fmla="*/ 55 w 64"/>
                <a:gd name="T9" fmla="*/ 28 h 28"/>
                <a:gd name="T10" fmla="*/ 4 w 64"/>
                <a:gd name="T11" fmla="*/ 27 h 28"/>
                <a:gd name="T12" fmla="*/ 2 w 64"/>
                <a:gd name="T13" fmla="*/ 13 h 28"/>
                <a:gd name="T14" fmla="*/ 2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2" y="7"/>
                  </a:moveTo>
                  <a:cubicBezTo>
                    <a:pt x="0" y="5"/>
                    <a:pt x="2" y="0"/>
                    <a:pt x="11" y="0"/>
                  </a:cubicBezTo>
                  <a:cubicBezTo>
                    <a:pt x="18" y="1"/>
                    <a:pt x="55" y="2"/>
                    <a:pt x="58" y="2"/>
                  </a:cubicBezTo>
                  <a:cubicBezTo>
                    <a:pt x="61" y="1"/>
                    <a:pt x="64" y="7"/>
                    <a:pt x="63" y="12"/>
                  </a:cubicBezTo>
                  <a:cubicBezTo>
                    <a:pt x="63" y="18"/>
                    <a:pt x="64" y="27"/>
                    <a:pt x="55" y="28"/>
                  </a:cubicBezTo>
                  <a:cubicBezTo>
                    <a:pt x="46" y="28"/>
                    <a:pt x="7" y="28"/>
                    <a:pt x="4" y="27"/>
                  </a:cubicBezTo>
                  <a:cubicBezTo>
                    <a:pt x="0" y="25"/>
                    <a:pt x="1" y="18"/>
                    <a:pt x="2" y="13"/>
                  </a:cubicBezTo>
                  <a:cubicBezTo>
                    <a:pt x="2" y="10"/>
                    <a:pt x="2" y="7"/>
                    <a:pt x="2" y="7"/>
                  </a:cubicBezTo>
                </a:path>
              </a:pathLst>
            </a:custGeom>
            <a:solidFill>
              <a:srgbClr val="B2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2" name="Freeform 223">
              <a:extLst>
                <a:ext uri="{FF2B5EF4-FFF2-40B4-BE49-F238E27FC236}">
                  <a16:creationId xmlns:a16="http://schemas.microsoft.com/office/drawing/2014/main" id="{3B36956E-BFC9-9E3F-1A8F-D8722F761CB0}"/>
                </a:ext>
              </a:extLst>
            </p:cNvPr>
            <p:cNvSpPr>
              <a:spLocks/>
            </p:cNvSpPr>
            <p:nvPr/>
          </p:nvSpPr>
          <p:spPr bwMode="auto">
            <a:xfrm>
              <a:off x="5832475" y="3186113"/>
              <a:ext cx="468313" cy="204788"/>
            </a:xfrm>
            <a:custGeom>
              <a:avLst/>
              <a:gdLst>
                <a:gd name="T0" fmla="*/ 2 w 64"/>
                <a:gd name="T1" fmla="*/ 7 h 28"/>
                <a:gd name="T2" fmla="*/ 11 w 64"/>
                <a:gd name="T3" fmla="*/ 0 h 28"/>
                <a:gd name="T4" fmla="*/ 58 w 64"/>
                <a:gd name="T5" fmla="*/ 2 h 28"/>
                <a:gd name="T6" fmla="*/ 63 w 64"/>
                <a:gd name="T7" fmla="*/ 12 h 28"/>
                <a:gd name="T8" fmla="*/ 55 w 64"/>
                <a:gd name="T9" fmla="*/ 28 h 28"/>
                <a:gd name="T10" fmla="*/ 4 w 64"/>
                <a:gd name="T11" fmla="*/ 27 h 28"/>
                <a:gd name="T12" fmla="*/ 2 w 64"/>
                <a:gd name="T13" fmla="*/ 13 h 28"/>
                <a:gd name="T14" fmla="*/ 2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2" y="7"/>
                  </a:moveTo>
                  <a:cubicBezTo>
                    <a:pt x="0" y="5"/>
                    <a:pt x="2" y="0"/>
                    <a:pt x="11" y="0"/>
                  </a:cubicBezTo>
                  <a:cubicBezTo>
                    <a:pt x="18" y="1"/>
                    <a:pt x="55" y="2"/>
                    <a:pt x="58" y="2"/>
                  </a:cubicBezTo>
                  <a:cubicBezTo>
                    <a:pt x="61" y="1"/>
                    <a:pt x="64" y="7"/>
                    <a:pt x="63" y="12"/>
                  </a:cubicBezTo>
                  <a:cubicBezTo>
                    <a:pt x="63" y="18"/>
                    <a:pt x="64" y="27"/>
                    <a:pt x="55" y="28"/>
                  </a:cubicBezTo>
                  <a:cubicBezTo>
                    <a:pt x="45" y="28"/>
                    <a:pt x="7" y="27"/>
                    <a:pt x="4" y="27"/>
                  </a:cubicBezTo>
                  <a:cubicBezTo>
                    <a:pt x="0" y="25"/>
                    <a:pt x="1" y="18"/>
                    <a:pt x="2" y="13"/>
                  </a:cubicBezTo>
                  <a:cubicBezTo>
                    <a:pt x="2" y="10"/>
                    <a:pt x="2" y="7"/>
                    <a:pt x="2" y="7"/>
                  </a:cubicBezTo>
                </a:path>
              </a:pathLst>
            </a:custGeom>
            <a:solidFill>
              <a:srgbClr val="B1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3" name="Freeform 224">
              <a:extLst>
                <a:ext uri="{FF2B5EF4-FFF2-40B4-BE49-F238E27FC236}">
                  <a16:creationId xmlns:a16="http://schemas.microsoft.com/office/drawing/2014/main" id="{0945D2A6-E09F-1EFC-12CE-DAB00EF3A256}"/>
                </a:ext>
              </a:extLst>
            </p:cNvPr>
            <p:cNvSpPr>
              <a:spLocks/>
            </p:cNvSpPr>
            <p:nvPr/>
          </p:nvSpPr>
          <p:spPr bwMode="auto">
            <a:xfrm>
              <a:off x="5832475" y="3186113"/>
              <a:ext cx="468313" cy="204788"/>
            </a:xfrm>
            <a:custGeom>
              <a:avLst/>
              <a:gdLst>
                <a:gd name="T0" fmla="*/ 2 w 64"/>
                <a:gd name="T1" fmla="*/ 7 h 28"/>
                <a:gd name="T2" fmla="*/ 11 w 64"/>
                <a:gd name="T3" fmla="*/ 0 h 28"/>
                <a:gd name="T4" fmla="*/ 58 w 64"/>
                <a:gd name="T5" fmla="*/ 2 h 28"/>
                <a:gd name="T6" fmla="*/ 63 w 64"/>
                <a:gd name="T7" fmla="*/ 12 h 28"/>
                <a:gd name="T8" fmla="*/ 55 w 64"/>
                <a:gd name="T9" fmla="*/ 28 h 28"/>
                <a:gd name="T10" fmla="*/ 4 w 64"/>
                <a:gd name="T11" fmla="*/ 26 h 28"/>
                <a:gd name="T12" fmla="*/ 2 w 64"/>
                <a:gd name="T13" fmla="*/ 13 h 28"/>
                <a:gd name="T14" fmla="*/ 2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2" y="7"/>
                  </a:moveTo>
                  <a:cubicBezTo>
                    <a:pt x="0" y="5"/>
                    <a:pt x="2" y="0"/>
                    <a:pt x="11" y="0"/>
                  </a:cubicBezTo>
                  <a:cubicBezTo>
                    <a:pt x="18" y="1"/>
                    <a:pt x="55" y="2"/>
                    <a:pt x="58" y="2"/>
                  </a:cubicBezTo>
                  <a:cubicBezTo>
                    <a:pt x="61" y="1"/>
                    <a:pt x="64" y="7"/>
                    <a:pt x="63" y="12"/>
                  </a:cubicBezTo>
                  <a:cubicBezTo>
                    <a:pt x="63" y="18"/>
                    <a:pt x="64" y="27"/>
                    <a:pt x="55" y="28"/>
                  </a:cubicBezTo>
                  <a:cubicBezTo>
                    <a:pt x="45" y="28"/>
                    <a:pt x="7" y="27"/>
                    <a:pt x="4" y="26"/>
                  </a:cubicBezTo>
                  <a:cubicBezTo>
                    <a:pt x="0" y="25"/>
                    <a:pt x="1" y="18"/>
                    <a:pt x="2" y="13"/>
                  </a:cubicBezTo>
                  <a:cubicBezTo>
                    <a:pt x="2" y="10"/>
                    <a:pt x="2" y="7"/>
                    <a:pt x="2" y="7"/>
                  </a:cubicBezTo>
                </a:path>
              </a:pathLst>
            </a:custGeom>
            <a:solidFill>
              <a:srgbClr val="B0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4" name="Freeform 225">
              <a:extLst>
                <a:ext uri="{FF2B5EF4-FFF2-40B4-BE49-F238E27FC236}">
                  <a16:creationId xmlns:a16="http://schemas.microsoft.com/office/drawing/2014/main" id="{1623C1F9-DD46-5EFE-AA9F-B4BFB78614BD}"/>
                </a:ext>
              </a:extLst>
            </p:cNvPr>
            <p:cNvSpPr>
              <a:spLocks/>
            </p:cNvSpPr>
            <p:nvPr/>
          </p:nvSpPr>
          <p:spPr bwMode="auto">
            <a:xfrm>
              <a:off x="5832475" y="3186113"/>
              <a:ext cx="468313" cy="204788"/>
            </a:xfrm>
            <a:custGeom>
              <a:avLst/>
              <a:gdLst>
                <a:gd name="T0" fmla="*/ 2 w 64"/>
                <a:gd name="T1" fmla="*/ 7 h 28"/>
                <a:gd name="T2" fmla="*/ 11 w 64"/>
                <a:gd name="T3" fmla="*/ 0 h 28"/>
                <a:gd name="T4" fmla="*/ 58 w 64"/>
                <a:gd name="T5" fmla="*/ 2 h 28"/>
                <a:gd name="T6" fmla="*/ 63 w 64"/>
                <a:gd name="T7" fmla="*/ 12 h 28"/>
                <a:gd name="T8" fmla="*/ 55 w 64"/>
                <a:gd name="T9" fmla="*/ 27 h 28"/>
                <a:gd name="T10" fmla="*/ 4 w 64"/>
                <a:gd name="T11" fmla="*/ 26 h 28"/>
                <a:gd name="T12" fmla="*/ 2 w 64"/>
                <a:gd name="T13" fmla="*/ 13 h 28"/>
                <a:gd name="T14" fmla="*/ 2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2" y="7"/>
                  </a:moveTo>
                  <a:cubicBezTo>
                    <a:pt x="0" y="5"/>
                    <a:pt x="2" y="0"/>
                    <a:pt x="11" y="0"/>
                  </a:cubicBezTo>
                  <a:cubicBezTo>
                    <a:pt x="18" y="1"/>
                    <a:pt x="55" y="2"/>
                    <a:pt x="58" y="2"/>
                  </a:cubicBezTo>
                  <a:cubicBezTo>
                    <a:pt x="61" y="1"/>
                    <a:pt x="64" y="7"/>
                    <a:pt x="63" y="12"/>
                  </a:cubicBezTo>
                  <a:cubicBezTo>
                    <a:pt x="63" y="18"/>
                    <a:pt x="64" y="27"/>
                    <a:pt x="55" y="27"/>
                  </a:cubicBezTo>
                  <a:cubicBezTo>
                    <a:pt x="45" y="28"/>
                    <a:pt x="7" y="27"/>
                    <a:pt x="4" y="26"/>
                  </a:cubicBezTo>
                  <a:cubicBezTo>
                    <a:pt x="0" y="25"/>
                    <a:pt x="1" y="18"/>
                    <a:pt x="2" y="13"/>
                  </a:cubicBezTo>
                  <a:cubicBezTo>
                    <a:pt x="3" y="10"/>
                    <a:pt x="2" y="7"/>
                    <a:pt x="2" y="7"/>
                  </a:cubicBezTo>
                </a:path>
              </a:pathLst>
            </a:custGeom>
            <a:solidFill>
              <a:srgbClr val="AF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5" name="Freeform 226">
              <a:extLst>
                <a:ext uri="{FF2B5EF4-FFF2-40B4-BE49-F238E27FC236}">
                  <a16:creationId xmlns:a16="http://schemas.microsoft.com/office/drawing/2014/main" id="{75128763-320E-10C2-5E35-A34D4573E037}"/>
                </a:ext>
              </a:extLst>
            </p:cNvPr>
            <p:cNvSpPr>
              <a:spLocks/>
            </p:cNvSpPr>
            <p:nvPr/>
          </p:nvSpPr>
          <p:spPr bwMode="auto">
            <a:xfrm>
              <a:off x="5832475" y="3186113"/>
              <a:ext cx="468313" cy="204788"/>
            </a:xfrm>
            <a:custGeom>
              <a:avLst/>
              <a:gdLst>
                <a:gd name="T0" fmla="*/ 2 w 64"/>
                <a:gd name="T1" fmla="*/ 7 h 28"/>
                <a:gd name="T2" fmla="*/ 11 w 64"/>
                <a:gd name="T3" fmla="*/ 1 h 28"/>
                <a:gd name="T4" fmla="*/ 58 w 64"/>
                <a:gd name="T5" fmla="*/ 2 h 28"/>
                <a:gd name="T6" fmla="*/ 63 w 64"/>
                <a:gd name="T7" fmla="*/ 12 h 28"/>
                <a:gd name="T8" fmla="*/ 55 w 64"/>
                <a:gd name="T9" fmla="*/ 27 h 28"/>
                <a:gd name="T10" fmla="*/ 4 w 64"/>
                <a:gd name="T11" fmla="*/ 26 h 28"/>
                <a:gd name="T12" fmla="*/ 2 w 64"/>
                <a:gd name="T13" fmla="*/ 13 h 28"/>
                <a:gd name="T14" fmla="*/ 2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2" y="7"/>
                  </a:moveTo>
                  <a:cubicBezTo>
                    <a:pt x="0" y="5"/>
                    <a:pt x="2" y="0"/>
                    <a:pt x="11" y="1"/>
                  </a:cubicBezTo>
                  <a:cubicBezTo>
                    <a:pt x="18" y="1"/>
                    <a:pt x="55" y="2"/>
                    <a:pt x="58" y="2"/>
                  </a:cubicBezTo>
                  <a:cubicBezTo>
                    <a:pt x="61" y="2"/>
                    <a:pt x="64" y="7"/>
                    <a:pt x="63" y="12"/>
                  </a:cubicBezTo>
                  <a:cubicBezTo>
                    <a:pt x="63" y="18"/>
                    <a:pt x="64" y="27"/>
                    <a:pt x="55" y="27"/>
                  </a:cubicBezTo>
                  <a:cubicBezTo>
                    <a:pt x="45" y="28"/>
                    <a:pt x="7" y="27"/>
                    <a:pt x="4" y="26"/>
                  </a:cubicBezTo>
                  <a:cubicBezTo>
                    <a:pt x="0" y="25"/>
                    <a:pt x="1" y="18"/>
                    <a:pt x="2" y="13"/>
                  </a:cubicBezTo>
                  <a:cubicBezTo>
                    <a:pt x="3" y="10"/>
                    <a:pt x="2" y="7"/>
                    <a:pt x="2" y="7"/>
                  </a:cubicBezTo>
                </a:path>
              </a:pathLst>
            </a:custGeom>
            <a:solidFill>
              <a:srgbClr val="AE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6" name="Freeform 227">
              <a:extLst>
                <a:ext uri="{FF2B5EF4-FFF2-40B4-BE49-F238E27FC236}">
                  <a16:creationId xmlns:a16="http://schemas.microsoft.com/office/drawing/2014/main" id="{71755EF7-7B19-C51B-A401-8DE0513E6C1F}"/>
                </a:ext>
              </a:extLst>
            </p:cNvPr>
            <p:cNvSpPr>
              <a:spLocks/>
            </p:cNvSpPr>
            <p:nvPr/>
          </p:nvSpPr>
          <p:spPr bwMode="auto">
            <a:xfrm>
              <a:off x="5832475" y="3186113"/>
              <a:ext cx="468313" cy="204788"/>
            </a:xfrm>
            <a:custGeom>
              <a:avLst/>
              <a:gdLst>
                <a:gd name="T0" fmla="*/ 2 w 64"/>
                <a:gd name="T1" fmla="*/ 7 h 28"/>
                <a:gd name="T2" fmla="*/ 11 w 64"/>
                <a:gd name="T3" fmla="*/ 1 h 28"/>
                <a:gd name="T4" fmla="*/ 58 w 64"/>
                <a:gd name="T5" fmla="*/ 2 h 28"/>
                <a:gd name="T6" fmla="*/ 63 w 64"/>
                <a:gd name="T7" fmla="*/ 12 h 28"/>
                <a:gd name="T8" fmla="*/ 55 w 64"/>
                <a:gd name="T9" fmla="*/ 27 h 28"/>
                <a:gd name="T10" fmla="*/ 4 w 64"/>
                <a:gd name="T11" fmla="*/ 26 h 28"/>
                <a:gd name="T12" fmla="*/ 2 w 64"/>
                <a:gd name="T13" fmla="*/ 13 h 28"/>
                <a:gd name="T14" fmla="*/ 2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2" y="7"/>
                  </a:moveTo>
                  <a:cubicBezTo>
                    <a:pt x="0" y="5"/>
                    <a:pt x="2" y="0"/>
                    <a:pt x="11" y="1"/>
                  </a:cubicBezTo>
                  <a:cubicBezTo>
                    <a:pt x="19" y="1"/>
                    <a:pt x="55" y="2"/>
                    <a:pt x="58" y="2"/>
                  </a:cubicBezTo>
                  <a:cubicBezTo>
                    <a:pt x="61" y="2"/>
                    <a:pt x="63" y="7"/>
                    <a:pt x="63" y="12"/>
                  </a:cubicBezTo>
                  <a:cubicBezTo>
                    <a:pt x="63" y="18"/>
                    <a:pt x="64" y="27"/>
                    <a:pt x="55" y="27"/>
                  </a:cubicBezTo>
                  <a:cubicBezTo>
                    <a:pt x="45" y="28"/>
                    <a:pt x="7" y="27"/>
                    <a:pt x="4" y="26"/>
                  </a:cubicBezTo>
                  <a:cubicBezTo>
                    <a:pt x="0" y="25"/>
                    <a:pt x="1" y="18"/>
                    <a:pt x="2" y="13"/>
                  </a:cubicBezTo>
                  <a:cubicBezTo>
                    <a:pt x="3" y="10"/>
                    <a:pt x="2" y="7"/>
                    <a:pt x="2" y="7"/>
                  </a:cubicBezTo>
                </a:path>
              </a:pathLst>
            </a:custGeom>
            <a:solidFill>
              <a:srgbClr val="AD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7" name="Freeform 228">
              <a:extLst>
                <a:ext uri="{FF2B5EF4-FFF2-40B4-BE49-F238E27FC236}">
                  <a16:creationId xmlns:a16="http://schemas.microsoft.com/office/drawing/2014/main" id="{66664EBA-0AA5-120C-A2A0-12C668471B8F}"/>
                </a:ext>
              </a:extLst>
            </p:cNvPr>
            <p:cNvSpPr>
              <a:spLocks/>
            </p:cNvSpPr>
            <p:nvPr/>
          </p:nvSpPr>
          <p:spPr bwMode="auto">
            <a:xfrm>
              <a:off x="5832475" y="3186113"/>
              <a:ext cx="468313" cy="204788"/>
            </a:xfrm>
            <a:custGeom>
              <a:avLst/>
              <a:gdLst>
                <a:gd name="T0" fmla="*/ 2 w 64"/>
                <a:gd name="T1" fmla="*/ 7 h 28"/>
                <a:gd name="T2" fmla="*/ 11 w 64"/>
                <a:gd name="T3" fmla="*/ 1 h 28"/>
                <a:gd name="T4" fmla="*/ 58 w 64"/>
                <a:gd name="T5" fmla="*/ 2 h 28"/>
                <a:gd name="T6" fmla="*/ 63 w 64"/>
                <a:gd name="T7" fmla="*/ 12 h 28"/>
                <a:gd name="T8" fmla="*/ 55 w 64"/>
                <a:gd name="T9" fmla="*/ 27 h 28"/>
                <a:gd name="T10" fmla="*/ 4 w 64"/>
                <a:gd name="T11" fmla="*/ 26 h 28"/>
                <a:gd name="T12" fmla="*/ 2 w 64"/>
                <a:gd name="T13" fmla="*/ 13 h 28"/>
                <a:gd name="T14" fmla="*/ 2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2" y="7"/>
                  </a:moveTo>
                  <a:cubicBezTo>
                    <a:pt x="0" y="5"/>
                    <a:pt x="2" y="0"/>
                    <a:pt x="11" y="1"/>
                  </a:cubicBezTo>
                  <a:cubicBezTo>
                    <a:pt x="19" y="1"/>
                    <a:pt x="54" y="2"/>
                    <a:pt x="58" y="2"/>
                  </a:cubicBezTo>
                  <a:cubicBezTo>
                    <a:pt x="61" y="2"/>
                    <a:pt x="63" y="7"/>
                    <a:pt x="63" y="12"/>
                  </a:cubicBezTo>
                  <a:cubicBezTo>
                    <a:pt x="63" y="18"/>
                    <a:pt x="64" y="27"/>
                    <a:pt x="55" y="27"/>
                  </a:cubicBezTo>
                  <a:cubicBezTo>
                    <a:pt x="45" y="28"/>
                    <a:pt x="7" y="27"/>
                    <a:pt x="4" y="26"/>
                  </a:cubicBezTo>
                  <a:cubicBezTo>
                    <a:pt x="0" y="25"/>
                    <a:pt x="1" y="18"/>
                    <a:pt x="2" y="13"/>
                  </a:cubicBezTo>
                  <a:cubicBezTo>
                    <a:pt x="3" y="10"/>
                    <a:pt x="2" y="7"/>
                    <a:pt x="2" y="7"/>
                  </a:cubicBezTo>
                </a:path>
              </a:pathLst>
            </a:custGeom>
            <a:solidFill>
              <a:srgbClr val="AC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8" name="Freeform 229">
              <a:extLst>
                <a:ext uri="{FF2B5EF4-FFF2-40B4-BE49-F238E27FC236}">
                  <a16:creationId xmlns:a16="http://schemas.microsoft.com/office/drawing/2014/main" id="{4E0E674D-FA2B-E158-F0E0-458E5134B59A}"/>
                </a:ext>
              </a:extLst>
            </p:cNvPr>
            <p:cNvSpPr>
              <a:spLocks/>
            </p:cNvSpPr>
            <p:nvPr/>
          </p:nvSpPr>
          <p:spPr bwMode="auto">
            <a:xfrm>
              <a:off x="5832475" y="3186113"/>
              <a:ext cx="468313" cy="204788"/>
            </a:xfrm>
            <a:custGeom>
              <a:avLst/>
              <a:gdLst>
                <a:gd name="T0" fmla="*/ 2 w 64"/>
                <a:gd name="T1" fmla="*/ 7 h 28"/>
                <a:gd name="T2" fmla="*/ 11 w 64"/>
                <a:gd name="T3" fmla="*/ 1 h 28"/>
                <a:gd name="T4" fmla="*/ 58 w 64"/>
                <a:gd name="T5" fmla="*/ 2 h 28"/>
                <a:gd name="T6" fmla="*/ 63 w 64"/>
                <a:gd name="T7" fmla="*/ 12 h 28"/>
                <a:gd name="T8" fmla="*/ 55 w 64"/>
                <a:gd name="T9" fmla="*/ 27 h 28"/>
                <a:gd name="T10" fmla="*/ 4 w 64"/>
                <a:gd name="T11" fmla="*/ 26 h 28"/>
                <a:gd name="T12" fmla="*/ 2 w 64"/>
                <a:gd name="T13" fmla="*/ 13 h 28"/>
                <a:gd name="T14" fmla="*/ 2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2" y="7"/>
                  </a:moveTo>
                  <a:cubicBezTo>
                    <a:pt x="0" y="5"/>
                    <a:pt x="2" y="0"/>
                    <a:pt x="11" y="1"/>
                  </a:cubicBezTo>
                  <a:cubicBezTo>
                    <a:pt x="19" y="1"/>
                    <a:pt x="54" y="2"/>
                    <a:pt x="58" y="2"/>
                  </a:cubicBezTo>
                  <a:cubicBezTo>
                    <a:pt x="61" y="2"/>
                    <a:pt x="63" y="7"/>
                    <a:pt x="63" y="12"/>
                  </a:cubicBezTo>
                  <a:cubicBezTo>
                    <a:pt x="63" y="18"/>
                    <a:pt x="64" y="27"/>
                    <a:pt x="55" y="27"/>
                  </a:cubicBezTo>
                  <a:cubicBezTo>
                    <a:pt x="45" y="28"/>
                    <a:pt x="7" y="27"/>
                    <a:pt x="4" y="26"/>
                  </a:cubicBezTo>
                  <a:cubicBezTo>
                    <a:pt x="0" y="25"/>
                    <a:pt x="1" y="18"/>
                    <a:pt x="2" y="13"/>
                  </a:cubicBezTo>
                  <a:cubicBezTo>
                    <a:pt x="3" y="10"/>
                    <a:pt x="2" y="7"/>
                    <a:pt x="2" y="7"/>
                  </a:cubicBezTo>
                </a:path>
              </a:pathLst>
            </a:custGeom>
            <a:solidFill>
              <a:srgbClr val="AB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89" name="Freeform 230">
              <a:extLst>
                <a:ext uri="{FF2B5EF4-FFF2-40B4-BE49-F238E27FC236}">
                  <a16:creationId xmlns:a16="http://schemas.microsoft.com/office/drawing/2014/main" id="{414A5A4A-6C24-0F4B-4D54-72CBC389AA08}"/>
                </a:ext>
              </a:extLst>
            </p:cNvPr>
            <p:cNvSpPr>
              <a:spLocks/>
            </p:cNvSpPr>
            <p:nvPr/>
          </p:nvSpPr>
          <p:spPr bwMode="auto">
            <a:xfrm>
              <a:off x="5832475" y="3186113"/>
              <a:ext cx="468313" cy="204788"/>
            </a:xfrm>
            <a:custGeom>
              <a:avLst/>
              <a:gdLst>
                <a:gd name="T0" fmla="*/ 2 w 64"/>
                <a:gd name="T1" fmla="*/ 7 h 28"/>
                <a:gd name="T2" fmla="*/ 11 w 64"/>
                <a:gd name="T3" fmla="*/ 1 h 28"/>
                <a:gd name="T4" fmla="*/ 58 w 64"/>
                <a:gd name="T5" fmla="*/ 2 h 28"/>
                <a:gd name="T6" fmla="*/ 63 w 64"/>
                <a:gd name="T7" fmla="*/ 12 h 28"/>
                <a:gd name="T8" fmla="*/ 55 w 64"/>
                <a:gd name="T9" fmla="*/ 27 h 28"/>
                <a:gd name="T10" fmla="*/ 4 w 64"/>
                <a:gd name="T11" fmla="*/ 26 h 28"/>
                <a:gd name="T12" fmla="*/ 2 w 64"/>
                <a:gd name="T13" fmla="*/ 13 h 28"/>
                <a:gd name="T14" fmla="*/ 2 w 64"/>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2" y="7"/>
                  </a:moveTo>
                  <a:cubicBezTo>
                    <a:pt x="0" y="5"/>
                    <a:pt x="2" y="0"/>
                    <a:pt x="11" y="1"/>
                  </a:cubicBezTo>
                  <a:cubicBezTo>
                    <a:pt x="19" y="1"/>
                    <a:pt x="54" y="2"/>
                    <a:pt x="58" y="2"/>
                  </a:cubicBezTo>
                  <a:cubicBezTo>
                    <a:pt x="61" y="2"/>
                    <a:pt x="63" y="7"/>
                    <a:pt x="63" y="12"/>
                  </a:cubicBezTo>
                  <a:cubicBezTo>
                    <a:pt x="63" y="18"/>
                    <a:pt x="64" y="27"/>
                    <a:pt x="55" y="27"/>
                  </a:cubicBezTo>
                  <a:cubicBezTo>
                    <a:pt x="45" y="28"/>
                    <a:pt x="7" y="27"/>
                    <a:pt x="4" y="26"/>
                  </a:cubicBezTo>
                  <a:cubicBezTo>
                    <a:pt x="0" y="25"/>
                    <a:pt x="1" y="18"/>
                    <a:pt x="2" y="13"/>
                  </a:cubicBezTo>
                  <a:cubicBezTo>
                    <a:pt x="3" y="10"/>
                    <a:pt x="2" y="7"/>
                    <a:pt x="2" y="7"/>
                  </a:cubicBezTo>
                </a:path>
              </a:pathLst>
            </a:custGeom>
            <a:solidFill>
              <a:srgbClr val="AA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0" name="Freeform 231">
              <a:extLst>
                <a:ext uri="{FF2B5EF4-FFF2-40B4-BE49-F238E27FC236}">
                  <a16:creationId xmlns:a16="http://schemas.microsoft.com/office/drawing/2014/main" id="{819BD1DC-E6EF-2267-6519-88C4D134E3C6}"/>
                </a:ext>
              </a:extLst>
            </p:cNvPr>
            <p:cNvSpPr>
              <a:spLocks/>
            </p:cNvSpPr>
            <p:nvPr/>
          </p:nvSpPr>
          <p:spPr bwMode="auto">
            <a:xfrm>
              <a:off x="5832475" y="3186113"/>
              <a:ext cx="468313" cy="204788"/>
            </a:xfrm>
            <a:custGeom>
              <a:avLst/>
              <a:gdLst>
                <a:gd name="T0" fmla="*/ 2 w 64"/>
                <a:gd name="T1" fmla="*/ 8 h 28"/>
                <a:gd name="T2" fmla="*/ 11 w 64"/>
                <a:gd name="T3" fmla="*/ 1 h 28"/>
                <a:gd name="T4" fmla="*/ 58 w 64"/>
                <a:gd name="T5" fmla="*/ 2 h 28"/>
                <a:gd name="T6" fmla="*/ 63 w 64"/>
                <a:gd name="T7" fmla="*/ 12 h 28"/>
                <a:gd name="T8" fmla="*/ 54 w 64"/>
                <a:gd name="T9" fmla="*/ 27 h 28"/>
                <a:gd name="T10" fmla="*/ 4 w 64"/>
                <a:gd name="T11" fmla="*/ 26 h 28"/>
                <a:gd name="T12" fmla="*/ 2 w 64"/>
                <a:gd name="T13" fmla="*/ 13 h 28"/>
                <a:gd name="T14" fmla="*/ 2 w 64"/>
                <a:gd name="T15" fmla="*/ 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8">
                  <a:moveTo>
                    <a:pt x="2" y="8"/>
                  </a:moveTo>
                  <a:cubicBezTo>
                    <a:pt x="0" y="5"/>
                    <a:pt x="2" y="0"/>
                    <a:pt x="11" y="1"/>
                  </a:cubicBezTo>
                  <a:cubicBezTo>
                    <a:pt x="19" y="1"/>
                    <a:pt x="54" y="2"/>
                    <a:pt x="58" y="2"/>
                  </a:cubicBezTo>
                  <a:cubicBezTo>
                    <a:pt x="61" y="2"/>
                    <a:pt x="63" y="7"/>
                    <a:pt x="63" y="12"/>
                  </a:cubicBezTo>
                  <a:cubicBezTo>
                    <a:pt x="62" y="18"/>
                    <a:pt x="64" y="27"/>
                    <a:pt x="54" y="27"/>
                  </a:cubicBezTo>
                  <a:cubicBezTo>
                    <a:pt x="45" y="28"/>
                    <a:pt x="7" y="27"/>
                    <a:pt x="4" y="26"/>
                  </a:cubicBezTo>
                  <a:cubicBezTo>
                    <a:pt x="1" y="25"/>
                    <a:pt x="1" y="18"/>
                    <a:pt x="2" y="13"/>
                  </a:cubicBezTo>
                  <a:cubicBezTo>
                    <a:pt x="3" y="10"/>
                    <a:pt x="2" y="8"/>
                    <a:pt x="2" y="8"/>
                  </a:cubicBezTo>
                </a:path>
              </a:pathLst>
            </a:custGeom>
            <a:solidFill>
              <a:srgbClr val="A9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1" name="Freeform 232">
              <a:extLst>
                <a:ext uri="{FF2B5EF4-FFF2-40B4-BE49-F238E27FC236}">
                  <a16:creationId xmlns:a16="http://schemas.microsoft.com/office/drawing/2014/main" id="{FC8858A6-7220-7095-6000-BBD3FFC75D3F}"/>
                </a:ext>
              </a:extLst>
            </p:cNvPr>
            <p:cNvSpPr>
              <a:spLocks/>
            </p:cNvSpPr>
            <p:nvPr/>
          </p:nvSpPr>
          <p:spPr bwMode="auto">
            <a:xfrm>
              <a:off x="5840413" y="3192463"/>
              <a:ext cx="460375" cy="190500"/>
            </a:xfrm>
            <a:custGeom>
              <a:avLst/>
              <a:gdLst>
                <a:gd name="T0" fmla="*/ 1 w 63"/>
                <a:gd name="T1" fmla="*/ 7 h 26"/>
                <a:gd name="T2" fmla="*/ 10 w 63"/>
                <a:gd name="T3" fmla="*/ 0 h 26"/>
                <a:gd name="T4" fmla="*/ 56 w 63"/>
                <a:gd name="T5" fmla="*/ 1 h 26"/>
                <a:gd name="T6" fmla="*/ 62 w 63"/>
                <a:gd name="T7" fmla="*/ 11 h 26"/>
                <a:gd name="T8" fmla="*/ 53 w 63"/>
                <a:gd name="T9" fmla="*/ 26 h 26"/>
                <a:gd name="T10" fmla="*/ 3 w 63"/>
                <a:gd name="T11" fmla="*/ 25 h 26"/>
                <a:gd name="T12" fmla="*/ 1 w 63"/>
                <a:gd name="T13" fmla="*/ 12 h 26"/>
                <a:gd name="T14" fmla="*/ 1 w 63"/>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6">
                  <a:moveTo>
                    <a:pt x="1" y="7"/>
                  </a:moveTo>
                  <a:cubicBezTo>
                    <a:pt x="0" y="4"/>
                    <a:pt x="1" y="0"/>
                    <a:pt x="10" y="0"/>
                  </a:cubicBezTo>
                  <a:cubicBezTo>
                    <a:pt x="18" y="0"/>
                    <a:pt x="53" y="1"/>
                    <a:pt x="56" y="1"/>
                  </a:cubicBezTo>
                  <a:cubicBezTo>
                    <a:pt x="60" y="1"/>
                    <a:pt x="62" y="6"/>
                    <a:pt x="62" y="11"/>
                  </a:cubicBezTo>
                  <a:cubicBezTo>
                    <a:pt x="61" y="17"/>
                    <a:pt x="63" y="26"/>
                    <a:pt x="53" y="26"/>
                  </a:cubicBezTo>
                  <a:cubicBezTo>
                    <a:pt x="44" y="26"/>
                    <a:pt x="6" y="26"/>
                    <a:pt x="3" y="25"/>
                  </a:cubicBezTo>
                  <a:cubicBezTo>
                    <a:pt x="0" y="24"/>
                    <a:pt x="0" y="17"/>
                    <a:pt x="1" y="12"/>
                  </a:cubicBezTo>
                  <a:cubicBezTo>
                    <a:pt x="2" y="9"/>
                    <a:pt x="1" y="7"/>
                    <a:pt x="1" y="7"/>
                  </a:cubicBezTo>
                </a:path>
              </a:pathLst>
            </a:custGeom>
            <a:solidFill>
              <a:srgbClr val="A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2" name="Freeform 233">
              <a:extLst>
                <a:ext uri="{FF2B5EF4-FFF2-40B4-BE49-F238E27FC236}">
                  <a16:creationId xmlns:a16="http://schemas.microsoft.com/office/drawing/2014/main" id="{476A30FB-AE47-9E2D-11CE-701E8F551BCA}"/>
                </a:ext>
              </a:extLst>
            </p:cNvPr>
            <p:cNvSpPr>
              <a:spLocks/>
            </p:cNvSpPr>
            <p:nvPr/>
          </p:nvSpPr>
          <p:spPr bwMode="auto">
            <a:xfrm>
              <a:off x="5840413" y="3192463"/>
              <a:ext cx="460375" cy="190500"/>
            </a:xfrm>
            <a:custGeom>
              <a:avLst/>
              <a:gdLst>
                <a:gd name="T0" fmla="*/ 1 w 63"/>
                <a:gd name="T1" fmla="*/ 7 h 26"/>
                <a:gd name="T2" fmla="*/ 10 w 63"/>
                <a:gd name="T3" fmla="*/ 0 h 26"/>
                <a:gd name="T4" fmla="*/ 56 w 63"/>
                <a:gd name="T5" fmla="*/ 1 h 26"/>
                <a:gd name="T6" fmla="*/ 62 w 63"/>
                <a:gd name="T7" fmla="*/ 11 h 26"/>
                <a:gd name="T8" fmla="*/ 53 w 63"/>
                <a:gd name="T9" fmla="*/ 26 h 26"/>
                <a:gd name="T10" fmla="*/ 3 w 63"/>
                <a:gd name="T11" fmla="*/ 25 h 26"/>
                <a:gd name="T12" fmla="*/ 1 w 63"/>
                <a:gd name="T13" fmla="*/ 12 h 26"/>
                <a:gd name="T14" fmla="*/ 1 w 63"/>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6">
                  <a:moveTo>
                    <a:pt x="1" y="7"/>
                  </a:moveTo>
                  <a:cubicBezTo>
                    <a:pt x="0" y="4"/>
                    <a:pt x="1" y="0"/>
                    <a:pt x="10" y="0"/>
                  </a:cubicBezTo>
                  <a:cubicBezTo>
                    <a:pt x="18" y="0"/>
                    <a:pt x="53" y="1"/>
                    <a:pt x="56" y="1"/>
                  </a:cubicBezTo>
                  <a:cubicBezTo>
                    <a:pt x="60" y="1"/>
                    <a:pt x="62" y="6"/>
                    <a:pt x="62" y="11"/>
                  </a:cubicBezTo>
                  <a:cubicBezTo>
                    <a:pt x="61" y="17"/>
                    <a:pt x="63" y="26"/>
                    <a:pt x="53" y="26"/>
                  </a:cubicBezTo>
                  <a:cubicBezTo>
                    <a:pt x="44" y="26"/>
                    <a:pt x="6" y="26"/>
                    <a:pt x="3" y="25"/>
                  </a:cubicBezTo>
                  <a:cubicBezTo>
                    <a:pt x="0" y="24"/>
                    <a:pt x="0" y="17"/>
                    <a:pt x="1" y="12"/>
                  </a:cubicBezTo>
                  <a:cubicBezTo>
                    <a:pt x="2" y="9"/>
                    <a:pt x="1" y="7"/>
                    <a:pt x="1" y="7"/>
                  </a:cubicBezTo>
                </a:path>
              </a:pathLst>
            </a:custGeom>
            <a:solidFill>
              <a:srgbClr val="A7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3" name="Freeform 234">
              <a:extLst>
                <a:ext uri="{FF2B5EF4-FFF2-40B4-BE49-F238E27FC236}">
                  <a16:creationId xmlns:a16="http://schemas.microsoft.com/office/drawing/2014/main" id="{00610466-EF61-79BA-3FED-527A0A27BE7B}"/>
                </a:ext>
              </a:extLst>
            </p:cNvPr>
            <p:cNvSpPr>
              <a:spLocks/>
            </p:cNvSpPr>
            <p:nvPr/>
          </p:nvSpPr>
          <p:spPr bwMode="auto">
            <a:xfrm>
              <a:off x="5840413" y="3192463"/>
              <a:ext cx="454025" cy="190500"/>
            </a:xfrm>
            <a:custGeom>
              <a:avLst/>
              <a:gdLst>
                <a:gd name="T0" fmla="*/ 1 w 62"/>
                <a:gd name="T1" fmla="*/ 7 h 26"/>
                <a:gd name="T2" fmla="*/ 10 w 62"/>
                <a:gd name="T3" fmla="*/ 0 h 26"/>
                <a:gd name="T4" fmla="*/ 56 w 62"/>
                <a:gd name="T5" fmla="*/ 1 h 26"/>
                <a:gd name="T6" fmla="*/ 62 w 62"/>
                <a:gd name="T7" fmla="*/ 11 h 26"/>
                <a:gd name="T8" fmla="*/ 53 w 62"/>
                <a:gd name="T9" fmla="*/ 26 h 26"/>
                <a:gd name="T10" fmla="*/ 3 w 62"/>
                <a:gd name="T11" fmla="*/ 25 h 26"/>
                <a:gd name="T12" fmla="*/ 1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1" y="0"/>
                    <a:pt x="10" y="0"/>
                  </a:cubicBezTo>
                  <a:cubicBezTo>
                    <a:pt x="18" y="0"/>
                    <a:pt x="53" y="1"/>
                    <a:pt x="56" y="1"/>
                  </a:cubicBezTo>
                  <a:cubicBezTo>
                    <a:pt x="60" y="1"/>
                    <a:pt x="62" y="6"/>
                    <a:pt x="62" y="11"/>
                  </a:cubicBezTo>
                  <a:cubicBezTo>
                    <a:pt x="61" y="17"/>
                    <a:pt x="62" y="26"/>
                    <a:pt x="53" y="26"/>
                  </a:cubicBezTo>
                  <a:cubicBezTo>
                    <a:pt x="44" y="26"/>
                    <a:pt x="6" y="26"/>
                    <a:pt x="3" y="25"/>
                  </a:cubicBezTo>
                  <a:cubicBezTo>
                    <a:pt x="0" y="24"/>
                    <a:pt x="0" y="17"/>
                    <a:pt x="1" y="12"/>
                  </a:cubicBezTo>
                  <a:cubicBezTo>
                    <a:pt x="2" y="9"/>
                    <a:pt x="1" y="7"/>
                    <a:pt x="1" y="7"/>
                  </a:cubicBezTo>
                </a:path>
              </a:pathLst>
            </a:custGeom>
            <a:solidFill>
              <a:srgbClr val="A6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4" name="Freeform 235">
              <a:extLst>
                <a:ext uri="{FF2B5EF4-FFF2-40B4-BE49-F238E27FC236}">
                  <a16:creationId xmlns:a16="http://schemas.microsoft.com/office/drawing/2014/main" id="{EC01F7C5-2CE7-63B9-2F74-8D051741C6A0}"/>
                </a:ext>
              </a:extLst>
            </p:cNvPr>
            <p:cNvSpPr>
              <a:spLocks/>
            </p:cNvSpPr>
            <p:nvPr/>
          </p:nvSpPr>
          <p:spPr bwMode="auto">
            <a:xfrm>
              <a:off x="5840413" y="3192463"/>
              <a:ext cx="454025" cy="190500"/>
            </a:xfrm>
            <a:custGeom>
              <a:avLst/>
              <a:gdLst>
                <a:gd name="T0" fmla="*/ 1 w 62"/>
                <a:gd name="T1" fmla="*/ 7 h 26"/>
                <a:gd name="T2" fmla="*/ 10 w 62"/>
                <a:gd name="T3" fmla="*/ 0 h 26"/>
                <a:gd name="T4" fmla="*/ 56 w 62"/>
                <a:gd name="T5" fmla="*/ 1 h 26"/>
                <a:gd name="T6" fmla="*/ 62 w 62"/>
                <a:gd name="T7" fmla="*/ 11 h 26"/>
                <a:gd name="T8" fmla="*/ 53 w 62"/>
                <a:gd name="T9" fmla="*/ 26 h 26"/>
                <a:gd name="T10" fmla="*/ 3 w 62"/>
                <a:gd name="T11" fmla="*/ 25 h 26"/>
                <a:gd name="T12" fmla="*/ 1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1" y="0"/>
                    <a:pt x="10" y="0"/>
                  </a:cubicBezTo>
                  <a:cubicBezTo>
                    <a:pt x="18" y="0"/>
                    <a:pt x="53" y="1"/>
                    <a:pt x="56" y="1"/>
                  </a:cubicBezTo>
                  <a:cubicBezTo>
                    <a:pt x="59" y="1"/>
                    <a:pt x="62" y="6"/>
                    <a:pt x="62" y="11"/>
                  </a:cubicBezTo>
                  <a:cubicBezTo>
                    <a:pt x="61" y="17"/>
                    <a:pt x="62" y="26"/>
                    <a:pt x="53" y="26"/>
                  </a:cubicBezTo>
                  <a:cubicBezTo>
                    <a:pt x="44" y="26"/>
                    <a:pt x="6" y="26"/>
                    <a:pt x="3" y="25"/>
                  </a:cubicBezTo>
                  <a:cubicBezTo>
                    <a:pt x="0" y="24"/>
                    <a:pt x="0" y="17"/>
                    <a:pt x="1" y="12"/>
                  </a:cubicBezTo>
                  <a:cubicBezTo>
                    <a:pt x="2" y="9"/>
                    <a:pt x="1" y="7"/>
                    <a:pt x="1" y="7"/>
                  </a:cubicBezTo>
                </a:path>
              </a:pathLst>
            </a:custGeom>
            <a:solidFill>
              <a:srgbClr val="A5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5" name="Freeform 236">
              <a:extLst>
                <a:ext uri="{FF2B5EF4-FFF2-40B4-BE49-F238E27FC236}">
                  <a16:creationId xmlns:a16="http://schemas.microsoft.com/office/drawing/2014/main" id="{0040CC3E-B091-7C9D-3C70-97B9A74A3E0F}"/>
                </a:ext>
              </a:extLst>
            </p:cNvPr>
            <p:cNvSpPr>
              <a:spLocks/>
            </p:cNvSpPr>
            <p:nvPr/>
          </p:nvSpPr>
          <p:spPr bwMode="auto">
            <a:xfrm>
              <a:off x="5840413" y="3192463"/>
              <a:ext cx="454025" cy="190500"/>
            </a:xfrm>
            <a:custGeom>
              <a:avLst/>
              <a:gdLst>
                <a:gd name="T0" fmla="*/ 1 w 62"/>
                <a:gd name="T1" fmla="*/ 7 h 26"/>
                <a:gd name="T2" fmla="*/ 11 w 62"/>
                <a:gd name="T3" fmla="*/ 0 h 26"/>
                <a:gd name="T4" fmla="*/ 56 w 62"/>
                <a:gd name="T5" fmla="*/ 1 h 26"/>
                <a:gd name="T6" fmla="*/ 62 w 62"/>
                <a:gd name="T7" fmla="*/ 12 h 26"/>
                <a:gd name="T8" fmla="*/ 53 w 62"/>
                <a:gd name="T9" fmla="*/ 26 h 26"/>
                <a:gd name="T10" fmla="*/ 3 w 62"/>
                <a:gd name="T11" fmla="*/ 25 h 26"/>
                <a:gd name="T12" fmla="*/ 1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1" y="0"/>
                    <a:pt x="11" y="0"/>
                  </a:cubicBezTo>
                  <a:cubicBezTo>
                    <a:pt x="18" y="0"/>
                    <a:pt x="53" y="2"/>
                    <a:pt x="56" y="1"/>
                  </a:cubicBezTo>
                  <a:cubicBezTo>
                    <a:pt x="59" y="1"/>
                    <a:pt x="62" y="6"/>
                    <a:pt x="62" y="12"/>
                  </a:cubicBezTo>
                  <a:cubicBezTo>
                    <a:pt x="61" y="17"/>
                    <a:pt x="62" y="25"/>
                    <a:pt x="53" y="26"/>
                  </a:cubicBezTo>
                  <a:cubicBezTo>
                    <a:pt x="44" y="26"/>
                    <a:pt x="6" y="26"/>
                    <a:pt x="3" y="25"/>
                  </a:cubicBezTo>
                  <a:cubicBezTo>
                    <a:pt x="0" y="24"/>
                    <a:pt x="0" y="17"/>
                    <a:pt x="1" y="12"/>
                  </a:cubicBezTo>
                  <a:cubicBezTo>
                    <a:pt x="2" y="9"/>
                    <a:pt x="1" y="7"/>
                    <a:pt x="1" y="7"/>
                  </a:cubicBezTo>
                </a:path>
              </a:pathLst>
            </a:custGeom>
            <a:solidFill>
              <a:srgbClr val="A4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6" name="Freeform 237">
              <a:extLst>
                <a:ext uri="{FF2B5EF4-FFF2-40B4-BE49-F238E27FC236}">
                  <a16:creationId xmlns:a16="http://schemas.microsoft.com/office/drawing/2014/main" id="{7BCA8962-4953-F5C6-F7D1-70AB6E5DD5B9}"/>
                </a:ext>
              </a:extLst>
            </p:cNvPr>
            <p:cNvSpPr>
              <a:spLocks/>
            </p:cNvSpPr>
            <p:nvPr/>
          </p:nvSpPr>
          <p:spPr bwMode="auto">
            <a:xfrm>
              <a:off x="5840413" y="3192463"/>
              <a:ext cx="454025" cy="190500"/>
            </a:xfrm>
            <a:custGeom>
              <a:avLst/>
              <a:gdLst>
                <a:gd name="T0" fmla="*/ 1 w 62"/>
                <a:gd name="T1" fmla="*/ 7 h 26"/>
                <a:gd name="T2" fmla="*/ 11 w 62"/>
                <a:gd name="T3" fmla="*/ 0 h 26"/>
                <a:gd name="T4" fmla="*/ 56 w 62"/>
                <a:gd name="T5" fmla="*/ 1 h 26"/>
                <a:gd name="T6" fmla="*/ 62 w 62"/>
                <a:gd name="T7" fmla="*/ 12 h 26"/>
                <a:gd name="T8" fmla="*/ 53 w 62"/>
                <a:gd name="T9" fmla="*/ 26 h 26"/>
                <a:gd name="T10" fmla="*/ 3 w 62"/>
                <a:gd name="T11" fmla="*/ 25 h 26"/>
                <a:gd name="T12" fmla="*/ 1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1" y="0"/>
                    <a:pt x="11" y="0"/>
                  </a:cubicBezTo>
                  <a:cubicBezTo>
                    <a:pt x="18" y="0"/>
                    <a:pt x="53" y="2"/>
                    <a:pt x="56" y="1"/>
                  </a:cubicBezTo>
                  <a:cubicBezTo>
                    <a:pt x="59" y="1"/>
                    <a:pt x="62" y="6"/>
                    <a:pt x="62" y="12"/>
                  </a:cubicBezTo>
                  <a:cubicBezTo>
                    <a:pt x="61" y="17"/>
                    <a:pt x="62" y="25"/>
                    <a:pt x="53" y="26"/>
                  </a:cubicBezTo>
                  <a:cubicBezTo>
                    <a:pt x="44" y="26"/>
                    <a:pt x="6" y="26"/>
                    <a:pt x="3" y="25"/>
                  </a:cubicBezTo>
                  <a:cubicBezTo>
                    <a:pt x="0" y="24"/>
                    <a:pt x="0" y="17"/>
                    <a:pt x="1" y="12"/>
                  </a:cubicBezTo>
                  <a:cubicBezTo>
                    <a:pt x="2" y="9"/>
                    <a:pt x="1" y="7"/>
                    <a:pt x="1" y="7"/>
                  </a:cubicBezTo>
                </a:path>
              </a:pathLst>
            </a:custGeom>
            <a:solidFill>
              <a:srgbClr val="A3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7" name="Freeform 238">
              <a:extLst>
                <a:ext uri="{FF2B5EF4-FFF2-40B4-BE49-F238E27FC236}">
                  <a16:creationId xmlns:a16="http://schemas.microsoft.com/office/drawing/2014/main" id="{A35D0B06-B6EB-F58C-64FC-14C24568796D}"/>
                </a:ext>
              </a:extLst>
            </p:cNvPr>
            <p:cNvSpPr>
              <a:spLocks/>
            </p:cNvSpPr>
            <p:nvPr/>
          </p:nvSpPr>
          <p:spPr bwMode="auto">
            <a:xfrm>
              <a:off x="5840413" y="3192463"/>
              <a:ext cx="454025" cy="190500"/>
            </a:xfrm>
            <a:custGeom>
              <a:avLst/>
              <a:gdLst>
                <a:gd name="T0" fmla="*/ 1 w 62"/>
                <a:gd name="T1" fmla="*/ 7 h 26"/>
                <a:gd name="T2" fmla="*/ 11 w 62"/>
                <a:gd name="T3" fmla="*/ 0 h 26"/>
                <a:gd name="T4" fmla="*/ 56 w 62"/>
                <a:gd name="T5" fmla="*/ 1 h 26"/>
                <a:gd name="T6" fmla="*/ 62 w 62"/>
                <a:gd name="T7" fmla="*/ 12 h 26"/>
                <a:gd name="T8" fmla="*/ 53 w 62"/>
                <a:gd name="T9" fmla="*/ 26 h 26"/>
                <a:gd name="T10" fmla="*/ 4 w 62"/>
                <a:gd name="T11" fmla="*/ 25 h 26"/>
                <a:gd name="T12" fmla="*/ 1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1" y="0"/>
                    <a:pt x="11" y="0"/>
                  </a:cubicBezTo>
                  <a:cubicBezTo>
                    <a:pt x="18" y="0"/>
                    <a:pt x="53" y="2"/>
                    <a:pt x="56" y="1"/>
                  </a:cubicBezTo>
                  <a:cubicBezTo>
                    <a:pt x="59" y="1"/>
                    <a:pt x="62" y="6"/>
                    <a:pt x="62" y="12"/>
                  </a:cubicBezTo>
                  <a:cubicBezTo>
                    <a:pt x="61" y="17"/>
                    <a:pt x="62" y="25"/>
                    <a:pt x="53" y="26"/>
                  </a:cubicBezTo>
                  <a:cubicBezTo>
                    <a:pt x="44" y="26"/>
                    <a:pt x="7" y="26"/>
                    <a:pt x="4" y="25"/>
                  </a:cubicBezTo>
                  <a:cubicBezTo>
                    <a:pt x="0" y="24"/>
                    <a:pt x="0" y="17"/>
                    <a:pt x="1" y="12"/>
                  </a:cubicBezTo>
                  <a:cubicBezTo>
                    <a:pt x="2" y="9"/>
                    <a:pt x="1" y="7"/>
                    <a:pt x="1" y="7"/>
                  </a:cubicBezTo>
                </a:path>
              </a:pathLst>
            </a:custGeom>
            <a:solidFill>
              <a:srgbClr val="A2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8" name="Freeform 239">
              <a:extLst>
                <a:ext uri="{FF2B5EF4-FFF2-40B4-BE49-F238E27FC236}">
                  <a16:creationId xmlns:a16="http://schemas.microsoft.com/office/drawing/2014/main" id="{7AABDBF4-18E7-9CD3-F346-41712C31CAF3}"/>
                </a:ext>
              </a:extLst>
            </p:cNvPr>
            <p:cNvSpPr>
              <a:spLocks/>
            </p:cNvSpPr>
            <p:nvPr/>
          </p:nvSpPr>
          <p:spPr bwMode="auto">
            <a:xfrm>
              <a:off x="5840413" y="3192463"/>
              <a:ext cx="454025" cy="190500"/>
            </a:xfrm>
            <a:custGeom>
              <a:avLst/>
              <a:gdLst>
                <a:gd name="T0" fmla="*/ 1 w 62"/>
                <a:gd name="T1" fmla="*/ 7 h 26"/>
                <a:gd name="T2" fmla="*/ 11 w 62"/>
                <a:gd name="T3" fmla="*/ 0 h 26"/>
                <a:gd name="T4" fmla="*/ 56 w 62"/>
                <a:gd name="T5" fmla="*/ 1 h 26"/>
                <a:gd name="T6" fmla="*/ 62 w 62"/>
                <a:gd name="T7" fmla="*/ 12 h 26"/>
                <a:gd name="T8" fmla="*/ 53 w 62"/>
                <a:gd name="T9" fmla="*/ 26 h 26"/>
                <a:gd name="T10" fmla="*/ 4 w 62"/>
                <a:gd name="T11" fmla="*/ 25 h 26"/>
                <a:gd name="T12" fmla="*/ 1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1" y="0"/>
                    <a:pt x="11" y="0"/>
                  </a:cubicBezTo>
                  <a:cubicBezTo>
                    <a:pt x="18" y="0"/>
                    <a:pt x="53" y="2"/>
                    <a:pt x="56" y="1"/>
                  </a:cubicBezTo>
                  <a:cubicBezTo>
                    <a:pt x="59" y="1"/>
                    <a:pt x="62" y="6"/>
                    <a:pt x="62" y="12"/>
                  </a:cubicBezTo>
                  <a:cubicBezTo>
                    <a:pt x="61" y="17"/>
                    <a:pt x="62" y="25"/>
                    <a:pt x="53" y="26"/>
                  </a:cubicBezTo>
                  <a:cubicBezTo>
                    <a:pt x="44" y="26"/>
                    <a:pt x="7" y="26"/>
                    <a:pt x="4" y="25"/>
                  </a:cubicBezTo>
                  <a:cubicBezTo>
                    <a:pt x="0" y="24"/>
                    <a:pt x="0" y="17"/>
                    <a:pt x="1" y="12"/>
                  </a:cubicBezTo>
                  <a:cubicBezTo>
                    <a:pt x="2" y="9"/>
                    <a:pt x="1" y="7"/>
                    <a:pt x="1" y="7"/>
                  </a:cubicBezTo>
                </a:path>
              </a:pathLst>
            </a:custGeom>
            <a:solidFill>
              <a:srgbClr val="A1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199" name="Freeform 240">
              <a:extLst>
                <a:ext uri="{FF2B5EF4-FFF2-40B4-BE49-F238E27FC236}">
                  <a16:creationId xmlns:a16="http://schemas.microsoft.com/office/drawing/2014/main" id="{5D4DC549-7956-E7A9-B9B0-31A495FE5A79}"/>
                </a:ext>
              </a:extLst>
            </p:cNvPr>
            <p:cNvSpPr>
              <a:spLocks/>
            </p:cNvSpPr>
            <p:nvPr/>
          </p:nvSpPr>
          <p:spPr bwMode="auto">
            <a:xfrm>
              <a:off x="5840413" y="3192463"/>
              <a:ext cx="454025" cy="190500"/>
            </a:xfrm>
            <a:custGeom>
              <a:avLst/>
              <a:gdLst>
                <a:gd name="T0" fmla="*/ 1 w 62"/>
                <a:gd name="T1" fmla="*/ 7 h 26"/>
                <a:gd name="T2" fmla="*/ 11 w 62"/>
                <a:gd name="T3" fmla="*/ 0 h 26"/>
                <a:gd name="T4" fmla="*/ 56 w 62"/>
                <a:gd name="T5" fmla="*/ 1 h 26"/>
                <a:gd name="T6" fmla="*/ 62 w 62"/>
                <a:gd name="T7" fmla="*/ 12 h 26"/>
                <a:gd name="T8" fmla="*/ 53 w 62"/>
                <a:gd name="T9" fmla="*/ 26 h 26"/>
                <a:gd name="T10" fmla="*/ 4 w 62"/>
                <a:gd name="T11" fmla="*/ 25 h 26"/>
                <a:gd name="T12" fmla="*/ 1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1" y="0"/>
                    <a:pt x="11" y="0"/>
                  </a:cubicBezTo>
                  <a:cubicBezTo>
                    <a:pt x="18" y="1"/>
                    <a:pt x="53" y="2"/>
                    <a:pt x="56" y="1"/>
                  </a:cubicBezTo>
                  <a:cubicBezTo>
                    <a:pt x="59" y="1"/>
                    <a:pt x="62" y="6"/>
                    <a:pt x="62" y="12"/>
                  </a:cubicBezTo>
                  <a:cubicBezTo>
                    <a:pt x="61" y="17"/>
                    <a:pt x="62" y="25"/>
                    <a:pt x="53" y="26"/>
                  </a:cubicBezTo>
                  <a:cubicBezTo>
                    <a:pt x="44" y="26"/>
                    <a:pt x="7" y="26"/>
                    <a:pt x="4" y="25"/>
                  </a:cubicBezTo>
                  <a:cubicBezTo>
                    <a:pt x="0" y="24"/>
                    <a:pt x="0" y="17"/>
                    <a:pt x="1" y="12"/>
                  </a:cubicBezTo>
                  <a:cubicBezTo>
                    <a:pt x="2" y="9"/>
                    <a:pt x="1" y="7"/>
                    <a:pt x="1" y="7"/>
                  </a:cubicBezTo>
                </a:path>
              </a:pathLst>
            </a:custGeom>
            <a:solidFill>
              <a:srgbClr val="A0E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0" name="Freeform 241">
              <a:extLst>
                <a:ext uri="{FF2B5EF4-FFF2-40B4-BE49-F238E27FC236}">
                  <a16:creationId xmlns:a16="http://schemas.microsoft.com/office/drawing/2014/main" id="{7A28B11E-B509-7804-4E04-9C0C792C4E91}"/>
                </a:ext>
              </a:extLst>
            </p:cNvPr>
            <p:cNvSpPr>
              <a:spLocks/>
            </p:cNvSpPr>
            <p:nvPr/>
          </p:nvSpPr>
          <p:spPr bwMode="auto">
            <a:xfrm>
              <a:off x="5840413" y="3192463"/>
              <a:ext cx="454025" cy="190500"/>
            </a:xfrm>
            <a:custGeom>
              <a:avLst/>
              <a:gdLst>
                <a:gd name="T0" fmla="*/ 1 w 62"/>
                <a:gd name="T1" fmla="*/ 7 h 26"/>
                <a:gd name="T2" fmla="*/ 11 w 62"/>
                <a:gd name="T3" fmla="*/ 0 h 26"/>
                <a:gd name="T4" fmla="*/ 56 w 62"/>
                <a:gd name="T5" fmla="*/ 2 h 26"/>
                <a:gd name="T6" fmla="*/ 62 w 62"/>
                <a:gd name="T7" fmla="*/ 12 h 26"/>
                <a:gd name="T8" fmla="*/ 53 w 62"/>
                <a:gd name="T9" fmla="*/ 26 h 26"/>
                <a:gd name="T10" fmla="*/ 4 w 62"/>
                <a:gd name="T11" fmla="*/ 25 h 26"/>
                <a:gd name="T12" fmla="*/ 1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1" y="0"/>
                    <a:pt x="11" y="0"/>
                  </a:cubicBezTo>
                  <a:cubicBezTo>
                    <a:pt x="18" y="1"/>
                    <a:pt x="53" y="2"/>
                    <a:pt x="56" y="2"/>
                  </a:cubicBezTo>
                  <a:cubicBezTo>
                    <a:pt x="59" y="1"/>
                    <a:pt x="62" y="6"/>
                    <a:pt x="62" y="12"/>
                  </a:cubicBezTo>
                  <a:cubicBezTo>
                    <a:pt x="61" y="17"/>
                    <a:pt x="62" y="25"/>
                    <a:pt x="53" y="26"/>
                  </a:cubicBezTo>
                  <a:cubicBezTo>
                    <a:pt x="44" y="26"/>
                    <a:pt x="7" y="26"/>
                    <a:pt x="4" y="25"/>
                  </a:cubicBezTo>
                  <a:cubicBezTo>
                    <a:pt x="0" y="23"/>
                    <a:pt x="1" y="17"/>
                    <a:pt x="1" y="12"/>
                  </a:cubicBezTo>
                  <a:cubicBezTo>
                    <a:pt x="2" y="10"/>
                    <a:pt x="1" y="7"/>
                    <a:pt x="1" y="7"/>
                  </a:cubicBezTo>
                </a:path>
              </a:pathLst>
            </a:custGeom>
            <a:solidFill>
              <a:srgbClr val="9FE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1" name="Freeform 242">
              <a:extLst>
                <a:ext uri="{FF2B5EF4-FFF2-40B4-BE49-F238E27FC236}">
                  <a16:creationId xmlns:a16="http://schemas.microsoft.com/office/drawing/2014/main" id="{0C9A6495-C24E-9FE2-0988-8FA2CC43747C}"/>
                </a:ext>
              </a:extLst>
            </p:cNvPr>
            <p:cNvSpPr>
              <a:spLocks/>
            </p:cNvSpPr>
            <p:nvPr/>
          </p:nvSpPr>
          <p:spPr bwMode="auto">
            <a:xfrm>
              <a:off x="5840413" y="3192463"/>
              <a:ext cx="454025" cy="190500"/>
            </a:xfrm>
            <a:custGeom>
              <a:avLst/>
              <a:gdLst>
                <a:gd name="T0" fmla="*/ 1 w 62"/>
                <a:gd name="T1" fmla="*/ 7 h 26"/>
                <a:gd name="T2" fmla="*/ 11 w 62"/>
                <a:gd name="T3" fmla="*/ 0 h 26"/>
                <a:gd name="T4" fmla="*/ 56 w 62"/>
                <a:gd name="T5" fmla="*/ 2 h 26"/>
                <a:gd name="T6" fmla="*/ 62 w 62"/>
                <a:gd name="T7" fmla="*/ 12 h 26"/>
                <a:gd name="T8" fmla="*/ 53 w 62"/>
                <a:gd name="T9" fmla="*/ 26 h 26"/>
                <a:gd name="T10" fmla="*/ 4 w 62"/>
                <a:gd name="T11" fmla="*/ 25 h 26"/>
                <a:gd name="T12" fmla="*/ 1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2" y="0"/>
                    <a:pt x="11" y="0"/>
                  </a:cubicBezTo>
                  <a:cubicBezTo>
                    <a:pt x="18" y="1"/>
                    <a:pt x="53" y="2"/>
                    <a:pt x="56" y="2"/>
                  </a:cubicBezTo>
                  <a:cubicBezTo>
                    <a:pt x="59" y="1"/>
                    <a:pt x="62" y="6"/>
                    <a:pt x="62" y="12"/>
                  </a:cubicBezTo>
                  <a:cubicBezTo>
                    <a:pt x="61" y="17"/>
                    <a:pt x="62" y="25"/>
                    <a:pt x="53" y="26"/>
                  </a:cubicBezTo>
                  <a:cubicBezTo>
                    <a:pt x="44" y="26"/>
                    <a:pt x="7" y="25"/>
                    <a:pt x="4" y="25"/>
                  </a:cubicBezTo>
                  <a:cubicBezTo>
                    <a:pt x="0" y="23"/>
                    <a:pt x="1" y="17"/>
                    <a:pt x="1" y="12"/>
                  </a:cubicBezTo>
                  <a:cubicBezTo>
                    <a:pt x="2" y="10"/>
                    <a:pt x="1" y="7"/>
                    <a:pt x="1" y="7"/>
                  </a:cubicBezTo>
                </a:path>
              </a:pathLst>
            </a:custGeom>
            <a:solidFill>
              <a:srgbClr val="9E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2" name="Freeform 243">
              <a:extLst>
                <a:ext uri="{FF2B5EF4-FFF2-40B4-BE49-F238E27FC236}">
                  <a16:creationId xmlns:a16="http://schemas.microsoft.com/office/drawing/2014/main" id="{BC7DE33A-14F0-C055-85D1-F5C943C9662C}"/>
                </a:ext>
              </a:extLst>
            </p:cNvPr>
            <p:cNvSpPr>
              <a:spLocks/>
            </p:cNvSpPr>
            <p:nvPr/>
          </p:nvSpPr>
          <p:spPr bwMode="auto">
            <a:xfrm>
              <a:off x="5840413" y="3192463"/>
              <a:ext cx="454025" cy="190500"/>
            </a:xfrm>
            <a:custGeom>
              <a:avLst/>
              <a:gdLst>
                <a:gd name="T0" fmla="*/ 1 w 62"/>
                <a:gd name="T1" fmla="*/ 7 h 26"/>
                <a:gd name="T2" fmla="*/ 11 w 62"/>
                <a:gd name="T3" fmla="*/ 0 h 26"/>
                <a:gd name="T4" fmla="*/ 56 w 62"/>
                <a:gd name="T5" fmla="*/ 2 h 26"/>
                <a:gd name="T6" fmla="*/ 61 w 62"/>
                <a:gd name="T7" fmla="*/ 12 h 26"/>
                <a:gd name="T8" fmla="*/ 53 w 62"/>
                <a:gd name="T9" fmla="*/ 26 h 26"/>
                <a:gd name="T10" fmla="*/ 4 w 62"/>
                <a:gd name="T11" fmla="*/ 25 h 26"/>
                <a:gd name="T12" fmla="*/ 2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2" y="0"/>
                    <a:pt x="11" y="0"/>
                  </a:cubicBezTo>
                  <a:cubicBezTo>
                    <a:pt x="18" y="1"/>
                    <a:pt x="53" y="2"/>
                    <a:pt x="56" y="2"/>
                  </a:cubicBezTo>
                  <a:cubicBezTo>
                    <a:pt x="59" y="1"/>
                    <a:pt x="62" y="6"/>
                    <a:pt x="61" y="12"/>
                  </a:cubicBezTo>
                  <a:cubicBezTo>
                    <a:pt x="61" y="17"/>
                    <a:pt x="62" y="25"/>
                    <a:pt x="53" y="26"/>
                  </a:cubicBezTo>
                  <a:cubicBezTo>
                    <a:pt x="44" y="26"/>
                    <a:pt x="7" y="25"/>
                    <a:pt x="4" y="25"/>
                  </a:cubicBezTo>
                  <a:cubicBezTo>
                    <a:pt x="0" y="23"/>
                    <a:pt x="1" y="17"/>
                    <a:pt x="2" y="12"/>
                  </a:cubicBezTo>
                  <a:cubicBezTo>
                    <a:pt x="2" y="10"/>
                    <a:pt x="1" y="7"/>
                    <a:pt x="1" y="7"/>
                  </a:cubicBezTo>
                </a:path>
              </a:pathLst>
            </a:custGeom>
            <a:solidFill>
              <a:srgbClr val="9D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3" name="Freeform 244">
              <a:extLst>
                <a:ext uri="{FF2B5EF4-FFF2-40B4-BE49-F238E27FC236}">
                  <a16:creationId xmlns:a16="http://schemas.microsoft.com/office/drawing/2014/main" id="{A01E5E71-7BBC-CDB9-F475-B719B71B11FD}"/>
                </a:ext>
              </a:extLst>
            </p:cNvPr>
            <p:cNvSpPr>
              <a:spLocks/>
            </p:cNvSpPr>
            <p:nvPr/>
          </p:nvSpPr>
          <p:spPr bwMode="auto">
            <a:xfrm>
              <a:off x="5840413" y="3192463"/>
              <a:ext cx="454025" cy="190500"/>
            </a:xfrm>
            <a:custGeom>
              <a:avLst/>
              <a:gdLst>
                <a:gd name="T0" fmla="*/ 1 w 62"/>
                <a:gd name="T1" fmla="*/ 7 h 26"/>
                <a:gd name="T2" fmla="*/ 11 w 62"/>
                <a:gd name="T3" fmla="*/ 0 h 26"/>
                <a:gd name="T4" fmla="*/ 56 w 62"/>
                <a:gd name="T5" fmla="*/ 2 h 26"/>
                <a:gd name="T6" fmla="*/ 61 w 62"/>
                <a:gd name="T7" fmla="*/ 12 h 26"/>
                <a:gd name="T8" fmla="*/ 53 w 62"/>
                <a:gd name="T9" fmla="*/ 25 h 26"/>
                <a:gd name="T10" fmla="*/ 4 w 62"/>
                <a:gd name="T11" fmla="*/ 24 h 26"/>
                <a:gd name="T12" fmla="*/ 2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4"/>
                    <a:pt x="2" y="0"/>
                    <a:pt x="11" y="0"/>
                  </a:cubicBezTo>
                  <a:cubicBezTo>
                    <a:pt x="18" y="1"/>
                    <a:pt x="53" y="2"/>
                    <a:pt x="56" y="2"/>
                  </a:cubicBezTo>
                  <a:cubicBezTo>
                    <a:pt x="59" y="1"/>
                    <a:pt x="62" y="6"/>
                    <a:pt x="61" y="12"/>
                  </a:cubicBezTo>
                  <a:cubicBezTo>
                    <a:pt x="61" y="17"/>
                    <a:pt x="62" y="25"/>
                    <a:pt x="53" y="25"/>
                  </a:cubicBezTo>
                  <a:cubicBezTo>
                    <a:pt x="44" y="26"/>
                    <a:pt x="7" y="25"/>
                    <a:pt x="4" y="24"/>
                  </a:cubicBezTo>
                  <a:cubicBezTo>
                    <a:pt x="0" y="23"/>
                    <a:pt x="1" y="17"/>
                    <a:pt x="2" y="12"/>
                  </a:cubicBezTo>
                  <a:cubicBezTo>
                    <a:pt x="2" y="10"/>
                    <a:pt x="1" y="7"/>
                    <a:pt x="1" y="7"/>
                  </a:cubicBezTo>
                </a:path>
              </a:pathLst>
            </a:custGeom>
            <a:solidFill>
              <a:srgbClr val="9C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4" name="Freeform 245">
              <a:extLst>
                <a:ext uri="{FF2B5EF4-FFF2-40B4-BE49-F238E27FC236}">
                  <a16:creationId xmlns:a16="http://schemas.microsoft.com/office/drawing/2014/main" id="{98BF0118-912F-41BB-E3A8-BC2AF994269D}"/>
                </a:ext>
              </a:extLst>
            </p:cNvPr>
            <p:cNvSpPr>
              <a:spLocks/>
            </p:cNvSpPr>
            <p:nvPr/>
          </p:nvSpPr>
          <p:spPr bwMode="auto">
            <a:xfrm>
              <a:off x="5840413" y="3192463"/>
              <a:ext cx="454025" cy="190500"/>
            </a:xfrm>
            <a:custGeom>
              <a:avLst/>
              <a:gdLst>
                <a:gd name="T0" fmla="*/ 1 w 62"/>
                <a:gd name="T1" fmla="*/ 7 h 26"/>
                <a:gd name="T2" fmla="*/ 11 w 62"/>
                <a:gd name="T3" fmla="*/ 1 h 26"/>
                <a:gd name="T4" fmla="*/ 56 w 62"/>
                <a:gd name="T5" fmla="*/ 2 h 26"/>
                <a:gd name="T6" fmla="*/ 61 w 62"/>
                <a:gd name="T7" fmla="*/ 12 h 26"/>
                <a:gd name="T8" fmla="*/ 53 w 62"/>
                <a:gd name="T9" fmla="*/ 25 h 26"/>
                <a:gd name="T10" fmla="*/ 4 w 62"/>
                <a:gd name="T11" fmla="*/ 24 h 26"/>
                <a:gd name="T12" fmla="*/ 2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5"/>
                    <a:pt x="2" y="0"/>
                    <a:pt x="11" y="1"/>
                  </a:cubicBezTo>
                  <a:cubicBezTo>
                    <a:pt x="18" y="1"/>
                    <a:pt x="53" y="2"/>
                    <a:pt x="56" y="2"/>
                  </a:cubicBezTo>
                  <a:cubicBezTo>
                    <a:pt x="59" y="1"/>
                    <a:pt x="62" y="6"/>
                    <a:pt x="61" y="12"/>
                  </a:cubicBezTo>
                  <a:cubicBezTo>
                    <a:pt x="61" y="17"/>
                    <a:pt x="62" y="25"/>
                    <a:pt x="53" y="25"/>
                  </a:cubicBezTo>
                  <a:cubicBezTo>
                    <a:pt x="44" y="26"/>
                    <a:pt x="7" y="25"/>
                    <a:pt x="4" y="24"/>
                  </a:cubicBezTo>
                  <a:cubicBezTo>
                    <a:pt x="0" y="23"/>
                    <a:pt x="1" y="17"/>
                    <a:pt x="2" y="12"/>
                  </a:cubicBezTo>
                  <a:cubicBezTo>
                    <a:pt x="2" y="10"/>
                    <a:pt x="1" y="7"/>
                    <a:pt x="1" y="7"/>
                  </a:cubicBezTo>
                </a:path>
              </a:pathLst>
            </a:custGeom>
            <a:solidFill>
              <a:srgbClr val="9B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5" name="Freeform 246">
              <a:extLst>
                <a:ext uri="{FF2B5EF4-FFF2-40B4-BE49-F238E27FC236}">
                  <a16:creationId xmlns:a16="http://schemas.microsoft.com/office/drawing/2014/main" id="{CB1F34DE-7E19-7DE8-7B44-EB0BB3AA6176}"/>
                </a:ext>
              </a:extLst>
            </p:cNvPr>
            <p:cNvSpPr>
              <a:spLocks/>
            </p:cNvSpPr>
            <p:nvPr/>
          </p:nvSpPr>
          <p:spPr bwMode="auto">
            <a:xfrm>
              <a:off x="5840413" y="3192463"/>
              <a:ext cx="454025" cy="190500"/>
            </a:xfrm>
            <a:custGeom>
              <a:avLst/>
              <a:gdLst>
                <a:gd name="T0" fmla="*/ 1 w 62"/>
                <a:gd name="T1" fmla="*/ 7 h 26"/>
                <a:gd name="T2" fmla="*/ 11 w 62"/>
                <a:gd name="T3" fmla="*/ 1 h 26"/>
                <a:gd name="T4" fmla="*/ 56 w 62"/>
                <a:gd name="T5" fmla="*/ 2 h 26"/>
                <a:gd name="T6" fmla="*/ 61 w 62"/>
                <a:gd name="T7" fmla="*/ 12 h 26"/>
                <a:gd name="T8" fmla="*/ 53 w 62"/>
                <a:gd name="T9" fmla="*/ 25 h 26"/>
                <a:gd name="T10" fmla="*/ 4 w 62"/>
                <a:gd name="T11" fmla="*/ 24 h 26"/>
                <a:gd name="T12" fmla="*/ 2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5"/>
                    <a:pt x="2" y="0"/>
                    <a:pt x="11" y="1"/>
                  </a:cubicBezTo>
                  <a:cubicBezTo>
                    <a:pt x="18" y="1"/>
                    <a:pt x="53" y="2"/>
                    <a:pt x="56" y="2"/>
                  </a:cubicBezTo>
                  <a:cubicBezTo>
                    <a:pt x="59" y="2"/>
                    <a:pt x="62" y="6"/>
                    <a:pt x="61" y="12"/>
                  </a:cubicBezTo>
                  <a:cubicBezTo>
                    <a:pt x="61" y="17"/>
                    <a:pt x="62" y="25"/>
                    <a:pt x="53" y="25"/>
                  </a:cubicBezTo>
                  <a:cubicBezTo>
                    <a:pt x="44" y="26"/>
                    <a:pt x="7" y="25"/>
                    <a:pt x="4" y="24"/>
                  </a:cubicBezTo>
                  <a:cubicBezTo>
                    <a:pt x="0" y="23"/>
                    <a:pt x="1" y="17"/>
                    <a:pt x="2" y="12"/>
                  </a:cubicBezTo>
                  <a:cubicBezTo>
                    <a:pt x="2" y="10"/>
                    <a:pt x="1" y="7"/>
                    <a:pt x="1" y="7"/>
                  </a:cubicBezTo>
                </a:path>
              </a:pathLst>
            </a:custGeom>
            <a:solidFill>
              <a:srgbClr val="9A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6" name="Freeform 247">
              <a:extLst>
                <a:ext uri="{FF2B5EF4-FFF2-40B4-BE49-F238E27FC236}">
                  <a16:creationId xmlns:a16="http://schemas.microsoft.com/office/drawing/2014/main" id="{86C7CC59-A67C-1609-FE92-F8C7881F4012}"/>
                </a:ext>
              </a:extLst>
            </p:cNvPr>
            <p:cNvSpPr>
              <a:spLocks/>
            </p:cNvSpPr>
            <p:nvPr/>
          </p:nvSpPr>
          <p:spPr bwMode="auto">
            <a:xfrm>
              <a:off x="5840413" y="3192463"/>
              <a:ext cx="454025" cy="190500"/>
            </a:xfrm>
            <a:custGeom>
              <a:avLst/>
              <a:gdLst>
                <a:gd name="T0" fmla="*/ 1 w 62"/>
                <a:gd name="T1" fmla="*/ 7 h 26"/>
                <a:gd name="T2" fmla="*/ 11 w 62"/>
                <a:gd name="T3" fmla="*/ 1 h 26"/>
                <a:gd name="T4" fmla="*/ 56 w 62"/>
                <a:gd name="T5" fmla="*/ 2 h 26"/>
                <a:gd name="T6" fmla="*/ 61 w 62"/>
                <a:gd name="T7" fmla="*/ 12 h 26"/>
                <a:gd name="T8" fmla="*/ 53 w 62"/>
                <a:gd name="T9" fmla="*/ 25 h 26"/>
                <a:gd name="T10" fmla="*/ 4 w 62"/>
                <a:gd name="T11" fmla="*/ 24 h 26"/>
                <a:gd name="T12" fmla="*/ 2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5"/>
                    <a:pt x="2" y="0"/>
                    <a:pt x="11" y="1"/>
                  </a:cubicBezTo>
                  <a:cubicBezTo>
                    <a:pt x="18" y="1"/>
                    <a:pt x="53" y="2"/>
                    <a:pt x="56" y="2"/>
                  </a:cubicBezTo>
                  <a:cubicBezTo>
                    <a:pt x="59" y="2"/>
                    <a:pt x="62" y="6"/>
                    <a:pt x="61" y="12"/>
                  </a:cubicBezTo>
                  <a:cubicBezTo>
                    <a:pt x="61" y="17"/>
                    <a:pt x="62" y="25"/>
                    <a:pt x="53" y="25"/>
                  </a:cubicBezTo>
                  <a:cubicBezTo>
                    <a:pt x="44" y="26"/>
                    <a:pt x="7" y="25"/>
                    <a:pt x="4" y="24"/>
                  </a:cubicBezTo>
                  <a:cubicBezTo>
                    <a:pt x="0" y="23"/>
                    <a:pt x="1" y="16"/>
                    <a:pt x="2" y="12"/>
                  </a:cubicBezTo>
                  <a:cubicBezTo>
                    <a:pt x="2" y="10"/>
                    <a:pt x="1" y="7"/>
                    <a:pt x="1" y="7"/>
                  </a:cubicBezTo>
                </a:path>
              </a:pathLst>
            </a:custGeom>
            <a:solidFill>
              <a:srgbClr val="99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7" name="Freeform 248">
              <a:extLst>
                <a:ext uri="{FF2B5EF4-FFF2-40B4-BE49-F238E27FC236}">
                  <a16:creationId xmlns:a16="http://schemas.microsoft.com/office/drawing/2014/main" id="{30007C3B-39D2-AF58-3DD9-919D531538FA}"/>
                </a:ext>
              </a:extLst>
            </p:cNvPr>
            <p:cNvSpPr>
              <a:spLocks/>
            </p:cNvSpPr>
            <p:nvPr/>
          </p:nvSpPr>
          <p:spPr bwMode="auto">
            <a:xfrm>
              <a:off x="5840413" y="3192463"/>
              <a:ext cx="454025" cy="190500"/>
            </a:xfrm>
            <a:custGeom>
              <a:avLst/>
              <a:gdLst>
                <a:gd name="T0" fmla="*/ 1 w 62"/>
                <a:gd name="T1" fmla="*/ 7 h 26"/>
                <a:gd name="T2" fmla="*/ 11 w 62"/>
                <a:gd name="T3" fmla="*/ 1 h 26"/>
                <a:gd name="T4" fmla="*/ 56 w 62"/>
                <a:gd name="T5" fmla="*/ 2 h 26"/>
                <a:gd name="T6" fmla="*/ 61 w 62"/>
                <a:gd name="T7" fmla="*/ 12 h 26"/>
                <a:gd name="T8" fmla="*/ 53 w 62"/>
                <a:gd name="T9" fmla="*/ 25 h 26"/>
                <a:gd name="T10" fmla="*/ 4 w 62"/>
                <a:gd name="T11" fmla="*/ 24 h 26"/>
                <a:gd name="T12" fmla="*/ 2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5"/>
                    <a:pt x="2" y="0"/>
                    <a:pt x="11" y="1"/>
                  </a:cubicBezTo>
                  <a:cubicBezTo>
                    <a:pt x="18" y="1"/>
                    <a:pt x="53" y="2"/>
                    <a:pt x="56" y="2"/>
                  </a:cubicBezTo>
                  <a:cubicBezTo>
                    <a:pt x="59" y="2"/>
                    <a:pt x="62" y="6"/>
                    <a:pt x="61" y="12"/>
                  </a:cubicBezTo>
                  <a:cubicBezTo>
                    <a:pt x="61" y="17"/>
                    <a:pt x="62" y="25"/>
                    <a:pt x="53" y="25"/>
                  </a:cubicBezTo>
                  <a:cubicBezTo>
                    <a:pt x="44" y="26"/>
                    <a:pt x="7" y="25"/>
                    <a:pt x="4" y="24"/>
                  </a:cubicBezTo>
                  <a:cubicBezTo>
                    <a:pt x="0" y="23"/>
                    <a:pt x="1" y="16"/>
                    <a:pt x="2" y="12"/>
                  </a:cubicBezTo>
                  <a:cubicBezTo>
                    <a:pt x="2" y="10"/>
                    <a:pt x="1" y="7"/>
                    <a:pt x="1" y="7"/>
                  </a:cubicBezTo>
                </a:path>
              </a:pathLst>
            </a:custGeom>
            <a:solidFill>
              <a:srgbClr val="98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8" name="Freeform 249">
              <a:extLst>
                <a:ext uri="{FF2B5EF4-FFF2-40B4-BE49-F238E27FC236}">
                  <a16:creationId xmlns:a16="http://schemas.microsoft.com/office/drawing/2014/main" id="{0305F2C2-DAE9-E985-9C8B-4379E0252DB0}"/>
                </a:ext>
              </a:extLst>
            </p:cNvPr>
            <p:cNvSpPr>
              <a:spLocks/>
            </p:cNvSpPr>
            <p:nvPr/>
          </p:nvSpPr>
          <p:spPr bwMode="auto">
            <a:xfrm>
              <a:off x="5840413" y="3192463"/>
              <a:ext cx="454025" cy="190500"/>
            </a:xfrm>
            <a:custGeom>
              <a:avLst/>
              <a:gdLst>
                <a:gd name="T0" fmla="*/ 1 w 62"/>
                <a:gd name="T1" fmla="*/ 7 h 26"/>
                <a:gd name="T2" fmla="*/ 11 w 62"/>
                <a:gd name="T3" fmla="*/ 1 h 26"/>
                <a:gd name="T4" fmla="*/ 56 w 62"/>
                <a:gd name="T5" fmla="*/ 2 h 26"/>
                <a:gd name="T6" fmla="*/ 61 w 62"/>
                <a:gd name="T7" fmla="*/ 12 h 26"/>
                <a:gd name="T8" fmla="*/ 53 w 62"/>
                <a:gd name="T9" fmla="*/ 25 h 26"/>
                <a:gd name="T10" fmla="*/ 4 w 62"/>
                <a:gd name="T11" fmla="*/ 24 h 26"/>
                <a:gd name="T12" fmla="*/ 2 w 62"/>
                <a:gd name="T13" fmla="*/ 12 h 26"/>
                <a:gd name="T14" fmla="*/ 1 w 62"/>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6">
                  <a:moveTo>
                    <a:pt x="1" y="7"/>
                  </a:moveTo>
                  <a:cubicBezTo>
                    <a:pt x="0" y="5"/>
                    <a:pt x="2" y="0"/>
                    <a:pt x="11" y="1"/>
                  </a:cubicBezTo>
                  <a:cubicBezTo>
                    <a:pt x="18" y="1"/>
                    <a:pt x="53" y="2"/>
                    <a:pt x="56" y="2"/>
                  </a:cubicBezTo>
                  <a:cubicBezTo>
                    <a:pt x="59" y="2"/>
                    <a:pt x="62" y="6"/>
                    <a:pt x="61" y="12"/>
                  </a:cubicBezTo>
                  <a:cubicBezTo>
                    <a:pt x="61" y="17"/>
                    <a:pt x="62" y="25"/>
                    <a:pt x="53" y="25"/>
                  </a:cubicBezTo>
                  <a:cubicBezTo>
                    <a:pt x="44" y="26"/>
                    <a:pt x="7" y="25"/>
                    <a:pt x="4" y="24"/>
                  </a:cubicBezTo>
                  <a:cubicBezTo>
                    <a:pt x="0" y="23"/>
                    <a:pt x="1" y="16"/>
                    <a:pt x="2" y="12"/>
                  </a:cubicBezTo>
                  <a:cubicBezTo>
                    <a:pt x="2" y="10"/>
                    <a:pt x="1" y="7"/>
                    <a:pt x="1" y="7"/>
                  </a:cubicBezTo>
                </a:path>
              </a:pathLst>
            </a:custGeom>
            <a:solidFill>
              <a:srgbClr val="97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09" name="Freeform 250">
              <a:extLst>
                <a:ext uri="{FF2B5EF4-FFF2-40B4-BE49-F238E27FC236}">
                  <a16:creationId xmlns:a16="http://schemas.microsoft.com/office/drawing/2014/main" id="{E3F6F83D-5896-ED34-5325-FD38D0719FA8}"/>
                </a:ext>
              </a:extLst>
            </p:cNvPr>
            <p:cNvSpPr>
              <a:spLocks/>
            </p:cNvSpPr>
            <p:nvPr/>
          </p:nvSpPr>
          <p:spPr bwMode="auto">
            <a:xfrm>
              <a:off x="5840413" y="3200401"/>
              <a:ext cx="454025" cy="174625"/>
            </a:xfrm>
            <a:custGeom>
              <a:avLst/>
              <a:gdLst>
                <a:gd name="T0" fmla="*/ 1 w 62"/>
                <a:gd name="T1" fmla="*/ 6 h 24"/>
                <a:gd name="T2" fmla="*/ 11 w 62"/>
                <a:gd name="T3" fmla="*/ 0 h 24"/>
                <a:gd name="T4" fmla="*/ 56 w 62"/>
                <a:gd name="T5" fmla="*/ 1 h 24"/>
                <a:gd name="T6" fmla="*/ 61 w 62"/>
                <a:gd name="T7" fmla="*/ 11 h 24"/>
                <a:gd name="T8" fmla="*/ 53 w 62"/>
                <a:gd name="T9" fmla="*/ 24 h 24"/>
                <a:gd name="T10" fmla="*/ 4 w 62"/>
                <a:gd name="T11" fmla="*/ 23 h 24"/>
                <a:gd name="T12" fmla="*/ 2 w 62"/>
                <a:gd name="T13" fmla="*/ 11 h 24"/>
                <a:gd name="T14" fmla="*/ 1 w 6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4">
                  <a:moveTo>
                    <a:pt x="1" y="6"/>
                  </a:moveTo>
                  <a:cubicBezTo>
                    <a:pt x="0" y="4"/>
                    <a:pt x="2" y="0"/>
                    <a:pt x="11" y="0"/>
                  </a:cubicBezTo>
                  <a:cubicBezTo>
                    <a:pt x="18" y="0"/>
                    <a:pt x="53" y="1"/>
                    <a:pt x="56" y="1"/>
                  </a:cubicBezTo>
                  <a:cubicBezTo>
                    <a:pt x="59" y="1"/>
                    <a:pt x="62" y="5"/>
                    <a:pt x="61" y="11"/>
                  </a:cubicBezTo>
                  <a:cubicBezTo>
                    <a:pt x="61" y="16"/>
                    <a:pt x="62" y="24"/>
                    <a:pt x="53" y="24"/>
                  </a:cubicBezTo>
                  <a:cubicBezTo>
                    <a:pt x="44" y="24"/>
                    <a:pt x="7" y="24"/>
                    <a:pt x="4" y="23"/>
                  </a:cubicBezTo>
                  <a:cubicBezTo>
                    <a:pt x="0" y="22"/>
                    <a:pt x="1" y="15"/>
                    <a:pt x="2" y="11"/>
                  </a:cubicBezTo>
                  <a:cubicBezTo>
                    <a:pt x="2" y="9"/>
                    <a:pt x="1" y="6"/>
                    <a:pt x="1" y="6"/>
                  </a:cubicBezTo>
                </a:path>
              </a:pathLst>
            </a:custGeom>
            <a:solidFill>
              <a:srgbClr val="96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0" name="Freeform 251">
              <a:extLst>
                <a:ext uri="{FF2B5EF4-FFF2-40B4-BE49-F238E27FC236}">
                  <a16:creationId xmlns:a16="http://schemas.microsoft.com/office/drawing/2014/main" id="{2AA11DB2-1580-8DE0-6189-1EABEB6C8289}"/>
                </a:ext>
              </a:extLst>
            </p:cNvPr>
            <p:cNvSpPr>
              <a:spLocks/>
            </p:cNvSpPr>
            <p:nvPr/>
          </p:nvSpPr>
          <p:spPr bwMode="auto">
            <a:xfrm>
              <a:off x="5840413" y="3200401"/>
              <a:ext cx="454025" cy="174625"/>
            </a:xfrm>
            <a:custGeom>
              <a:avLst/>
              <a:gdLst>
                <a:gd name="T0" fmla="*/ 2 w 62"/>
                <a:gd name="T1" fmla="*/ 6 h 24"/>
                <a:gd name="T2" fmla="*/ 11 w 62"/>
                <a:gd name="T3" fmla="*/ 0 h 24"/>
                <a:gd name="T4" fmla="*/ 56 w 62"/>
                <a:gd name="T5" fmla="*/ 1 h 24"/>
                <a:gd name="T6" fmla="*/ 61 w 62"/>
                <a:gd name="T7" fmla="*/ 11 h 24"/>
                <a:gd name="T8" fmla="*/ 53 w 62"/>
                <a:gd name="T9" fmla="*/ 24 h 24"/>
                <a:gd name="T10" fmla="*/ 4 w 62"/>
                <a:gd name="T11" fmla="*/ 23 h 24"/>
                <a:gd name="T12" fmla="*/ 2 w 62"/>
                <a:gd name="T13" fmla="*/ 11 h 24"/>
                <a:gd name="T14" fmla="*/ 2 w 6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4">
                  <a:moveTo>
                    <a:pt x="2" y="6"/>
                  </a:moveTo>
                  <a:cubicBezTo>
                    <a:pt x="0" y="4"/>
                    <a:pt x="2" y="0"/>
                    <a:pt x="11" y="0"/>
                  </a:cubicBezTo>
                  <a:cubicBezTo>
                    <a:pt x="18" y="0"/>
                    <a:pt x="53" y="1"/>
                    <a:pt x="56" y="1"/>
                  </a:cubicBezTo>
                  <a:cubicBezTo>
                    <a:pt x="59" y="1"/>
                    <a:pt x="62" y="5"/>
                    <a:pt x="61" y="11"/>
                  </a:cubicBezTo>
                  <a:cubicBezTo>
                    <a:pt x="61" y="16"/>
                    <a:pt x="62" y="24"/>
                    <a:pt x="53" y="24"/>
                  </a:cubicBezTo>
                  <a:cubicBezTo>
                    <a:pt x="44" y="24"/>
                    <a:pt x="7" y="24"/>
                    <a:pt x="4" y="23"/>
                  </a:cubicBezTo>
                  <a:cubicBezTo>
                    <a:pt x="0" y="22"/>
                    <a:pt x="1" y="15"/>
                    <a:pt x="2" y="11"/>
                  </a:cubicBezTo>
                  <a:cubicBezTo>
                    <a:pt x="2" y="9"/>
                    <a:pt x="2" y="6"/>
                    <a:pt x="2" y="6"/>
                  </a:cubicBezTo>
                </a:path>
              </a:pathLst>
            </a:custGeom>
            <a:solidFill>
              <a:srgbClr val="95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1" name="Freeform 252">
              <a:extLst>
                <a:ext uri="{FF2B5EF4-FFF2-40B4-BE49-F238E27FC236}">
                  <a16:creationId xmlns:a16="http://schemas.microsoft.com/office/drawing/2014/main" id="{42D3DC76-B239-1E40-757C-2F41D1914ACE}"/>
                </a:ext>
              </a:extLst>
            </p:cNvPr>
            <p:cNvSpPr>
              <a:spLocks/>
            </p:cNvSpPr>
            <p:nvPr/>
          </p:nvSpPr>
          <p:spPr bwMode="auto">
            <a:xfrm>
              <a:off x="5840413" y="3200401"/>
              <a:ext cx="454025" cy="174625"/>
            </a:xfrm>
            <a:custGeom>
              <a:avLst/>
              <a:gdLst>
                <a:gd name="T0" fmla="*/ 2 w 62"/>
                <a:gd name="T1" fmla="*/ 6 h 24"/>
                <a:gd name="T2" fmla="*/ 11 w 62"/>
                <a:gd name="T3" fmla="*/ 0 h 24"/>
                <a:gd name="T4" fmla="*/ 56 w 62"/>
                <a:gd name="T5" fmla="*/ 1 h 24"/>
                <a:gd name="T6" fmla="*/ 61 w 62"/>
                <a:gd name="T7" fmla="*/ 11 h 24"/>
                <a:gd name="T8" fmla="*/ 53 w 62"/>
                <a:gd name="T9" fmla="*/ 24 h 24"/>
                <a:gd name="T10" fmla="*/ 4 w 62"/>
                <a:gd name="T11" fmla="*/ 23 h 24"/>
                <a:gd name="T12" fmla="*/ 2 w 62"/>
                <a:gd name="T13" fmla="*/ 11 h 24"/>
                <a:gd name="T14" fmla="*/ 2 w 6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4">
                  <a:moveTo>
                    <a:pt x="2" y="6"/>
                  </a:moveTo>
                  <a:cubicBezTo>
                    <a:pt x="0" y="4"/>
                    <a:pt x="2" y="0"/>
                    <a:pt x="11" y="0"/>
                  </a:cubicBezTo>
                  <a:cubicBezTo>
                    <a:pt x="18" y="0"/>
                    <a:pt x="53" y="1"/>
                    <a:pt x="56" y="1"/>
                  </a:cubicBezTo>
                  <a:cubicBezTo>
                    <a:pt x="59" y="1"/>
                    <a:pt x="62" y="5"/>
                    <a:pt x="61" y="11"/>
                  </a:cubicBezTo>
                  <a:cubicBezTo>
                    <a:pt x="61" y="16"/>
                    <a:pt x="62" y="24"/>
                    <a:pt x="53" y="24"/>
                  </a:cubicBezTo>
                  <a:cubicBezTo>
                    <a:pt x="44" y="24"/>
                    <a:pt x="7" y="24"/>
                    <a:pt x="4" y="23"/>
                  </a:cubicBezTo>
                  <a:cubicBezTo>
                    <a:pt x="0" y="22"/>
                    <a:pt x="1" y="15"/>
                    <a:pt x="2" y="11"/>
                  </a:cubicBezTo>
                  <a:cubicBezTo>
                    <a:pt x="2" y="9"/>
                    <a:pt x="2" y="6"/>
                    <a:pt x="2" y="6"/>
                  </a:cubicBezTo>
                </a:path>
              </a:pathLst>
            </a:custGeom>
            <a:solidFill>
              <a:srgbClr val="94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2" name="Freeform 253">
              <a:extLst>
                <a:ext uri="{FF2B5EF4-FFF2-40B4-BE49-F238E27FC236}">
                  <a16:creationId xmlns:a16="http://schemas.microsoft.com/office/drawing/2014/main" id="{DFE6C023-08B8-27CB-E067-BBDE7DB7E6F0}"/>
                </a:ext>
              </a:extLst>
            </p:cNvPr>
            <p:cNvSpPr>
              <a:spLocks/>
            </p:cNvSpPr>
            <p:nvPr/>
          </p:nvSpPr>
          <p:spPr bwMode="auto">
            <a:xfrm>
              <a:off x="5840413" y="3200401"/>
              <a:ext cx="454025" cy="174625"/>
            </a:xfrm>
            <a:custGeom>
              <a:avLst/>
              <a:gdLst>
                <a:gd name="T0" fmla="*/ 2 w 62"/>
                <a:gd name="T1" fmla="*/ 6 h 24"/>
                <a:gd name="T2" fmla="*/ 11 w 62"/>
                <a:gd name="T3" fmla="*/ 0 h 24"/>
                <a:gd name="T4" fmla="*/ 56 w 62"/>
                <a:gd name="T5" fmla="*/ 1 h 24"/>
                <a:gd name="T6" fmla="*/ 61 w 62"/>
                <a:gd name="T7" fmla="*/ 11 h 24"/>
                <a:gd name="T8" fmla="*/ 53 w 62"/>
                <a:gd name="T9" fmla="*/ 24 h 24"/>
                <a:gd name="T10" fmla="*/ 4 w 62"/>
                <a:gd name="T11" fmla="*/ 23 h 24"/>
                <a:gd name="T12" fmla="*/ 2 w 62"/>
                <a:gd name="T13" fmla="*/ 11 h 24"/>
                <a:gd name="T14" fmla="*/ 2 w 6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4">
                  <a:moveTo>
                    <a:pt x="2" y="6"/>
                  </a:moveTo>
                  <a:cubicBezTo>
                    <a:pt x="0" y="4"/>
                    <a:pt x="2" y="0"/>
                    <a:pt x="11" y="0"/>
                  </a:cubicBezTo>
                  <a:cubicBezTo>
                    <a:pt x="18" y="0"/>
                    <a:pt x="53" y="1"/>
                    <a:pt x="56" y="1"/>
                  </a:cubicBezTo>
                  <a:cubicBezTo>
                    <a:pt x="59" y="1"/>
                    <a:pt x="62" y="5"/>
                    <a:pt x="61" y="11"/>
                  </a:cubicBezTo>
                  <a:cubicBezTo>
                    <a:pt x="61" y="16"/>
                    <a:pt x="62" y="24"/>
                    <a:pt x="53" y="24"/>
                  </a:cubicBezTo>
                  <a:cubicBezTo>
                    <a:pt x="44" y="24"/>
                    <a:pt x="7" y="24"/>
                    <a:pt x="4" y="23"/>
                  </a:cubicBezTo>
                  <a:cubicBezTo>
                    <a:pt x="0" y="22"/>
                    <a:pt x="1" y="15"/>
                    <a:pt x="2" y="11"/>
                  </a:cubicBezTo>
                  <a:cubicBezTo>
                    <a:pt x="2" y="9"/>
                    <a:pt x="2" y="6"/>
                    <a:pt x="2" y="6"/>
                  </a:cubicBezTo>
                </a:path>
              </a:pathLst>
            </a:custGeom>
            <a:solidFill>
              <a:srgbClr val="93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3" name="Freeform 254">
              <a:extLst>
                <a:ext uri="{FF2B5EF4-FFF2-40B4-BE49-F238E27FC236}">
                  <a16:creationId xmlns:a16="http://schemas.microsoft.com/office/drawing/2014/main" id="{6E6C28E3-F946-DC77-B2B3-5E7F39CC978C}"/>
                </a:ext>
              </a:extLst>
            </p:cNvPr>
            <p:cNvSpPr>
              <a:spLocks/>
            </p:cNvSpPr>
            <p:nvPr/>
          </p:nvSpPr>
          <p:spPr bwMode="auto">
            <a:xfrm>
              <a:off x="5840413" y="3200401"/>
              <a:ext cx="454025" cy="174625"/>
            </a:xfrm>
            <a:custGeom>
              <a:avLst/>
              <a:gdLst>
                <a:gd name="T0" fmla="*/ 2 w 62"/>
                <a:gd name="T1" fmla="*/ 6 h 24"/>
                <a:gd name="T2" fmla="*/ 11 w 62"/>
                <a:gd name="T3" fmla="*/ 0 h 24"/>
                <a:gd name="T4" fmla="*/ 56 w 62"/>
                <a:gd name="T5" fmla="*/ 1 h 24"/>
                <a:gd name="T6" fmla="*/ 61 w 62"/>
                <a:gd name="T7" fmla="*/ 11 h 24"/>
                <a:gd name="T8" fmla="*/ 53 w 62"/>
                <a:gd name="T9" fmla="*/ 24 h 24"/>
                <a:gd name="T10" fmla="*/ 4 w 62"/>
                <a:gd name="T11" fmla="*/ 23 h 24"/>
                <a:gd name="T12" fmla="*/ 2 w 62"/>
                <a:gd name="T13" fmla="*/ 11 h 24"/>
                <a:gd name="T14" fmla="*/ 2 w 6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4">
                  <a:moveTo>
                    <a:pt x="2" y="6"/>
                  </a:moveTo>
                  <a:cubicBezTo>
                    <a:pt x="0" y="4"/>
                    <a:pt x="2" y="0"/>
                    <a:pt x="11" y="0"/>
                  </a:cubicBezTo>
                  <a:cubicBezTo>
                    <a:pt x="18" y="0"/>
                    <a:pt x="53" y="1"/>
                    <a:pt x="56" y="1"/>
                  </a:cubicBezTo>
                  <a:cubicBezTo>
                    <a:pt x="59" y="1"/>
                    <a:pt x="62" y="6"/>
                    <a:pt x="61" y="11"/>
                  </a:cubicBezTo>
                  <a:cubicBezTo>
                    <a:pt x="61" y="16"/>
                    <a:pt x="62" y="24"/>
                    <a:pt x="53" y="24"/>
                  </a:cubicBezTo>
                  <a:cubicBezTo>
                    <a:pt x="44" y="24"/>
                    <a:pt x="7" y="24"/>
                    <a:pt x="4" y="23"/>
                  </a:cubicBezTo>
                  <a:cubicBezTo>
                    <a:pt x="0" y="22"/>
                    <a:pt x="1" y="15"/>
                    <a:pt x="2" y="11"/>
                  </a:cubicBezTo>
                  <a:cubicBezTo>
                    <a:pt x="2" y="9"/>
                    <a:pt x="2" y="6"/>
                    <a:pt x="2" y="6"/>
                  </a:cubicBezTo>
                </a:path>
              </a:pathLst>
            </a:custGeom>
            <a:solidFill>
              <a:srgbClr val="92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4" name="Freeform 255">
              <a:extLst>
                <a:ext uri="{FF2B5EF4-FFF2-40B4-BE49-F238E27FC236}">
                  <a16:creationId xmlns:a16="http://schemas.microsoft.com/office/drawing/2014/main" id="{65B67306-C902-86F3-A04C-61FBAF6F844E}"/>
                </a:ext>
              </a:extLst>
            </p:cNvPr>
            <p:cNvSpPr>
              <a:spLocks/>
            </p:cNvSpPr>
            <p:nvPr/>
          </p:nvSpPr>
          <p:spPr bwMode="auto">
            <a:xfrm>
              <a:off x="5840413" y="3200401"/>
              <a:ext cx="454025" cy="174625"/>
            </a:xfrm>
            <a:custGeom>
              <a:avLst/>
              <a:gdLst>
                <a:gd name="T0" fmla="*/ 2 w 62"/>
                <a:gd name="T1" fmla="*/ 6 h 24"/>
                <a:gd name="T2" fmla="*/ 11 w 62"/>
                <a:gd name="T3" fmla="*/ 0 h 24"/>
                <a:gd name="T4" fmla="*/ 56 w 62"/>
                <a:gd name="T5" fmla="*/ 1 h 24"/>
                <a:gd name="T6" fmla="*/ 61 w 62"/>
                <a:gd name="T7" fmla="*/ 11 h 24"/>
                <a:gd name="T8" fmla="*/ 53 w 62"/>
                <a:gd name="T9" fmla="*/ 24 h 24"/>
                <a:gd name="T10" fmla="*/ 4 w 62"/>
                <a:gd name="T11" fmla="*/ 23 h 24"/>
                <a:gd name="T12" fmla="*/ 2 w 62"/>
                <a:gd name="T13" fmla="*/ 11 h 24"/>
                <a:gd name="T14" fmla="*/ 2 w 6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4">
                  <a:moveTo>
                    <a:pt x="2" y="6"/>
                  </a:moveTo>
                  <a:cubicBezTo>
                    <a:pt x="0" y="4"/>
                    <a:pt x="2" y="0"/>
                    <a:pt x="11" y="0"/>
                  </a:cubicBezTo>
                  <a:cubicBezTo>
                    <a:pt x="18" y="0"/>
                    <a:pt x="53" y="1"/>
                    <a:pt x="56" y="1"/>
                  </a:cubicBezTo>
                  <a:cubicBezTo>
                    <a:pt x="59" y="1"/>
                    <a:pt x="62" y="6"/>
                    <a:pt x="61" y="11"/>
                  </a:cubicBezTo>
                  <a:cubicBezTo>
                    <a:pt x="61" y="16"/>
                    <a:pt x="62" y="24"/>
                    <a:pt x="53" y="24"/>
                  </a:cubicBezTo>
                  <a:cubicBezTo>
                    <a:pt x="44" y="24"/>
                    <a:pt x="7" y="24"/>
                    <a:pt x="4" y="23"/>
                  </a:cubicBezTo>
                  <a:cubicBezTo>
                    <a:pt x="0" y="22"/>
                    <a:pt x="1" y="15"/>
                    <a:pt x="2" y="11"/>
                  </a:cubicBezTo>
                  <a:cubicBezTo>
                    <a:pt x="2" y="9"/>
                    <a:pt x="2" y="6"/>
                    <a:pt x="2" y="6"/>
                  </a:cubicBezTo>
                </a:path>
              </a:pathLst>
            </a:custGeom>
            <a:solidFill>
              <a:srgbClr val="91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5" name="Freeform 256">
              <a:extLst>
                <a:ext uri="{FF2B5EF4-FFF2-40B4-BE49-F238E27FC236}">
                  <a16:creationId xmlns:a16="http://schemas.microsoft.com/office/drawing/2014/main" id="{C35D0840-2F78-7193-771C-53D4B31B528E}"/>
                </a:ext>
              </a:extLst>
            </p:cNvPr>
            <p:cNvSpPr>
              <a:spLocks/>
            </p:cNvSpPr>
            <p:nvPr/>
          </p:nvSpPr>
          <p:spPr bwMode="auto">
            <a:xfrm>
              <a:off x="5840413" y="3200401"/>
              <a:ext cx="454025" cy="174625"/>
            </a:xfrm>
            <a:custGeom>
              <a:avLst/>
              <a:gdLst>
                <a:gd name="T0" fmla="*/ 2 w 62"/>
                <a:gd name="T1" fmla="*/ 6 h 24"/>
                <a:gd name="T2" fmla="*/ 11 w 62"/>
                <a:gd name="T3" fmla="*/ 0 h 24"/>
                <a:gd name="T4" fmla="*/ 56 w 62"/>
                <a:gd name="T5" fmla="*/ 1 h 24"/>
                <a:gd name="T6" fmla="*/ 61 w 62"/>
                <a:gd name="T7" fmla="*/ 11 h 24"/>
                <a:gd name="T8" fmla="*/ 53 w 62"/>
                <a:gd name="T9" fmla="*/ 24 h 24"/>
                <a:gd name="T10" fmla="*/ 4 w 62"/>
                <a:gd name="T11" fmla="*/ 23 h 24"/>
                <a:gd name="T12" fmla="*/ 2 w 62"/>
                <a:gd name="T13" fmla="*/ 11 h 24"/>
                <a:gd name="T14" fmla="*/ 2 w 6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4">
                  <a:moveTo>
                    <a:pt x="2" y="6"/>
                  </a:moveTo>
                  <a:cubicBezTo>
                    <a:pt x="0" y="4"/>
                    <a:pt x="2" y="0"/>
                    <a:pt x="11" y="0"/>
                  </a:cubicBezTo>
                  <a:cubicBezTo>
                    <a:pt x="18" y="0"/>
                    <a:pt x="53" y="1"/>
                    <a:pt x="56" y="1"/>
                  </a:cubicBezTo>
                  <a:cubicBezTo>
                    <a:pt x="59" y="1"/>
                    <a:pt x="61" y="6"/>
                    <a:pt x="61" y="11"/>
                  </a:cubicBezTo>
                  <a:cubicBezTo>
                    <a:pt x="61" y="16"/>
                    <a:pt x="62" y="23"/>
                    <a:pt x="53" y="24"/>
                  </a:cubicBezTo>
                  <a:cubicBezTo>
                    <a:pt x="44" y="24"/>
                    <a:pt x="7" y="24"/>
                    <a:pt x="4" y="23"/>
                  </a:cubicBezTo>
                  <a:cubicBezTo>
                    <a:pt x="0" y="22"/>
                    <a:pt x="1" y="15"/>
                    <a:pt x="2" y="11"/>
                  </a:cubicBezTo>
                  <a:cubicBezTo>
                    <a:pt x="3" y="9"/>
                    <a:pt x="2" y="6"/>
                    <a:pt x="2" y="6"/>
                  </a:cubicBezTo>
                </a:path>
              </a:pathLst>
            </a:custGeom>
            <a:solidFill>
              <a:srgbClr val="90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6" name="Freeform 257">
              <a:extLst>
                <a:ext uri="{FF2B5EF4-FFF2-40B4-BE49-F238E27FC236}">
                  <a16:creationId xmlns:a16="http://schemas.microsoft.com/office/drawing/2014/main" id="{ED7FB16F-E861-8FE3-B7C1-B56951EA0D86}"/>
                </a:ext>
              </a:extLst>
            </p:cNvPr>
            <p:cNvSpPr>
              <a:spLocks/>
            </p:cNvSpPr>
            <p:nvPr/>
          </p:nvSpPr>
          <p:spPr bwMode="auto">
            <a:xfrm>
              <a:off x="5840413" y="3200401"/>
              <a:ext cx="454025" cy="174625"/>
            </a:xfrm>
            <a:custGeom>
              <a:avLst/>
              <a:gdLst>
                <a:gd name="T0" fmla="*/ 2 w 62"/>
                <a:gd name="T1" fmla="*/ 6 h 24"/>
                <a:gd name="T2" fmla="*/ 11 w 62"/>
                <a:gd name="T3" fmla="*/ 0 h 24"/>
                <a:gd name="T4" fmla="*/ 56 w 62"/>
                <a:gd name="T5" fmla="*/ 1 h 24"/>
                <a:gd name="T6" fmla="*/ 61 w 62"/>
                <a:gd name="T7" fmla="*/ 11 h 24"/>
                <a:gd name="T8" fmla="*/ 53 w 62"/>
                <a:gd name="T9" fmla="*/ 24 h 24"/>
                <a:gd name="T10" fmla="*/ 4 w 62"/>
                <a:gd name="T11" fmla="*/ 23 h 24"/>
                <a:gd name="T12" fmla="*/ 2 w 62"/>
                <a:gd name="T13" fmla="*/ 11 h 24"/>
                <a:gd name="T14" fmla="*/ 2 w 6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4">
                  <a:moveTo>
                    <a:pt x="2" y="6"/>
                  </a:moveTo>
                  <a:cubicBezTo>
                    <a:pt x="0" y="4"/>
                    <a:pt x="2" y="0"/>
                    <a:pt x="11" y="0"/>
                  </a:cubicBezTo>
                  <a:cubicBezTo>
                    <a:pt x="18" y="0"/>
                    <a:pt x="53" y="1"/>
                    <a:pt x="56" y="1"/>
                  </a:cubicBezTo>
                  <a:cubicBezTo>
                    <a:pt x="59" y="1"/>
                    <a:pt x="61" y="6"/>
                    <a:pt x="61" y="11"/>
                  </a:cubicBezTo>
                  <a:cubicBezTo>
                    <a:pt x="61" y="16"/>
                    <a:pt x="62" y="23"/>
                    <a:pt x="53" y="24"/>
                  </a:cubicBezTo>
                  <a:cubicBezTo>
                    <a:pt x="44" y="24"/>
                    <a:pt x="7" y="24"/>
                    <a:pt x="4" y="23"/>
                  </a:cubicBezTo>
                  <a:cubicBezTo>
                    <a:pt x="0" y="22"/>
                    <a:pt x="1" y="15"/>
                    <a:pt x="2" y="11"/>
                  </a:cubicBezTo>
                  <a:cubicBezTo>
                    <a:pt x="3" y="9"/>
                    <a:pt x="2" y="6"/>
                    <a:pt x="2" y="6"/>
                  </a:cubicBezTo>
                </a:path>
              </a:pathLst>
            </a:custGeom>
            <a:solidFill>
              <a:srgbClr val="8F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7" name="Freeform 258">
              <a:extLst>
                <a:ext uri="{FF2B5EF4-FFF2-40B4-BE49-F238E27FC236}">
                  <a16:creationId xmlns:a16="http://schemas.microsoft.com/office/drawing/2014/main" id="{445F005B-D872-1B51-57A3-DEEBFCA68B74}"/>
                </a:ext>
              </a:extLst>
            </p:cNvPr>
            <p:cNvSpPr>
              <a:spLocks/>
            </p:cNvSpPr>
            <p:nvPr/>
          </p:nvSpPr>
          <p:spPr bwMode="auto">
            <a:xfrm>
              <a:off x="5840413" y="3200401"/>
              <a:ext cx="454025" cy="174625"/>
            </a:xfrm>
            <a:custGeom>
              <a:avLst/>
              <a:gdLst>
                <a:gd name="T0" fmla="*/ 2 w 62"/>
                <a:gd name="T1" fmla="*/ 6 h 24"/>
                <a:gd name="T2" fmla="*/ 11 w 62"/>
                <a:gd name="T3" fmla="*/ 0 h 24"/>
                <a:gd name="T4" fmla="*/ 56 w 62"/>
                <a:gd name="T5" fmla="*/ 1 h 24"/>
                <a:gd name="T6" fmla="*/ 61 w 62"/>
                <a:gd name="T7" fmla="*/ 11 h 24"/>
                <a:gd name="T8" fmla="*/ 53 w 62"/>
                <a:gd name="T9" fmla="*/ 24 h 24"/>
                <a:gd name="T10" fmla="*/ 4 w 62"/>
                <a:gd name="T11" fmla="*/ 23 h 24"/>
                <a:gd name="T12" fmla="*/ 2 w 62"/>
                <a:gd name="T13" fmla="*/ 11 h 24"/>
                <a:gd name="T14" fmla="*/ 2 w 6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4">
                  <a:moveTo>
                    <a:pt x="2" y="6"/>
                  </a:moveTo>
                  <a:cubicBezTo>
                    <a:pt x="0" y="4"/>
                    <a:pt x="2" y="0"/>
                    <a:pt x="11" y="0"/>
                  </a:cubicBezTo>
                  <a:cubicBezTo>
                    <a:pt x="18" y="0"/>
                    <a:pt x="53" y="2"/>
                    <a:pt x="56" y="1"/>
                  </a:cubicBezTo>
                  <a:cubicBezTo>
                    <a:pt x="59" y="1"/>
                    <a:pt x="61" y="6"/>
                    <a:pt x="61" y="11"/>
                  </a:cubicBezTo>
                  <a:cubicBezTo>
                    <a:pt x="61" y="16"/>
                    <a:pt x="62" y="23"/>
                    <a:pt x="53" y="24"/>
                  </a:cubicBezTo>
                  <a:cubicBezTo>
                    <a:pt x="44" y="24"/>
                    <a:pt x="7" y="24"/>
                    <a:pt x="4" y="23"/>
                  </a:cubicBezTo>
                  <a:cubicBezTo>
                    <a:pt x="0" y="22"/>
                    <a:pt x="1" y="15"/>
                    <a:pt x="2" y="11"/>
                  </a:cubicBezTo>
                  <a:cubicBezTo>
                    <a:pt x="3" y="9"/>
                    <a:pt x="2" y="6"/>
                    <a:pt x="2" y="6"/>
                  </a:cubicBezTo>
                </a:path>
              </a:pathLst>
            </a:custGeom>
            <a:solidFill>
              <a:srgbClr val="8E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8" name="Freeform 259">
              <a:extLst>
                <a:ext uri="{FF2B5EF4-FFF2-40B4-BE49-F238E27FC236}">
                  <a16:creationId xmlns:a16="http://schemas.microsoft.com/office/drawing/2014/main" id="{C1C379BF-482C-A7A1-43CF-7A96596EEDFC}"/>
                </a:ext>
              </a:extLst>
            </p:cNvPr>
            <p:cNvSpPr>
              <a:spLocks/>
            </p:cNvSpPr>
            <p:nvPr/>
          </p:nvSpPr>
          <p:spPr bwMode="auto">
            <a:xfrm>
              <a:off x="5840413" y="3200401"/>
              <a:ext cx="454025" cy="174625"/>
            </a:xfrm>
            <a:custGeom>
              <a:avLst/>
              <a:gdLst>
                <a:gd name="T0" fmla="*/ 2 w 62"/>
                <a:gd name="T1" fmla="*/ 6 h 24"/>
                <a:gd name="T2" fmla="*/ 11 w 62"/>
                <a:gd name="T3" fmla="*/ 0 h 24"/>
                <a:gd name="T4" fmla="*/ 56 w 62"/>
                <a:gd name="T5" fmla="*/ 1 h 24"/>
                <a:gd name="T6" fmla="*/ 61 w 62"/>
                <a:gd name="T7" fmla="*/ 11 h 24"/>
                <a:gd name="T8" fmla="*/ 53 w 62"/>
                <a:gd name="T9" fmla="*/ 24 h 24"/>
                <a:gd name="T10" fmla="*/ 4 w 62"/>
                <a:gd name="T11" fmla="*/ 23 h 24"/>
                <a:gd name="T12" fmla="*/ 2 w 62"/>
                <a:gd name="T13" fmla="*/ 11 h 24"/>
                <a:gd name="T14" fmla="*/ 2 w 6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4">
                  <a:moveTo>
                    <a:pt x="2" y="6"/>
                  </a:moveTo>
                  <a:cubicBezTo>
                    <a:pt x="0" y="4"/>
                    <a:pt x="2" y="0"/>
                    <a:pt x="11" y="0"/>
                  </a:cubicBezTo>
                  <a:cubicBezTo>
                    <a:pt x="18" y="1"/>
                    <a:pt x="53" y="2"/>
                    <a:pt x="56" y="1"/>
                  </a:cubicBezTo>
                  <a:cubicBezTo>
                    <a:pt x="59" y="1"/>
                    <a:pt x="61" y="6"/>
                    <a:pt x="61" y="11"/>
                  </a:cubicBezTo>
                  <a:cubicBezTo>
                    <a:pt x="61" y="16"/>
                    <a:pt x="62" y="23"/>
                    <a:pt x="53" y="24"/>
                  </a:cubicBezTo>
                  <a:cubicBezTo>
                    <a:pt x="44" y="24"/>
                    <a:pt x="7" y="24"/>
                    <a:pt x="4" y="23"/>
                  </a:cubicBezTo>
                  <a:cubicBezTo>
                    <a:pt x="1" y="22"/>
                    <a:pt x="1" y="15"/>
                    <a:pt x="2" y="11"/>
                  </a:cubicBezTo>
                  <a:cubicBezTo>
                    <a:pt x="3" y="9"/>
                    <a:pt x="2" y="6"/>
                    <a:pt x="2" y="6"/>
                  </a:cubicBezTo>
                </a:path>
              </a:pathLst>
            </a:custGeom>
            <a:solidFill>
              <a:srgbClr val="8D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19" name="Freeform 260">
              <a:extLst>
                <a:ext uri="{FF2B5EF4-FFF2-40B4-BE49-F238E27FC236}">
                  <a16:creationId xmlns:a16="http://schemas.microsoft.com/office/drawing/2014/main" id="{99AEE52B-CC53-DAA8-306D-F61123E3C0D1}"/>
                </a:ext>
              </a:extLst>
            </p:cNvPr>
            <p:cNvSpPr>
              <a:spLocks/>
            </p:cNvSpPr>
            <p:nvPr/>
          </p:nvSpPr>
          <p:spPr bwMode="auto">
            <a:xfrm>
              <a:off x="5848350" y="3200401"/>
              <a:ext cx="446088" cy="174625"/>
            </a:xfrm>
            <a:custGeom>
              <a:avLst/>
              <a:gdLst>
                <a:gd name="T0" fmla="*/ 1 w 61"/>
                <a:gd name="T1" fmla="*/ 6 h 24"/>
                <a:gd name="T2" fmla="*/ 10 w 61"/>
                <a:gd name="T3" fmla="*/ 0 h 24"/>
                <a:gd name="T4" fmla="*/ 55 w 61"/>
                <a:gd name="T5" fmla="*/ 1 h 24"/>
                <a:gd name="T6" fmla="*/ 60 w 61"/>
                <a:gd name="T7" fmla="*/ 11 h 24"/>
                <a:gd name="T8" fmla="*/ 52 w 61"/>
                <a:gd name="T9" fmla="*/ 24 h 24"/>
                <a:gd name="T10" fmla="*/ 3 w 61"/>
                <a:gd name="T11" fmla="*/ 23 h 24"/>
                <a:gd name="T12" fmla="*/ 1 w 61"/>
                <a:gd name="T13" fmla="*/ 11 h 24"/>
                <a:gd name="T14" fmla="*/ 1 w 61"/>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4">
                  <a:moveTo>
                    <a:pt x="1" y="6"/>
                  </a:moveTo>
                  <a:cubicBezTo>
                    <a:pt x="0" y="4"/>
                    <a:pt x="1" y="0"/>
                    <a:pt x="10" y="0"/>
                  </a:cubicBezTo>
                  <a:cubicBezTo>
                    <a:pt x="17" y="1"/>
                    <a:pt x="52" y="2"/>
                    <a:pt x="55" y="1"/>
                  </a:cubicBezTo>
                  <a:cubicBezTo>
                    <a:pt x="58" y="1"/>
                    <a:pt x="60" y="6"/>
                    <a:pt x="60" y="11"/>
                  </a:cubicBezTo>
                  <a:cubicBezTo>
                    <a:pt x="59" y="16"/>
                    <a:pt x="61" y="23"/>
                    <a:pt x="52" y="24"/>
                  </a:cubicBezTo>
                  <a:cubicBezTo>
                    <a:pt x="43" y="24"/>
                    <a:pt x="6" y="24"/>
                    <a:pt x="3" y="23"/>
                  </a:cubicBezTo>
                  <a:cubicBezTo>
                    <a:pt x="0" y="22"/>
                    <a:pt x="0" y="15"/>
                    <a:pt x="1" y="11"/>
                  </a:cubicBezTo>
                  <a:cubicBezTo>
                    <a:pt x="2" y="9"/>
                    <a:pt x="1" y="6"/>
                    <a:pt x="1" y="6"/>
                  </a:cubicBezTo>
                </a:path>
              </a:pathLst>
            </a:custGeom>
            <a:solidFill>
              <a:srgbClr val="8C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0" name="Freeform 261">
              <a:extLst>
                <a:ext uri="{FF2B5EF4-FFF2-40B4-BE49-F238E27FC236}">
                  <a16:creationId xmlns:a16="http://schemas.microsoft.com/office/drawing/2014/main" id="{D89C3FDD-E469-D5DC-A5E8-B1F43A85F236}"/>
                </a:ext>
              </a:extLst>
            </p:cNvPr>
            <p:cNvSpPr>
              <a:spLocks/>
            </p:cNvSpPr>
            <p:nvPr/>
          </p:nvSpPr>
          <p:spPr bwMode="auto">
            <a:xfrm>
              <a:off x="5848350" y="3200401"/>
              <a:ext cx="446088" cy="174625"/>
            </a:xfrm>
            <a:custGeom>
              <a:avLst/>
              <a:gdLst>
                <a:gd name="T0" fmla="*/ 1 w 61"/>
                <a:gd name="T1" fmla="*/ 6 h 24"/>
                <a:gd name="T2" fmla="*/ 10 w 61"/>
                <a:gd name="T3" fmla="*/ 0 h 24"/>
                <a:gd name="T4" fmla="*/ 55 w 61"/>
                <a:gd name="T5" fmla="*/ 1 h 24"/>
                <a:gd name="T6" fmla="*/ 60 w 61"/>
                <a:gd name="T7" fmla="*/ 11 h 24"/>
                <a:gd name="T8" fmla="*/ 52 w 61"/>
                <a:gd name="T9" fmla="*/ 24 h 24"/>
                <a:gd name="T10" fmla="*/ 3 w 61"/>
                <a:gd name="T11" fmla="*/ 23 h 24"/>
                <a:gd name="T12" fmla="*/ 1 w 61"/>
                <a:gd name="T13" fmla="*/ 11 h 24"/>
                <a:gd name="T14" fmla="*/ 1 w 61"/>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4">
                  <a:moveTo>
                    <a:pt x="1" y="6"/>
                  </a:moveTo>
                  <a:cubicBezTo>
                    <a:pt x="0" y="4"/>
                    <a:pt x="1" y="0"/>
                    <a:pt x="10" y="0"/>
                  </a:cubicBezTo>
                  <a:cubicBezTo>
                    <a:pt x="17" y="1"/>
                    <a:pt x="52" y="2"/>
                    <a:pt x="55" y="1"/>
                  </a:cubicBezTo>
                  <a:cubicBezTo>
                    <a:pt x="58" y="1"/>
                    <a:pt x="60" y="6"/>
                    <a:pt x="60" y="11"/>
                  </a:cubicBezTo>
                  <a:cubicBezTo>
                    <a:pt x="59" y="16"/>
                    <a:pt x="61" y="23"/>
                    <a:pt x="52" y="24"/>
                  </a:cubicBezTo>
                  <a:cubicBezTo>
                    <a:pt x="43" y="24"/>
                    <a:pt x="6" y="23"/>
                    <a:pt x="3" y="23"/>
                  </a:cubicBezTo>
                  <a:cubicBezTo>
                    <a:pt x="0" y="22"/>
                    <a:pt x="0" y="15"/>
                    <a:pt x="1" y="11"/>
                  </a:cubicBezTo>
                  <a:cubicBezTo>
                    <a:pt x="2" y="9"/>
                    <a:pt x="1" y="6"/>
                    <a:pt x="1" y="6"/>
                  </a:cubicBezTo>
                </a:path>
              </a:pathLst>
            </a:custGeom>
            <a:solidFill>
              <a:srgbClr val="8B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1" name="Freeform 262">
              <a:extLst>
                <a:ext uri="{FF2B5EF4-FFF2-40B4-BE49-F238E27FC236}">
                  <a16:creationId xmlns:a16="http://schemas.microsoft.com/office/drawing/2014/main" id="{0FCF3206-448A-9AD3-DD76-3654EE9127F8}"/>
                </a:ext>
              </a:extLst>
            </p:cNvPr>
            <p:cNvSpPr>
              <a:spLocks/>
            </p:cNvSpPr>
            <p:nvPr/>
          </p:nvSpPr>
          <p:spPr bwMode="auto">
            <a:xfrm>
              <a:off x="5848350" y="3200401"/>
              <a:ext cx="438150" cy="174625"/>
            </a:xfrm>
            <a:custGeom>
              <a:avLst/>
              <a:gdLst>
                <a:gd name="T0" fmla="*/ 1 w 60"/>
                <a:gd name="T1" fmla="*/ 6 h 24"/>
                <a:gd name="T2" fmla="*/ 10 w 60"/>
                <a:gd name="T3" fmla="*/ 0 h 24"/>
                <a:gd name="T4" fmla="*/ 55 w 60"/>
                <a:gd name="T5" fmla="*/ 2 h 24"/>
                <a:gd name="T6" fmla="*/ 60 w 60"/>
                <a:gd name="T7" fmla="*/ 11 h 24"/>
                <a:gd name="T8" fmla="*/ 52 w 60"/>
                <a:gd name="T9" fmla="*/ 24 h 24"/>
                <a:gd name="T10" fmla="*/ 3 w 60"/>
                <a:gd name="T11" fmla="*/ 23 h 24"/>
                <a:gd name="T12" fmla="*/ 1 w 60"/>
                <a:gd name="T13" fmla="*/ 11 h 24"/>
                <a:gd name="T14" fmla="*/ 1 w 6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1" y="6"/>
                  </a:moveTo>
                  <a:cubicBezTo>
                    <a:pt x="0" y="4"/>
                    <a:pt x="1" y="0"/>
                    <a:pt x="10" y="0"/>
                  </a:cubicBezTo>
                  <a:cubicBezTo>
                    <a:pt x="17" y="1"/>
                    <a:pt x="52" y="2"/>
                    <a:pt x="55" y="2"/>
                  </a:cubicBezTo>
                  <a:cubicBezTo>
                    <a:pt x="58" y="1"/>
                    <a:pt x="60" y="6"/>
                    <a:pt x="60" y="11"/>
                  </a:cubicBezTo>
                  <a:cubicBezTo>
                    <a:pt x="59" y="16"/>
                    <a:pt x="60" y="23"/>
                    <a:pt x="52" y="24"/>
                  </a:cubicBezTo>
                  <a:cubicBezTo>
                    <a:pt x="43" y="24"/>
                    <a:pt x="6" y="23"/>
                    <a:pt x="3" y="23"/>
                  </a:cubicBezTo>
                  <a:cubicBezTo>
                    <a:pt x="0" y="22"/>
                    <a:pt x="0" y="15"/>
                    <a:pt x="1" y="11"/>
                  </a:cubicBezTo>
                  <a:cubicBezTo>
                    <a:pt x="2" y="9"/>
                    <a:pt x="1" y="6"/>
                    <a:pt x="1" y="6"/>
                  </a:cubicBezTo>
                </a:path>
              </a:pathLst>
            </a:custGeom>
            <a:solidFill>
              <a:srgbClr val="8A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2" name="Freeform 263">
              <a:extLst>
                <a:ext uri="{FF2B5EF4-FFF2-40B4-BE49-F238E27FC236}">
                  <a16:creationId xmlns:a16="http://schemas.microsoft.com/office/drawing/2014/main" id="{DE413E75-466C-610A-1B7F-F7EC893F973A}"/>
                </a:ext>
              </a:extLst>
            </p:cNvPr>
            <p:cNvSpPr>
              <a:spLocks/>
            </p:cNvSpPr>
            <p:nvPr/>
          </p:nvSpPr>
          <p:spPr bwMode="auto">
            <a:xfrm>
              <a:off x="5848350" y="3200401"/>
              <a:ext cx="438150" cy="174625"/>
            </a:xfrm>
            <a:custGeom>
              <a:avLst/>
              <a:gdLst>
                <a:gd name="T0" fmla="*/ 1 w 60"/>
                <a:gd name="T1" fmla="*/ 6 h 24"/>
                <a:gd name="T2" fmla="*/ 10 w 60"/>
                <a:gd name="T3" fmla="*/ 0 h 24"/>
                <a:gd name="T4" fmla="*/ 55 w 60"/>
                <a:gd name="T5" fmla="*/ 2 h 24"/>
                <a:gd name="T6" fmla="*/ 60 w 60"/>
                <a:gd name="T7" fmla="*/ 11 h 24"/>
                <a:gd name="T8" fmla="*/ 52 w 60"/>
                <a:gd name="T9" fmla="*/ 23 h 24"/>
                <a:gd name="T10" fmla="*/ 3 w 60"/>
                <a:gd name="T11" fmla="*/ 23 h 24"/>
                <a:gd name="T12" fmla="*/ 1 w 60"/>
                <a:gd name="T13" fmla="*/ 11 h 24"/>
                <a:gd name="T14" fmla="*/ 1 w 6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1" y="6"/>
                  </a:moveTo>
                  <a:cubicBezTo>
                    <a:pt x="0" y="4"/>
                    <a:pt x="1" y="0"/>
                    <a:pt x="10" y="0"/>
                  </a:cubicBezTo>
                  <a:cubicBezTo>
                    <a:pt x="17" y="1"/>
                    <a:pt x="52" y="2"/>
                    <a:pt x="55" y="2"/>
                  </a:cubicBezTo>
                  <a:cubicBezTo>
                    <a:pt x="58" y="1"/>
                    <a:pt x="60" y="6"/>
                    <a:pt x="60" y="11"/>
                  </a:cubicBezTo>
                  <a:cubicBezTo>
                    <a:pt x="59" y="16"/>
                    <a:pt x="60" y="23"/>
                    <a:pt x="52" y="23"/>
                  </a:cubicBezTo>
                  <a:cubicBezTo>
                    <a:pt x="43" y="24"/>
                    <a:pt x="6" y="23"/>
                    <a:pt x="3" y="23"/>
                  </a:cubicBezTo>
                  <a:cubicBezTo>
                    <a:pt x="0" y="22"/>
                    <a:pt x="0" y="15"/>
                    <a:pt x="1" y="11"/>
                  </a:cubicBezTo>
                  <a:cubicBezTo>
                    <a:pt x="2" y="9"/>
                    <a:pt x="1" y="6"/>
                    <a:pt x="1" y="6"/>
                  </a:cubicBezTo>
                </a:path>
              </a:pathLst>
            </a:custGeom>
            <a:solidFill>
              <a:srgbClr val="89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3" name="Freeform 264">
              <a:extLst>
                <a:ext uri="{FF2B5EF4-FFF2-40B4-BE49-F238E27FC236}">
                  <a16:creationId xmlns:a16="http://schemas.microsoft.com/office/drawing/2014/main" id="{1AE1CD97-51CA-9E70-7845-89C3C508A823}"/>
                </a:ext>
              </a:extLst>
            </p:cNvPr>
            <p:cNvSpPr>
              <a:spLocks/>
            </p:cNvSpPr>
            <p:nvPr/>
          </p:nvSpPr>
          <p:spPr bwMode="auto">
            <a:xfrm>
              <a:off x="5848350" y="3200401"/>
              <a:ext cx="438150" cy="174625"/>
            </a:xfrm>
            <a:custGeom>
              <a:avLst/>
              <a:gdLst>
                <a:gd name="T0" fmla="*/ 1 w 60"/>
                <a:gd name="T1" fmla="*/ 6 h 24"/>
                <a:gd name="T2" fmla="*/ 10 w 60"/>
                <a:gd name="T3" fmla="*/ 1 h 24"/>
                <a:gd name="T4" fmla="*/ 55 w 60"/>
                <a:gd name="T5" fmla="*/ 2 h 24"/>
                <a:gd name="T6" fmla="*/ 60 w 60"/>
                <a:gd name="T7" fmla="*/ 11 h 24"/>
                <a:gd name="T8" fmla="*/ 52 w 60"/>
                <a:gd name="T9" fmla="*/ 23 h 24"/>
                <a:gd name="T10" fmla="*/ 3 w 60"/>
                <a:gd name="T11" fmla="*/ 23 h 24"/>
                <a:gd name="T12" fmla="*/ 1 w 60"/>
                <a:gd name="T13" fmla="*/ 11 h 24"/>
                <a:gd name="T14" fmla="*/ 1 w 6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1" y="6"/>
                  </a:moveTo>
                  <a:cubicBezTo>
                    <a:pt x="0" y="4"/>
                    <a:pt x="1" y="0"/>
                    <a:pt x="10" y="1"/>
                  </a:cubicBezTo>
                  <a:cubicBezTo>
                    <a:pt x="17" y="1"/>
                    <a:pt x="52" y="2"/>
                    <a:pt x="55" y="2"/>
                  </a:cubicBezTo>
                  <a:cubicBezTo>
                    <a:pt x="58" y="1"/>
                    <a:pt x="60" y="6"/>
                    <a:pt x="60" y="11"/>
                  </a:cubicBezTo>
                  <a:cubicBezTo>
                    <a:pt x="59" y="16"/>
                    <a:pt x="60" y="23"/>
                    <a:pt x="52" y="23"/>
                  </a:cubicBezTo>
                  <a:cubicBezTo>
                    <a:pt x="43" y="24"/>
                    <a:pt x="6" y="23"/>
                    <a:pt x="3" y="23"/>
                  </a:cubicBezTo>
                  <a:cubicBezTo>
                    <a:pt x="0" y="21"/>
                    <a:pt x="0" y="15"/>
                    <a:pt x="1" y="11"/>
                  </a:cubicBezTo>
                  <a:cubicBezTo>
                    <a:pt x="2" y="9"/>
                    <a:pt x="1" y="6"/>
                    <a:pt x="1" y="6"/>
                  </a:cubicBezTo>
                </a:path>
              </a:pathLst>
            </a:custGeom>
            <a:solidFill>
              <a:srgbClr val="88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4" name="Freeform 265">
              <a:extLst>
                <a:ext uri="{FF2B5EF4-FFF2-40B4-BE49-F238E27FC236}">
                  <a16:creationId xmlns:a16="http://schemas.microsoft.com/office/drawing/2014/main" id="{0BFE9590-923F-4C72-47F1-20878DACC831}"/>
                </a:ext>
              </a:extLst>
            </p:cNvPr>
            <p:cNvSpPr>
              <a:spLocks/>
            </p:cNvSpPr>
            <p:nvPr/>
          </p:nvSpPr>
          <p:spPr bwMode="auto">
            <a:xfrm>
              <a:off x="5848350" y="3200401"/>
              <a:ext cx="438150" cy="174625"/>
            </a:xfrm>
            <a:custGeom>
              <a:avLst/>
              <a:gdLst>
                <a:gd name="T0" fmla="*/ 1 w 60"/>
                <a:gd name="T1" fmla="*/ 6 h 24"/>
                <a:gd name="T2" fmla="*/ 10 w 60"/>
                <a:gd name="T3" fmla="*/ 1 h 24"/>
                <a:gd name="T4" fmla="*/ 55 w 60"/>
                <a:gd name="T5" fmla="*/ 2 h 24"/>
                <a:gd name="T6" fmla="*/ 60 w 60"/>
                <a:gd name="T7" fmla="*/ 11 h 24"/>
                <a:gd name="T8" fmla="*/ 52 w 60"/>
                <a:gd name="T9" fmla="*/ 23 h 24"/>
                <a:gd name="T10" fmla="*/ 3 w 60"/>
                <a:gd name="T11" fmla="*/ 22 h 24"/>
                <a:gd name="T12" fmla="*/ 1 w 60"/>
                <a:gd name="T13" fmla="*/ 11 h 24"/>
                <a:gd name="T14" fmla="*/ 1 w 6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1" y="6"/>
                  </a:moveTo>
                  <a:cubicBezTo>
                    <a:pt x="0" y="4"/>
                    <a:pt x="1" y="0"/>
                    <a:pt x="10" y="1"/>
                  </a:cubicBezTo>
                  <a:cubicBezTo>
                    <a:pt x="17" y="1"/>
                    <a:pt x="52" y="2"/>
                    <a:pt x="55" y="2"/>
                  </a:cubicBezTo>
                  <a:cubicBezTo>
                    <a:pt x="58" y="1"/>
                    <a:pt x="60" y="6"/>
                    <a:pt x="60" y="11"/>
                  </a:cubicBezTo>
                  <a:cubicBezTo>
                    <a:pt x="59" y="16"/>
                    <a:pt x="60" y="23"/>
                    <a:pt x="52" y="23"/>
                  </a:cubicBezTo>
                  <a:cubicBezTo>
                    <a:pt x="43" y="24"/>
                    <a:pt x="6" y="23"/>
                    <a:pt x="3" y="22"/>
                  </a:cubicBezTo>
                  <a:cubicBezTo>
                    <a:pt x="0" y="21"/>
                    <a:pt x="0" y="15"/>
                    <a:pt x="1" y="11"/>
                  </a:cubicBezTo>
                  <a:cubicBezTo>
                    <a:pt x="2" y="9"/>
                    <a:pt x="1" y="6"/>
                    <a:pt x="1" y="6"/>
                  </a:cubicBezTo>
                </a:path>
              </a:pathLst>
            </a:custGeom>
            <a:solidFill>
              <a:srgbClr val="87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5" name="Freeform 266">
              <a:extLst>
                <a:ext uri="{FF2B5EF4-FFF2-40B4-BE49-F238E27FC236}">
                  <a16:creationId xmlns:a16="http://schemas.microsoft.com/office/drawing/2014/main" id="{1BA7C148-5863-562E-BA61-C8C0A5F456B8}"/>
                </a:ext>
              </a:extLst>
            </p:cNvPr>
            <p:cNvSpPr>
              <a:spLocks/>
            </p:cNvSpPr>
            <p:nvPr/>
          </p:nvSpPr>
          <p:spPr bwMode="auto">
            <a:xfrm>
              <a:off x="5848350" y="3200401"/>
              <a:ext cx="438150" cy="174625"/>
            </a:xfrm>
            <a:custGeom>
              <a:avLst/>
              <a:gdLst>
                <a:gd name="T0" fmla="*/ 1 w 60"/>
                <a:gd name="T1" fmla="*/ 6 h 24"/>
                <a:gd name="T2" fmla="*/ 10 w 60"/>
                <a:gd name="T3" fmla="*/ 1 h 24"/>
                <a:gd name="T4" fmla="*/ 55 w 60"/>
                <a:gd name="T5" fmla="*/ 2 h 24"/>
                <a:gd name="T6" fmla="*/ 60 w 60"/>
                <a:gd name="T7" fmla="*/ 11 h 24"/>
                <a:gd name="T8" fmla="*/ 52 w 60"/>
                <a:gd name="T9" fmla="*/ 23 h 24"/>
                <a:gd name="T10" fmla="*/ 3 w 60"/>
                <a:gd name="T11" fmla="*/ 22 h 24"/>
                <a:gd name="T12" fmla="*/ 1 w 60"/>
                <a:gd name="T13" fmla="*/ 11 h 24"/>
                <a:gd name="T14" fmla="*/ 1 w 6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1" y="6"/>
                  </a:moveTo>
                  <a:cubicBezTo>
                    <a:pt x="0" y="4"/>
                    <a:pt x="1" y="0"/>
                    <a:pt x="10" y="1"/>
                  </a:cubicBezTo>
                  <a:cubicBezTo>
                    <a:pt x="17" y="1"/>
                    <a:pt x="52" y="2"/>
                    <a:pt x="55" y="2"/>
                  </a:cubicBezTo>
                  <a:cubicBezTo>
                    <a:pt x="58" y="1"/>
                    <a:pt x="60" y="6"/>
                    <a:pt x="60" y="11"/>
                  </a:cubicBezTo>
                  <a:cubicBezTo>
                    <a:pt x="59" y="16"/>
                    <a:pt x="60" y="23"/>
                    <a:pt x="52" y="23"/>
                  </a:cubicBezTo>
                  <a:cubicBezTo>
                    <a:pt x="43" y="24"/>
                    <a:pt x="6" y="23"/>
                    <a:pt x="3" y="22"/>
                  </a:cubicBezTo>
                  <a:cubicBezTo>
                    <a:pt x="0" y="21"/>
                    <a:pt x="0" y="15"/>
                    <a:pt x="1" y="11"/>
                  </a:cubicBezTo>
                  <a:cubicBezTo>
                    <a:pt x="2" y="9"/>
                    <a:pt x="1" y="6"/>
                    <a:pt x="1" y="6"/>
                  </a:cubicBezTo>
                </a:path>
              </a:pathLst>
            </a:custGeom>
            <a:solidFill>
              <a:srgbClr val="86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6" name="Freeform 267">
              <a:extLst>
                <a:ext uri="{FF2B5EF4-FFF2-40B4-BE49-F238E27FC236}">
                  <a16:creationId xmlns:a16="http://schemas.microsoft.com/office/drawing/2014/main" id="{A8454F1B-65D1-0117-57E0-1E436927B2F0}"/>
                </a:ext>
              </a:extLst>
            </p:cNvPr>
            <p:cNvSpPr>
              <a:spLocks/>
            </p:cNvSpPr>
            <p:nvPr/>
          </p:nvSpPr>
          <p:spPr bwMode="auto">
            <a:xfrm>
              <a:off x="5848350" y="3200401"/>
              <a:ext cx="438150" cy="174625"/>
            </a:xfrm>
            <a:custGeom>
              <a:avLst/>
              <a:gdLst>
                <a:gd name="T0" fmla="*/ 1 w 60"/>
                <a:gd name="T1" fmla="*/ 6 h 24"/>
                <a:gd name="T2" fmla="*/ 10 w 60"/>
                <a:gd name="T3" fmla="*/ 1 h 24"/>
                <a:gd name="T4" fmla="*/ 54 w 60"/>
                <a:gd name="T5" fmla="*/ 2 h 24"/>
                <a:gd name="T6" fmla="*/ 60 w 60"/>
                <a:gd name="T7" fmla="*/ 11 h 24"/>
                <a:gd name="T8" fmla="*/ 52 w 60"/>
                <a:gd name="T9" fmla="*/ 23 h 24"/>
                <a:gd name="T10" fmla="*/ 3 w 60"/>
                <a:gd name="T11" fmla="*/ 22 h 24"/>
                <a:gd name="T12" fmla="*/ 1 w 60"/>
                <a:gd name="T13" fmla="*/ 11 h 24"/>
                <a:gd name="T14" fmla="*/ 1 w 6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1" y="6"/>
                  </a:moveTo>
                  <a:cubicBezTo>
                    <a:pt x="0" y="4"/>
                    <a:pt x="1" y="0"/>
                    <a:pt x="10" y="1"/>
                  </a:cubicBezTo>
                  <a:cubicBezTo>
                    <a:pt x="17" y="1"/>
                    <a:pt x="52" y="2"/>
                    <a:pt x="54" y="2"/>
                  </a:cubicBezTo>
                  <a:cubicBezTo>
                    <a:pt x="57" y="2"/>
                    <a:pt x="60" y="6"/>
                    <a:pt x="60" y="11"/>
                  </a:cubicBezTo>
                  <a:cubicBezTo>
                    <a:pt x="59" y="15"/>
                    <a:pt x="60" y="23"/>
                    <a:pt x="52" y="23"/>
                  </a:cubicBezTo>
                  <a:cubicBezTo>
                    <a:pt x="43" y="24"/>
                    <a:pt x="6" y="23"/>
                    <a:pt x="3" y="22"/>
                  </a:cubicBezTo>
                  <a:cubicBezTo>
                    <a:pt x="0" y="21"/>
                    <a:pt x="0" y="15"/>
                    <a:pt x="1" y="11"/>
                  </a:cubicBezTo>
                  <a:cubicBezTo>
                    <a:pt x="2" y="9"/>
                    <a:pt x="1" y="6"/>
                    <a:pt x="1" y="6"/>
                  </a:cubicBezTo>
                </a:path>
              </a:pathLst>
            </a:custGeom>
            <a:solidFill>
              <a:srgbClr val="85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7" name="Freeform 268">
              <a:extLst>
                <a:ext uri="{FF2B5EF4-FFF2-40B4-BE49-F238E27FC236}">
                  <a16:creationId xmlns:a16="http://schemas.microsoft.com/office/drawing/2014/main" id="{B1DCC41B-AB28-C468-D7B1-8CA7F92BA7A2}"/>
                </a:ext>
              </a:extLst>
            </p:cNvPr>
            <p:cNvSpPr>
              <a:spLocks/>
            </p:cNvSpPr>
            <p:nvPr/>
          </p:nvSpPr>
          <p:spPr bwMode="auto">
            <a:xfrm>
              <a:off x="5848350" y="3200401"/>
              <a:ext cx="438150" cy="174625"/>
            </a:xfrm>
            <a:custGeom>
              <a:avLst/>
              <a:gdLst>
                <a:gd name="T0" fmla="*/ 1 w 60"/>
                <a:gd name="T1" fmla="*/ 6 h 24"/>
                <a:gd name="T2" fmla="*/ 10 w 60"/>
                <a:gd name="T3" fmla="*/ 1 h 24"/>
                <a:gd name="T4" fmla="*/ 54 w 60"/>
                <a:gd name="T5" fmla="*/ 2 h 24"/>
                <a:gd name="T6" fmla="*/ 60 w 60"/>
                <a:gd name="T7" fmla="*/ 11 h 24"/>
                <a:gd name="T8" fmla="*/ 52 w 60"/>
                <a:gd name="T9" fmla="*/ 23 h 24"/>
                <a:gd name="T10" fmla="*/ 3 w 60"/>
                <a:gd name="T11" fmla="*/ 22 h 24"/>
                <a:gd name="T12" fmla="*/ 1 w 60"/>
                <a:gd name="T13" fmla="*/ 11 h 24"/>
                <a:gd name="T14" fmla="*/ 1 w 6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1" y="6"/>
                  </a:moveTo>
                  <a:cubicBezTo>
                    <a:pt x="0" y="4"/>
                    <a:pt x="1" y="0"/>
                    <a:pt x="10" y="1"/>
                  </a:cubicBezTo>
                  <a:cubicBezTo>
                    <a:pt x="17" y="1"/>
                    <a:pt x="51" y="2"/>
                    <a:pt x="54" y="2"/>
                  </a:cubicBezTo>
                  <a:cubicBezTo>
                    <a:pt x="57" y="2"/>
                    <a:pt x="60" y="6"/>
                    <a:pt x="60" y="11"/>
                  </a:cubicBezTo>
                  <a:cubicBezTo>
                    <a:pt x="59" y="15"/>
                    <a:pt x="60" y="23"/>
                    <a:pt x="52" y="23"/>
                  </a:cubicBezTo>
                  <a:cubicBezTo>
                    <a:pt x="43" y="24"/>
                    <a:pt x="6" y="23"/>
                    <a:pt x="3" y="22"/>
                  </a:cubicBezTo>
                  <a:cubicBezTo>
                    <a:pt x="0" y="21"/>
                    <a:pt x="0" y="15"/>
                    <a:pt x="1" y="11"/>
                  </a:cubicBezTo>
                  <a:cubicBezTo>
                    <a:pt x="2" y="9"/>
                    <a:pt x="1" y="6"/>
                    <a:pt x="1" y="6"/>
                  </a:cubicBezTo>
                </a:path>
              </a:pathLst>
            </a:custGeom>
            <a:solidFill>
              <a:srgbClr val="84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8" name="Freeform 269">
              <a:extLst>
                <a:ext uri="{FF2B5EF4-FFF2-40B4-BE49-F238E27FC236}">
                  <a16:creationId xmlns:a16="http://schemas.microsoft.com/office/drawing/2014/main" id="{5696B704-CB8A-8529-D67F-381F9922C2AA}"/>
                </a:ext>
              </a:extLst>
            </p:cNvPr>
            <p:cNvSpPr>
              <a:spLocks/>
            </p:cNvSpPr>
            <p:nvPr/>
          </p:nvSpPr>
          <p:spPr bwMode="auto">
            <a:xfrm>
              <a:off x="5848350" y="3206751"/>
              <a:ext cx="438150" cy="161925"/>
            </a:xfrm>
            <a:custGeom>
              <a:avLst/>
              <a:gdLst>
                <a:gd name="T0" fmla="*/ 1 w 60"/>
                <a:gd name="T1" fmla="*/ 6 h 22"/>
                <a:gd name="T2" fmla="*/ 10 w 60"/>
                <a:gd name="T3" fmla="*/ 0 h 22"/>
                <a:gd name="T4" fmla="*/ 54 w 60"/>
                <a:gd name="T5" fmla="*/ 1 h 22"/>
                <a:gd name="T6" fmla="*/ 60 w 60"/>
                <a:gd name="T7" fmla="*/ 10 h 22"/>
                <a:gd name="T8" fmla="*/ 52 w 60"/>
                <a:gd name="T9" fmla="*/ 22 h 22"/>
                <a:gd name="T10" fmla="*/ 3 w 60"/>
                <a:gd name="T11" fmla="*/ 21 h 22"/>
                <a:gd name="T12" fmla="*/ 1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3"/>
                    <a:pt x="1" y="0"/>
                    <a:pt x="10" y="0"/>
                  </a:cubicBezTo>
                  <a:cubicBezTo>
                    <a:pt x="17" y="0"/>
                    <a:pt x="51" y="1"/>
                    <a:pt x="54" y="1"/>
                  </a:cubicBezTo>
                  <a:cubicBezTo>
                    <a:pt x="57" y="1"/>
                    <a:pt x="60" y="5"/>
                    <a:pt x="60" y="10"/>
                  </a:cubicBezTo>
                  <a:cubicBezTo>
                    <a:pt x="59" y="14"/>
                    <a:pt x="60" y="22"/>
                    <a:pt x="52" y="22"/>
                  </a:cubicBezTo>
                  <a:cubicBezTo>
                    <a:pt x="43" y="22"/>
                    <a:pt x="6" y="22"/>
                    <a:pt x="3" y="21"/>
                  </a:cubicBezTo>
                  <a:cubicBezTo>
                    <a:pt x="0" y="20"/>
                    <a:pt x="0" y="14"/>
                    <a:pt x="1" y="10"/>
                  </a:cubicBezTo>
                  <a:cubicBezTo>
                    <a:pt x="2" y="8"/>
                    <a:pt x="1" y="6"/>
                    <a:pt x="1" y="6"/>
                  </a:cubicBezTo>
                </a:path>
              </a:pathLst>
            </a:custGeom>
            <a:solidFill>
              <a:srgbClr val="83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29" name="Freeform 270">
              <a:extLst>
                <a:ext uri="{FF2B5EF4-FFF2-40B4-BE49-F238E27FC236}">
                  <a16:creationId xmlns:a16="http://schemas.microsoft.com/office/drawing/2014/main" id="{D242FA66-AD99-A952-6B5E-95900E8CA80C}"/>
                </a:ext>
              </a:extLst>
            </p:cNvPr>
            <p:cNvSpPr>
              <a:spLocks/>
            </p:cNvSpPr>
            <p:nvPr/>
          </p:nvSpPr>
          <p:spPr bwMode="auto">
            <a:xfrm>
              <a:off x="5848350" y="3206751"/>
              <a:ext cx="438150" cy="161925"/>
            </a:xfrm>
            <a:custGeom>
              <a:avLst/>
              <a:gdLst>
                <a:gd name="T0" fmla="*/ 1 w 60"/>
                <a:gd name="T1" fmla="*/ 6 h 22"/>
                <a:gd name="T2" fmla="*/ 10 w 60"/>
                <a:gd name="T3" fmla="*/ 0 h 22"/>
                <a:gd name="T4" fmla="*/ 54 w 60"/>
                <a:gd name="T5" fmla="*/ 1 h 22"/>
                <a:gd name="T6" fmla="*/ 60 w 60"/>
                <a:gd name="T7" fmla="*/ 10 h 22"/>
                <a:gd name="T8" fmla="*/ 52 w 60"/>
                <a:gd name="T9" fmla="*/ 22 h 22"/>
                <a:gd name="T10" fmla="*/ 4 w 60"/>
                <a:gd name="T11" fmla="*/ 21 h 22"/>
                <a:gd name="T12" fmla="*/ 1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3"/>
                    <a:pt x="1" y="0"/>
                    <a:pt x="10" y="0"/>
                  </a:cubicBezTo>
                  <a:cubicBezTo>
                    <a:pt x="17" y="0"/>
                    <a:pt x="51" y="1"/>
                    <a:pt x="54" y="1"/>
                  </a:cubicBezTo>
                  <a:cubicBezTo>
                    <a:pt x="57" y="1"/>
                    <a:pt x="60" y="5"/>
                    <a:pt x="60" y="10"/>
                  </a:cubicBezTo>
                  <a:cubicBezTo>
                    <a:pt x="59" y="14"/>
                    <a:pt x="60" y="22"/>
                    <a:pt x="52" y="22"/>
                  </a:cubicBezTo>
                  <a:cubicBezTo>
                    <a:pt x="43" y="22"/>
                    <a:pt x="6" y="22"/>
                    <a:pt x="4" y="21"/>
                  </a:cubicBezTo>
                  <a:cubicBezTo>
                    <a:pt x="0" y="20"/>
                    <a:pt x="1" y="14"/>
                    <a:pt x="1" y="10"/>
                  </a:cubicBezTo>
                  <a:cubicBezTo>
                    <a:pt x="2" y="8"/>
                    <a:pt x="1" y="6"/>
                    <a:pt x="1" y="6"/>
                  </a:cubicBezTo>
                </a:path>
              </a:pathLst>
            </a:custGeom>
            <a:solidFill>
              <a:srgbClr val="82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0" name="Freeform 271">
              <a:extLst>
                <a:ext uri="{FF2B5EF4-FFF2-40B4-BE49-F238E27FC236}">
                  <a16:creationId xmlns:a16="http://schemas.microsoft.com/office/drawing/2014/main" id="{559B3E7C-17E0-25F6-F1FE-4EEC6E8803A5}"/>
                </a:ext>
              </a:extLst>
            </p:cNvPr>
            <p:cNvSpPr>
              <a:spLocks/>
            </p:cNvSpPr>
            <p:nvPr/>
          </p:nvSpPr>
          <p:spPr bwMode="auto">
            <a:xfrm>
              <a:off x="5848350" y="3206751"/>
              <a:ext cx="438150" cy="161925"/>
            </a:xfrm>
            <a:custGeom>
              <a:avLst/>
              <a:gdLst>
                <a:gd name="T0" fmla="*/ 1 w 60"/>
                <a:gd name="T1" fmla="*/ 6 h 22"/>
                <a:gd name="T2" fmla="*/ 10 w 60"/>
                <a:gd name="T3" fmla="*/ 0 h 22"/>
                <a:gd name="T4" fmla="*/ 54 w 60"/>
                <a:gd name="T5" fmla="*/ 1 h 22"/>
                <a:gd name="T6" fmla="*/ 60 w 60"/>
                <a:gd name="T7" fmla="*/ 10 h 22"/>
                <a:gd name="T8" fmla="*/ 51 w 60"/>
                <a:gd name="T9" fmla="*/ 22 h 22"/>
                <a:gd name="T10" fmla="*/ 4 w 60"/>
                <a:gd name="T11" fmla="*/ 21 h 22"/>
                <a:gd name="T12" fmla="*/ 1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3"/>
                    <a:pt x="1" y="0"/>
                    <a:pt x="10" y="0"/>
                  </a:cubicBezTo>
                  <a:cubicBezTo>
                    <a:pt x="17" y="0"/>
                    <a:pt x="51" y="1"/>
                    <a:pt x="54" y="1"/>
                  </a:cubicBezTo>
                  <a:cubicBezTo>
                    <a:pt x="57" y="1"/>
                    <a:pt x="60" y="5"/>
                    <a:pt x="60" y="10"/>
                  </a:cubicBezTo>
                  <a:cubicBezTo>
                    <a:pt x="59" y="14"/>
                    <a:pt x="60" y="22"/>
                    <a:pt x="51" y="22"/>
                  </a:cubicBezTo>
                  <a:cubicBezTo>
                    <a:pt x="43" y="22"/>
                    <a:pt x="6" y="22"/>
                    <a:pt x="4" y="21"/>
                  </a:cubicBezTo>
                  <a:cubicBezTo>
                    <a:pt x="0" y="20"/>
                    <a:pt x="1" y="14"/>
                    <a:pt x="1" y="10"/>
                  </a:cubicBezTo>
                  <a:cubicBezTo>
                    <a:pt x="2" y="8"/>
                    <a:pt x="1" y="6"/>
                    <a:pt x="1" y="6"/>
                  </a:cubicBezTo>
                </a:path>
              </a:pathLst>
            </a:custGeom>
            <a:solidFill>
              <a:srgbClr val="81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1" name="Freeform 272">
              <a:extLst>
                <a:ext uri="{FF2B5EF4-FFF2-40B4-BE49-F238E27FC236}">
                  <a16:creationId xmlns:a16="http://schemas.microsoft.com/office/drawing/2014/main" id="{05BE1406-50F1-EACF-4B77-C1722ADE90BF}"/>
                </a:ext>
              </a:extLst>
            </p:cNvPr>
            <p:cNvSpPr>
              <a:spLocks/>
            </p:cNvSpPr>
            <p:nvPr/>
          </p:nvSpPr>
          <p:spPr bwMode="auto">
            <a:xfrm>
              <a:off x="5848350" y="3206751"/>
              <a:ext cx="438150" cy="161925"/>
            </a:xfrm>
            <a:custGeom>
              <a:avLst/>
              <a:gdLst>
                <a:gd name="T0" fmla="*/ 1 w 60"/>
                <a:gd name="T1" fmla="*/ 6 h 22"/>
                <a:gd name="T2" fmla="*/ 10 w 60"/>
                <a:gd name="T3" fmla="*/ 0 h 22"/>
                <a:gd name="T4" fmla="*/ 54 w 60"/>
                <a:gd name="T5" fmla="*/ 1 h 22"/>
                <a:gd name="T6" fmla="*/ 59 w 60"/>
                <a:gd name="T7" fmla="*/ 10 h 22"/>
                <a:gd name="T8" fmla="*/ 51 w 60"/>
                <a:gd name="T9" fmla="*/ 22 h 22"/>
                <a:gd name="T10" fmla="*/ 4 w 60"/>
                <a:gd name="T11" fmla="*/ 21 h 22"/>
                <a:gd name="T12" fmla="*/ 1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3"/>
                    <a:pt x="2" y="0"/>
                    <a:pt x="10" y="0"/>
                  </a:cubicBezTo>
                  <a:cubicBezTo>
                    <a:pt x="17" y="0"/>
                    <a:pt x="51" y="1"/>
                    <a:pt x="54" y="1"/>
                  </a:cubicBezTo>
                  <a:cubicBezTo>
                    <a:pt x="57" y="1"/>
                    <a:pt x="60" y="5"/>
                    <a:pt x="59" y="10"/>
                  </a:cubicBezTo>
                  <a:cubicBezTo>
                    <a:pt x="59" y="14"/>
                    <a:pt x="60" y="22"/>
                    <a:pt x="51" y="22"/>
                  </a:cubicBezTo>
                  <a:cubicBezTo>
                    <a:pt x="43" y="22"/>
                    <a:pt x="6" y="22"/>
                    <a:pt x="4" y="21"/>
                  </a:cubicBezTo>
                  <a:cubicBezTo>
                    <a:pt x="0" y="20"/>
                    <a:pt x="1" y="14"/>
                    <a:pt x="1" y="10"/>
                  </a:cubicBezTo>
                  <a:cubicBezTo>
                    <a:pt x="2" y="8"/>
                    <a:pt x="1" y="6"/>
                    <a:pt x="1" y="6"/>
                  </a:cubicBezTo>
                </a:path>
              </a:pathLst>
            </a:custGeom>
            <a:solidFill>
              <a:srgbClr val="80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2" name="Freeform 273">
              <a:extLst>
                <a:ext uri="{FF2B5EF4-FFF2-40B4-BE49-F238E27FC236}">
                  <a16:creationId xmlns:a16="http://schemas.microsoft.com/office/drawing/2014/main" id="{CA814E17-10E3-B0FD-A3C8-7CC46E3372B5}"/>
                </a:ext>
              </a:extLst>
            </p:cNvPr>
            <p:cNvSpPr>
              <a:spLocks/>
            </p:cNvSpPr>
            <p:nvPr/>
          </p:nvSpPr>
          <p:spPr bwMode="auto">
            <a:xfrm>
              <a:off x="5848350" y="3206751"/>
              <a:ext cx="438150" cy="161925"/>
            </a:xfrm>
            <a:custGeom>
              <a:avLst/>
              <a:gdLst>
                <a:gd name="T0" fmla="*/ 1 w 60"/>
                <a:gd name="T1" fmla="*/ 6 h 22"/>
                <a:gd name="T2" fmla="*/ 10 w 60"/>
                <a:gd name="T3" fmla="*/ 0 h 22"/>
                <a:gd name="T4" fmla="*/ 54 w 60"/>
                <a:gd name="T5" fmla="*/ 1 h 22"/>
                <a:gd name="T6" fmla="*/ 59 w 60"/>
                <a:gd name="T7" fmla="*/ 10 h 22"/>
                <a:gd name="T8" fmla="*/ 51 w 60"/>
                <a:gd name="T9" fmla="*/ 22 h 22"/>
                <a:gd name="T10" fmla="*/ 4 w 60"/>
                <a:gd name="T11" fmla="*/ 21 h 22"/>
                <a:gd name="T12" fmla="*/ 2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4"/>
                    <a:pt x="2" y="0"/>
                    <a:pt x="10" y="0"/>
                  </a:cubicBezTo>
                  <a:cubicBezTo>
                    <a:pt x="17" y="0"/>
                    <a:pt x="51" y="1"/>
                    <a:pt x="54" y="1"/>
                  </a:cubicBezTo>
                  <a:cubicBezTo>
                    <a:pt x="57" y="1"/>
                    <a:pt x="60" y="5"/>
                    <a:pt x="59" y="10"/>
                  </a:cubicBezTo>
                  <a:cubicBezTo>
                    <a:pt x="59" y="14"/>
                    <a:pt x="60" y="22"/>
                    <a:pt x="51" y="22"/>
                  </a:cubicBezTo>
                  <a:cubicBezTo>
                    <a:pt x="43" y="22"/>
                    <a:pt x="6" y="22"/>
                    <a:pt x="4" y="21"/>
                  </a:cubicBezTo>
                  <a:cubicBezTo>
                    <a:pt x="0" y="20"/>
                    <a:pt x="1" y="14"/>
                    <a:pt x="2" y="10"/>
                  </a:cubicBezTo>
                  <a:cubicBezTo>
                    <a:pt x="2" y="8"/>
                    <a:pt x="1" y="6"/>
                    <a:pt x="1" y="6"/>
                  </a:cubicBezTo>
                </a:path>
              </a:pathLst>
            </a:custGeom>
            <a:solidFill>
              <a:srgbClr val="7F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3" name="Freeform 274">
              <a:extLst>
                <a:ext uri="{FF2B5EF4-FFF2-40B4-BE49-F238E27FC236}">
                  <a16:creationId xmlns:a16="http://schemas.microsoft.com/office/drawing/2014/main" id="{2764BCBE-269B-66ED-4F40-81C172AF7A70}"/>
                </a:ext>
              </a:extLst>
            </p:cNvPr>
            <p:cNvSpPr>
              <a:spLocks/>
            </p:cNvSpPr>
            <p:nvPr/>
          </p:nvSpPr>
          <p:spPr bwMode="auto">
            <a:xfrm>
              <a:off x="5848350" y="3206751"/>
              <a:ext cx="438150" cy="161925"/>
            </a:xfrm>
            <a:custGeom>
              <a:avLst/>
              <a:gdLst>
                <a:gd name="T0" fmla="*/ 1 w 60"/>
                <a:gd name="T1" fmla="*/ 6 h 22"/>
                <a:gd name="T2" fmla="*/ 10 w 60"/>
                <a:gd name="T3" fmla="*/ 0 h 22"/>
                <a:gd name="T4" fmla="*/ 54 w 60"/>
                <a:gd name="T5" fmla="*/ 1 h 22"/>
                <a:gd name="T6" fmla="*/ 59 w 60"/>
                <a:gd name="T7" fmla="*/ 10 h 22"/>
                <a:gd name="T8" fmla="*/ 51 w 60"/>
                <a:gd name="T9" fmla="*/ 22 h 22"/>
                <a:gd name="T10" fmla="*/ 4 w 60"/>
                <a:gd name="T11" fmla="*/ 21 h 22"/>
                <a:gd name="T12" fmla="*/ 2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4"/>
                    <a:pt x="2" y="0"/>
                    <a:pt x="10" y="0"/>
                  </a:cubicBezTo>
                  <a:cubicBezTo>
                    <a:pt x="17" y="0"/>
                    <a:pt x="51" y="1"/>
                    <a:pt x="54" y="1"/>
                  </a:cubicBezTo>
                  <a:cubicBezTo>
                    <a:pt x="57" y="1"/>
                    <a:pt x="60" y="5"/>
                    <a:pt x="59" y="10"/>
                  </a:cubicBezTo>
                  <a:cubicBezTo>
                    <a:pt x="59" y="14"/>
                    <a:pt x="60" y="22"/>
                    <a:pt x="51" y="22"/>
                  </a:cubicBezTo>
                  <a:cubicBezTo>
                    <a:pt x="43" y="22"/>
                    <a:pt x="7" y="22"/>
                    <a:pt x="4" y="21"/>
                  </a:cubicBezTo>
                  <a:cubicBezTo>
                    <a:pt x="0" y="20"/>
                    <a:pt x="1" y="14"/>
                    <a:pt x="2" y="10"/>
                  </a:cubicBezTo>
                  <a:cubicBezTo>
                    <a:pt x="2" y="8"/>
                    <a:pt x="1" y="6"/>
                    <a:pt x="1" y="6"/>
                  </a:cubicBezTo>
                </a:path>
              </a:pathLst>
            </a:custGeom>
            <a:solidFill>
              <a:srgbClr val="7E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4" name="Freeform 275">
              <a:extLst>
                <a:ext uri="{FF2B5EF4-FFF2-40B4-BE49-F238E27FC236}">
                  <a16:creationId xmlns:a16="http://schemas.microsoft.com/office/drawing/2014/main" id="{D843BA4D-2493-C597-3BA7-057116AA0CBD}"/>
                </a:ext>
              </a:extLst>
            </p:cNvPr>
            <p:cNvSpPr>
              <a:spLocks/>
            </p:cNvSpPr>
            <p:nvPr/>
          </p:nvSpPr>
          <p:spPr bwMode="auto">
            <a:xfrm>
              <a:off x="5848350" y="3206751"/>
              <a:ext cx="438150" cy="161925"/>
            </a:xfrm>
            <a:custGeom>
              <a:avLst/>
              <a:gdLst>
                <a:gd name="T0" fmla="*/ 1 w 60"/>
                <a:gd name="T1" fmla="*/ 6 h 22"/>
                <a:gd name="T2" fmla="*/ 10 w 60"/>
                <a:gd name="T3" fmla="*/ 0 h 22"/>
                <a:gd name="T4" fmla="*/ 54 w 60"/>
                <a:gd name="T5" fmla="*/ 1 h 22"/>
                <a:gd name="T6" fmla="*/ 59 w 60"/>
                <a:gd name="T7" fmla="*/ 10 h 22"/>
                <a:gd name="T8" fmla="*/ 51 w 60"/>
                <a:gd name="T9" fmla="*/ 22 h 22"/>
                <a:gd name="T10" fmla="*/ 4 w 60"/>
                <a:gd name="T11" fmla="*/ 21 h 22"/>
                <a:gd name="T12" fmla="*/ 2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4"/>
                    <a:pt x="2" y="0"/>
                    <a:pt x="10" y="0"/>
                  </a:cubicBezTo>
                  <a:cubicBezTo>
                    <a:pt x="17" y="0"/>
                    <a:pt x="51" y="1"/>
                    <a:pt x="54" y="1"/>
                  </a:cubicBezTo>
                  <a:cubicBezTo>
                    <a:pt x="57" y="1"/>
                    <a:pt x="60" y="5"/>
                    <a:pt x="59" y="10"/>
                  </a:cubicBezTo>
                  <a:cubicBezTo>
                    <a:pt x="59" y="14"/>
                    <a:pt x="60" y="21"/>
                    <a:pt x="51" y="22"/>
                  </a:cubicBezTo>
                  <a:cubicBezTo>
                    <a:pt x="43" y="22"/>
                    <a:pt x="7" y="22"/>
                    <a:pt x="4" y="21"/>
                  </a:cubicBezTo>
                  <a:cubicBezTo>
                    <a:pt x="0" y="20"/>
                    <a:pt x="1" y="14"/>
                    <a:pt x="2" y="10"/>
                  </a:cubicBezTo>
                  <a:cubicBezTo>
                    <a:pt x="2" y="8"/>
                    <a:pt x="1" y="6"/>
                    <a:pt x="1" y="6"/>
                  </a:cubicBezTo>
                </a:path>
              </a:pathLst>
            </a:custGeom>
            <a:solidFill>
              <a:srgbClr val="7D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5" name="Freeform 276">
              <a:extLst>
                <a:ext uri="{FF2B5EF4-FFF2-40B4-BE49-F238E27FC236}">
                  <a16:creationId xmlns:a16="http://schemas.microsoft.com/office/drawing/2014/main" id="{ED08E825-797B-D3B9-1BFD-5059D66C6A30}"/>
                </a:ext>
              </a:extLst>
            </p:cNvPr>
            <p:cNvSpPr>
              <a:spLocks/>
            </p:cNvSpPr>
            <p:nvPr/>
          </p:nvSpPr>
          <p:spPr bwMode="auto">
            <a:xfrm>
              <a:off x="5848350" y="3206751"/>
              <a:ext cx="438150" cy="161925"/>
            </a:xfrm>
            <a:custGeom>
              <a:avLst/>
              <a:gdLst>
                <a:gd name="T0" fmla="*/ 1 w 60"/>
                <a:gd name="T1" fmla="*/ 6 h 22"/>
                <a:gd name="T2" fmla="*/ 10 w 60"/>
                <a:gd name="T3" fmla="*/ 0 h 22"/>
                <a:gd name="T4" fmla="*/ 54 w 60"/>
                <a:gd name="T5" fmla="*/ 1 h 22"/>
                <a:gd name="T6" fmla="*/ 59 w 60"/>
                <a:gd name="T7" fmla="*/ 10 h 22"/>
                <a:gd name="T8" fmla="*/ 51 w 60"/>
                <a:gd name="T9" fmla="*/ 22 h 22"/>
                <a:gd name="T10" fmla="*/ 4 w 60"/>
                <a:gd name="T11" fmla="*/ 21 h 22"/>
                <a:gd name="T12" fmla="*/ 2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4"/>
                    <a:pt x="2" y="0"/>
                    <a:pt x="10" y="0"/>
                  </a:cubicBezTo>
                  <a:cubicBezTo>
                    <a:pt x="17" y="0"/>
                    <a:pt x="51" y="1"/>
                    <a:pt x="54" y="1"/>
                  </a:cubicBezTo>
                  <a:cubicBezTo>
                    <a:pt x="57" y="1"/>
                    <a:pt x="60" y="5"/>
                    <a:pt x="59" y="10"/>
                  </a:cubicBezTo>
                  <a:cubicBezTo>
                    <a:pt x="59" y="14"/>
                    <a:pt x="60" y="21"/>
                    <a:pt x="51" y="22"/>
                  </a:cubicBezTo>
                  <a:cubicBezTo>
                    <a:pt x="43" y="22"/>
                    <a:pt x="7" y="22"/>
                    <a:pt x="4" y="21"/>
                  </a:cubicBezTo>
                  <a:cubicBezTo>
                    <a:pt x="0" y="20"/>
                    <a:pt x="1" y="14"/>
                    <a:pt x="2" y="10"/>
                  </a:cubicBezTo>
                  <a:cubicBezTo>
                    <a:pt x="2" y="8"/>
                    <a:pt x="1" y="6"/>
                    <a:pt x="1" y="6"/>
                  </a:cubicBezTo>
                </a:path>
              </a:pathLst>
            </a:custGeom>
            <a:solidFill>
              <a:srgbClr val="7C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6" name="Freeform 277">
              <a:extLst>
                <a:ext uri="{FF2B5EF4-FFF2-40B4-BE49-F238E27FC236}">
                  <a16:creationId xmlns:a16="http://schemas.microsoft.com/office/drawing/2014/main" id="{5A60AF46-2BAA-16D1-9757-D17F166B78D2}"/>
                </a:ext>
              </a:extLst>
            </p:cNvPr>
            <p:cNvSpPr>
              <a:spLocks/>
            </p:cNvSpPr>
            <p:nvPr/>
          </p:nvSpPr>
          <p:spPr bwMode="auto">
            <a:xfrm>
              <a:off x="5848350" y="3206751"/>
              <a:ext cx="438150" cy="161925"/>
            </a:xfrm>
            <a:custGeom>
              <a:avLst/>
              <a:gdLst>
                <a:gd name="T0" fmla="*/ 1 w 60"/>
                <a:gd name="T1" fmla="*/ 6 h 22"/>
                <a:gd name="T2" fmla="*/ 10 w 60"/>
                <a:gd name="T3" fmla="*/ 0 h 22"/>
                <a:gd name="T4" fmla="*/ 54 w 60"/>
                <a:gd name="T5" fmla="*/ 1 h 22"/>
                <a:gd name="T6" fmla="*/ 59 w 60"/>
                <a:gd name="T7" fmla="*/ 10 h 22"/>
                <a:gd name="T8" fmla="*/ 51 w 60"/>
                <a:gd name="T9" fmla="*/ 22 h 22"/>
                <a:gd name="T10" fmla="*/ 4 w 60"/>
                <a:gd name="T11" fmla="*/ 21 h 22"/>
                <a:gd name="T12" fmla="*/ 2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4"/>
                    <a:pt x="2" y="0"/>
                    <a:pt x="10" y="0"/>
                  </a:cubicBezTo>
                  <a:cubicBezTo>
                    <a:pt x="17" y="0"/>
                    <a:pt x="51" y="1"/>
                    <a:pt x="54" y="1"/>
                  </a:cubicBezTo>
                  <a:cubicBezTo>
                    <a:pt x="57" y="1"/>
                    <a:pt x="60" y="5"/>
                    <a:pt x="59" y="10"/>
                  </a:cubicBezTo>
                  <a:cubicBezTo>
                    <a:pt x="59" y="14"/>
                    <a:pt x="60" y="21"/>
                    <a:pt x="51" y="22"/>
                  </a:cubicBezTo>
                  <a:cubicBezTo>
                    <a:pt x="43" y="22"/>
                    <a:pt x="7" y="22"/>
                    <a:pt x="4" y="21"/>
                  </a:cubicBezTo>
                  <a:cubicBezTo>
                    <a:pt x="0" y="20"/>
                    <a:pt x="1" y="14"/>
                    <a:pt x="2" y="10"/>
                  </a:cubicBezTo>
                  <a:cubicBezTo>
                    <a:pt x="2" y="8"/>
                    <a:pt x="1" y="6"/>
                    <a:pt x="1" y="6"/>
                  </a:cubicBezTo>
                </a:path>
              </a:pathLst>
            </a:custGeom>
            <a:solidFill>
              <a:srgbClr val="7B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7" name="Freeform 278">
              <a:extLst>
                <a:ext uri="{FF2B5EF4-FFF2-40B4-BE49-F238E27FC236}">
                  <a16:creationId xmlns:a16="http://schemas.microsoft.com/office/drawing/2014/main" id="{4AFB426C-C7D5-5966-5A18-F52D5BF99017}"/>
                </a:ext>
              </a:extLst>
            </p:cNvPr>
            <p:cNvSpPr>
              <a:spLocks/>
            </p:cNvSpPr>
            <p:nvPr/>
          </p:nvSpPr>
          <p:spPr bwMode="auto">
            <a:xfrm>
              <a:off x="5848350" y="3206751"/>
              <a:ext cx="438150" cy="161925"/>
            </a:xfrm>
            <a:custGeom>
              <a:avLst/>
              <a:gdLst>
                <a:gd name="T0" fmla="*/ 1 w 60"/>
                <a:gd name="T1" fmla="*/ 6 h 22"/>
                <a:gd name="T2" fmla="*/ 10 w 60"/>
                <a:gd name="T3" fmla="*/ 0 h 22"/>
                <a:gd name="T4" fmla="*/ 54 w 60"/>
                <a:gd name="T5" fmla="*/ 1 h 22"/>
                <a:gd name="T6" fmla="*/ 59 w 60"/>
                <a:gd name="T7" fmla="*/ 10 h 22"/>
                <a:gd name="T8" fmla="*/ 51 w 60"/>
                <a:gd name="T9" fmla="*/ 22 h 22"/>
                <a:gd name="T10" fmla="*/ 4 w 60"/>
                <a:gd name="T11" fmla="*/ 21 h 22"/>
                <a:gd name="T12" fmla="*/ 2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4"/>
                    <a:pt x="2" y="0"/>
                    <a:pt x="10" y="0"/>
                  </a:cubicBezTo>
                  <a:cubicBezTo>
                    <a:pt x="17" y="0"/>
                    <a:pt x="51" y="1"/>
                    <a:pt x="54" y="1"/>
                  </a:cubicBezTo>
                  <a:cubicBezTo>
                    <a:pt x="57" y="1"/>
                    <a:pt x="60" y="5"/>
                    <a:pt x="59" y="10"/>
                  </a:cubicBezTo>
                  <a:cubicBezTo>
                    <a:pt x="59" y="14"/>
                    <a:pt x="60" y="21"/>
                    <a:pt x="51" y="22"/>
                  </a:cubicBezTo>
                  <a:cubicBezTo>
                    <a:pt x="43" y="22"/>
                    <a:pt x="7" y="22"/>
                    <a:pt x="4" y="21"/>
                  </a:cubicBezTo>
                  <a:cubicBezTo>
                    <a:pt x="0" y="20"/>
                    <a:pt x="1" y="14"/>
                    <a:pt x="2" y="10"/>
                  </a:cubicBezTo>
                  <a:cubicBezTo>
                    <a:pt x="2" y="8"/>
                    <a:pt x="1" y="6"/>
                    <a:pt x="1" y="6"/>
                  </a:cubicBezTo>
                </a:path>
              </a:pathLst>
            </a:custGeom>
            <a:solidFill>
              <a:srgbClr val="7A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8" name="Freeform 279">
              <a:extLst>
                <a:ext uri="{FF2B5EF4-FFF2-40B4-BE49-F238E27FC236}">
                  <a16:creationId xmlns:a16="http://schemas.microsoft.com/office/drawing/2014/main" id="{2EBBB322-AEAA-7147-061D-77099836B590}"/>
                </a:ext>
              </a:extLst>
            </p:cNvPr>
            <p:cNvSpPr>
              <a:spLocks/>
            </p:cNvSpPr>
            <p:nvPr/>
          </p:nvSpPr>
          <p:spPr bwMode="auto">
            <a:xfrm>
              <a:off x="5848350" y="3206751"/>
              <a:ext cx="438150" cy="161925"/>
            </a:xfrm>
            <a:custGeom>
              <a:avLst/>
              <a:gdLst>
                <a:gd name="T0" fmla="*/ 1 w 60"/>
                <a:gd name="T1" fmla="*/ 6 h 22"/>
                <a:gd name="T2" fmla="*/ 11 w 60"/>
                <a:gd name="T3" fmla="*/ 0 h 22"/>
                <a:gd name="T4" fmla="*/ 54 w 60"/>
                <a:gd name="T5" fmla="*/ 1 h 22"/>
                <a:gd name="T6" fmla="*/ 59 w 60"/>
                <a:gd name="T7" fmla="*/ 10 h 22"/>
                <a:gd name="T8" fmla="*/ 51 w 60"/>
                <a:gd name="T9" fmla="*/ 22 h 22"/>
                <a:gd name="T10" fmla="*/ 4 w 60"/>
                <a:gd name="T11" fmla="*/ 21 h 22"/>
                <a:gd name="T12" fmla="*/ 2 w 60"/>
                <a:gd name="T13" fmla="*/ 10 h 22"/>
                <a:gd name="T14" fmla="*/ 1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1" y="6"/>
                  </a:moveTo>
                  <a:cubicBezTo>
                    <a:pt x="0" y="4"/>
                    <a:pt x="2" y="0"/>
                    <a:pt x="11" y="0"/>
                  </a:cubicBezTo>
                  <a:cubicBezTo>
                    <a:pt x="17" y="1"/>
                    <a:pt x="51" y="2"/>
                    <a:pt x="54" y="1"/>
                  </a:cubicBezTo>
                  <a:cubicBezTo>
                    <a:pt x="57" y="1"/>
                    <a:pt x="60" y="5"/>
                    <a:pt x="59" y="10"/>
                  </a:cubicBezTo>
                  <a:cubicBezTo>
                    <a:pt x="59" y="14"/>
                    <a:pt x="60" y="21"/>
                    <a:pt x="51" y="22"/>
                  </a:cubicBezTo>
                  <a:cubicBezTo>
                    <a:pt x="43" y="22"/>
                    <a:pt x="7" y="22"/>
                    <a:pt x="4" y="21"/>
                  </a:cubicBezTo>
                  <a:cubicBezTo>
                    <a:pt x="0" y="20"/>
                    <a:pt x="1" y="14"/>
                    <a:pt x="2" y="10"/>
                  </a:cubicBezTo>
                  <a:cubicBezTo>
                    <a:pt x="2" y="8"/>
                    <a:pt x="1" y="6"/>
                    <a:pt x="1" y="6"/>
                  </a:cubicBezTo>
                </a:path>
              </a:pathLst>
            </a:custGeom>
            <a:solidFill>
              <a:srgbClr val="79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39" name="Freeform 280">
              <a:extLst>
                <a:ext uri="{FF2B5EF4-FFF2-40B4-BE49-F238E27FC236}">
                  <a16:creationId xmlns:a16="http://schemas.microsoft.com/office/drawing/2014/main" id="{19941AD0-BB80-5D7D-03B6-3319F95931E4}"/>
                </a:ext>
              </a:extLst>
            </p:cNvPr>
            <p:cNvSpPr>
              <a:spLocks/>
            </p:cNvSpPr>
            <p:nvPr/>
          </p:nvSpPr>
          <p:spPr bwMode="auto">
            <a:xfrm>
              <a:off x="5848350" y="3206751"/>
              <a:ext cx="438150" cy="161925"/>
            </a:xfrm>
            <a:custGeom>
              <a:avLst/>
              <a:gdLst>
                <a:gd name="T0" fmla="*/ 2 w 60"/>
                <a:gd name="T1" fmla="*/ 6 h 22"/>
                <a:gd name="T2" fmla="*/ 11 w 60"/>
                <a:gd name="T3" fmla="*/ 0 h 22"/>
                <a:gd name="T4" fmla="*/ 54 w 60"/>
                <a:gd name="T5" fmla="*/ 1 h 22"/>
                <a:gd name="T6" fmla="*/ 59 w 60"/>
                <a:gd name="T7" fmla="*/ 10 h 22"/>
                <a:gd name="T8" fmla="*/ 51 w 60"/>
                <a:gd name="T9" fmla="*/ 22 h 22"/>
                <a:gd name="T10" fmla="*/ 4 w 60"/>
                <a:gd name="T11" fmla="*/ 21 h 22"/>
                <a:gd name="T12" fmla="*/ 2 w 60"/>
                <a:gd name="T13" fmla="*/ 10 h 22"/>
                <a:gd name="T14" fmla="*/ 2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2" y="6"/>
                  </a:moveTo>
                  <a:cubicBezTo>
                    <a:pt x="0" y="4"/>
                    <a:pt x="2" y="0"/>
                    <a:pt x="11" y="0"/>
                  </a:cubicBezTo>
                  <a:cubicBezTo>
                    <a:pt x="17" y="1"/>
                    <a:pt x="51" y="2"/>
                    <a:pt x="54" y="1"/>
                  </a:cubicBezTo>
                  <a:cubicBezTo>
                    <a:pt x="57" y="1"/>
                    <a:pt x="60" y="5"/>
                    <a:pt x="59" y="10"/>
                  </a:cubicBezTo>
                  <a:cubicBezTo>
                    <a:pt x="59" y="14"/>
                    <a:pt x="60" y="21"/>
                    <a:pt x="51" y="22"/>
                  </a:cubicBezTo>
                  <a:cubicBezTo>
                    <a:pt x="43" y="22"/>
                    <a:pt x="7" y="21"/>
                    <a:pt x="4" y="21"/>
                  </a:cubicBezTo>
                  <a:cubicBezTo>
                    <a:pt x="0" y="20"/>
                    <a:pt x="1" y="14"/>
                    <a:pt x="2" y="10"/>
                  </a:cubicBezTo>
                  <a:cubicBezTo>
                    <a:pt x="2" y="8"/>
                    <a:pt x="2" y="6"/>
                    <a:pt x="2" y="6"/>
                  </a:cubicBezTo>
                </a:path>
              </a:pathLst>
            </a:custGeom>
            <a:solidFill>
              <a:srgbClr val="78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0" name="Freeform 281">
              <a:extLst>
                <a:ext uri="{FF2B5EF4-FFF2-40B4-BE49-F238E27FC236}">
                  <a16:creationId xmlns:a16="http://schemas.microsoft.com/office/drawing/2014/main" id="{6DE8E1F6-14B5-95E2-3E80-45ECED3AA50C}"/>
                </a:ext>
              </a:extLst>
            </p:cNvPr>
            <p:cNvSpPr>
              <a:spLocks/>
            </p:cNvSpPr>
            <p:nvPr/>
          </p:nvSpPr>
          <p:spPr bwMode="auto">
            <a:xfrm>
              <a:off x="5848350" y="3206751"/>
              <a:ext cx="438150" cy="161925"/>
            </a:xfrm>
            <a:custGeom>
              <a:avLst/>
              <a:gdLst>
                <a:gd name="T0" fmla="*/ 2 w 60"/>
                <a:gd name="T1" fmla="*/ 6 h 22"/>
                <a:gd name="T2" fmla="*/ 11 w 60"/>
                <a:gd name="T3" fmla="*/ 0 h 22"/>
                <a:gd name="T4" fmla="*/ 54 w 60"/>
                <a:gd name="T5" fmla="*/ 1 h 22"/>
                <a:gd name="T6" fmla="*/ 59 w 60"/>
                <a:gd name="T7" fmla="*/ 10 h 22"/>
                <a:gd name="T8" fmla="*/ 51 w 60"/>
                <a:gd name="T9" fmla="*/ 21 h 22"/>
                <a:gd name="T10" fmla="*/ 4 w 60"/>
                <a:gd name="T11" fmla="*/ 21 h 22"/>
                <a:gd name="T12" fmla="*/ 2 w 60"/>
                <a:gd name="T13" fmla="*/ 10 h 22"/>
                <a:gd name="T14" fmla="*/ 2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2" y="6"/>
                  </a:moveTo>
                  <a:cubicBezTo>
                    <a:pt x="0" y="4"/>
                    <a:pt x="2" y="0"/>
                    <a:pt x="11" y="0"/>
                  </a:cubicBezTo>
                  <a:cubicBezTo>
                    <a:pt x="17" y="1"/>
                    <a:pt x="51" y="2"/>
                    <a:pt x="54" y="1"/>
                  </a:cubicBezTo>
                  <a:cubicBezTo>
                    <a:pt x="57" y="1"/>
                    <a:pt x="60" y="5"/>
                    <a:pt x="59" y="10"/>
                  </a:cubicBezTo>
                  <a:cubicBezTo>
                    <a:pt x="59" y="14"/>
                    <a:pt x="60" y="21"/>
                    <a:pt x="51" y="21"/>
                  </a:cubicBezTo>
                  <a:cubicBezTo>
                    <a:pt x="43" y="22"/>
                    <a:pt x="7" y="21"/>
                    <a:pt x="4" y="21"/>
                  </a:cubicBezTo>
                  <a:cubicBezTo>
                    <a:pt x="0" y="20"/>
                    <a:pt x="1" y="14"/>
                    <a:pt x="2" y="10"/>
                  </a:cubicBezTo>
                  <a:cubicBezTo>
                    <a:pt x="2" y="8"/>
                    <a:pt x="2" y="6"/>
                    <a:pt x="2" y="6"/>
                  </a:cubicBezTo>
                </a:path>
              </a:pathLst>
            </a:custGeom>
            <a:solidFill>
              <a:srgbClr val="77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1" name="Freeform 282">
              <a:extLst>
                <a:ext uri="{FF2B5EF4-FFF2-40B4-BE49-F238E27FC236}">
                  <a16:creationId xmlns:a16="http://schemas.microsoft.com/office/drawing/2014/main" id="{4282C152-3829-78CE-6B4A-5B69AF5FFE92}"/>
                </a:ext>
              </a:extLst>
            </p:cNvPr>
            <p:cNvSpPr>
              <a:spLocks/>
            </p:cNvSpPr>
            <p:nvPr/>
          </p:nvSpPr>
          <p:spPr bwMode="auto">
            <a:xfrm>
              <a:off x="5848350" y="3206751"/>
              <a:ext cx="438150" cy="161925"/>
            </a:xfrm>
            <a:custGeom>
              <a:avLst/>
              <a:gdLst>
                <a:gd name="T0" fmla="*/ 2 w 60"/>
                <a:gd name="T1" fmla="*/ 6 h 22"/>
                <a:gd name="T2" fmla="*/ 11 w 60"/>
                <a:gd name="T3" fmla="*/ 0 h 22"/>
                <a:gd name="T4" fmla="*/ 54 w 60"/>
                <a:gd name="T5" fmla="*/ 1 h 22"/>
                <a:gd name="T6" fmla="*/ 59 w 60"/>
                <a:gd name="T7" fmla="*/ 10 h 22"/>
                <a:gd name="T8" fmla="*/ 51 w 60"/>
                <a:gd name="T9" fmla="*/ 21 h 22"/>
                <a:gd name="T10" fmla="*/ 4 w 60"/>
                <a:gd name="T11" fmla="*/ 21 h 22"/>
                <a:gd name="T12" fmla="*/ 2 w 60"/>
                <a:gd name="T13" fmla="*/ 10 h 22"/>
                <a:gd name="T14" fmla="*/ 2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2" y="6"/>
                  </a:moveTo>
                  <a:cubicBezTo>
                    <a:pt x="0" y="4"/>
                    <a:pt x="2" y="0"/>
                    <a:pt x="11" y="0"/>
                  </a:cubicBezTo>
                  <a:cubicBezTo>
                    <a:pt x="17" y="1"/>
                    <a:pt x="51" y="2"/>
                    <a:pt x="54" y="1"/>
                  </a:cubicBezTo>
                  <a:cubicBezTo>
                    <a:pt x="57" y="1"/>
                    <a:pt x="60" y="5"/>
                    <a:pt x="59" y="10"/>
                  </a:cubicBezTo>
                  <a:cubicBezTo>
                    <a:pt x="59" y="14"/>
                    <a:pt x="60" y="21"/>
                    <a:pt x="51" y="21"/>
                  </a:cubicBezTo>
                  <a:cubicBezTo>
                    <a:pt x="43" y="22"/>
                    <a:pt x="7" y="21"/>
                    <a:pt x="4" y="21"/>
                  </a:cubicBezTo>
                  <a:cubicBezTo>
                    <a:pt x="0" y="20"/>
                    <a:pt x="1" y="14"/>
                    <a:pt x="2" y="10"/>
                  </a:cubicBezTo>
                  <a:cubicBezTo>
                    <a:pt x="2" y="8"/>
                    <a:pt x="2" y="6"/>
                    <a:pt x="2" y="6"/>
                  </a:cubicBezTo>
                </a:path>
              </a:pathLst>
            </a:custGeom>
            <a:solidFill>
              <a:srgbClr val="76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2" name="Freeform 283">
              <a:extLst>
                <a:ext uri="{FF2B5EF4-FFF2-40B4-BE49-F238E27FC236}">
                  <a16:creationId xmlns:a16="http://schemas.microsoft.com/office/drawing/2014/main" id="{7340835E-2E43-D20D-F926-62F115BC7857}"/>
                </a:ext>
              </a:extLst>
            </p:cNvPr>
            <p:cNvSpPr>
              <a:spLocks/>
            </p:cNvSpPr>
            <p:nvPr/>
          </p:nvSpPr>
          <p:spPr bwMode="auto">
            <a:xfrm>
              <a:off x="5848350" y="3206751"/>
              <a:ext cx="438150" cy="161925"/>
            </a:xfrm>
            <a:custGeom>
              <a:avLst/>
              <a:gdLst>
                <a:gd name="T0" fmla="*/ 2 w 60"/>
                <a:gd name="T1" fmla="*/ 6 h 22"/>
                <a:gd name="T2" fmla="*/ 11 w 60"/>
                <a:gd name="T3" fmla="*/ 1 h 22"/>
                <a:gd name="T4" fmla="*/ 54 w 60"/>
                <a:gd name="T5" fmla="*/ 2 h 22"/>
                <a:gd name="T6" fmla="*/ 59 w 60"/>
                <a:gd name="T7" fmla="*/ 10 h 22"/>
                <a:gd name="T8" fmla="*/ 51 w 60"/>
                <a:gd name="T9" fmla="*/ 21 h 22"/>
                <a:gd name="T10" fmla="*/ 4 w 60"/>
                <a:gd name="T11" fmla="*/ 21 h 22"/>
                <a:gd name="T12" fmla="*/ 2 w 60"/>
                <a:gd name="T13" fmla="*/ 10 h 22"/>
                <a:gd name="T14" fmla="*/ 2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2" y="6"/>
                  </a:moveTo>
                  <a:cubicBezTo>
                    <a:pt x="0" y="4"/>
                    <a:pt x="2" y="0"/>
                    <a:pt x="11" y="1"/>
                  </a:cubicBezTo>
                  <a:cubicBezTo>
                    <a:pt x="17" y="1"/>
                    <a:pt x="51" y="2"/>
                    <a:pt x="54" y="2"/>
                  </a:cubicBezTo>
                  <a:cubicBezTo>
                    <a:pt x="57" y="1"/>
                    <a:pt x="60" y="5"/>
                    <a:pt x="59" y="10"/>
                  </a:cubicBezTo>
                  <a:cubicBezTo>
                    <a:pt x="59" y="14"/>
                    <a:pt x="60" y="21"/>
                    <a:pt x="51" y="21"/>
                  </a:cubicBezTo>
                  <a:cubicBezTo>
                    <a:pt x="43" y="22"/>
                    <a:pt x="7" y="21"/>
                    <a:pt x="4" y="21"/>
                  </a:cubicBezTo>
                  <a:cubicBezTo>
                    <a:pt x="0" y="20"/>
                    <a:pt x="1" y="14"/>
                    <a:pt x="2" y="10"/>
                  </a:cubicBezTo>
                  <a:cubicBezTo>
                    <a:pt x="2" y="8"/>
                    <a:pt x="2" y="6"/>
                    <a:pt x="2" y="6"/>
                  </a:cubicBezTo>
                </a:path>
              </a:pathLst>
            </a:custGeom>
            <a:solidFill>
              <a:srgbClr val="75E1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3" name="Freeform 284">
              <a:extLst>
                <a:ext uri="{FF2B5EF4-FFF2-40B4-BE49-F238E27FC236}">
                  <a16:creationId xmlns:a16="http://schemas.microsoft.com/office/drawing/2014/main" id="{ADBA7E48-11A4-F44E-EC65-2F53F1B7B617}"/>
                </a:ext>
              </a:extLst>
            </p:cNvPr>
            <p:cNvSpPr>
              <a:spLocks/>
            </p:cNvSpPr>
            <p:nvPr/>
          </p:nvSpPr>
          <p:spPr bwMode="auto">
            <a:xfrm>
              <a:off x="5848350" y="3206751"/>
              <a:ext cx="438150" cy="161925"/>
            </a:xfrm>
            <a:custGeom>
              <a:avLst/>
              <a:gdLst>
                <a:gd name="T0" fmla="*/ 2 w 60"/>
                <a:gd name="T1" fmla="*/ 6 h 22"/>
                <a:gd name="T2" fmla="*/ 11 w 60"/>
                <a:gd name="T3" fmla="*/ 1 h 22"/>
                <a:gd name="T4" fmla="*/ 54 w 60"/>
                <a:gd name="T5" fmla="*/ 2 h 22"/>
                <a:gd name="T6" fmla="*/ 59 w 60"/>
                <a:gd name="T7" fmla="*/ 10 h 22"/>
                <a:gd name="T8" fmla="*/ 51 w 60"/>
                <a:gd name="T9" fmla="*/ 21 h 22"/>
                <a:gd name="T10" fmla="*/ 4 w 60"/>
                <a:gd name="T11" fmla="*/ 21 h 22"/>
                <a:gd name="T12" fmla="*/ 2 w 60"/>
                <a:gd name="T13" fmla="*/ 10 h 22"/>
                <a:gd name="T14" fmla="*/ 2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2" y="6"/>
                  </a:moveTo>
                  <a:cubicBezTo>
                    <a:pt x="0" y="4"/>
                    <a:pt x="2" y="0"/>
                    <a:pt x="11" y="1"/>
                  </a:cubicBezTo>
                  <a:cubicBezTo>
                    <a:pt x="17" y="1"/>
                    <a:pt x="51" y="2"/>
                    <a:pt x="54" y="2"/>
                  </a:cubicBezTo>
                  <a:cubicBezTo>
                    <a:pt x="57" y="1"/>
                    <a:pt x="59" y="5"/>
                    <a:pt x="59" y="10"/>
                  </a:cubicBezTo>
                  <a:cubicBezTo>
                    <a:pt x="59" y="14"/>
                    <a:pt x="60" y="21"/>
                    <a:pt x="51" y="21"/>
                  </a:cubicBezTo>
                  <a:cubicBezTo>
                    <a:pt x="43" y="22"/>
                    <a:pt x="7" y="21"/>
                    <a:pt x="4" y="21"/>
                  </a:cubicBezTo>
                  <a:cubicBezTo>
                    <a:pt x="0" y="20"/>
                    <a:pt x="1" y="14"/>
                    <a:pt x="2" y="10"/>
                  </a:cubicBezTo>
                  <a:cubicBezTo>
                    <a:pt x="2" y="8"/>
                    <a:pt x="2" y="6"/>
                    <a:pt x="2" y="6"/>
                  </a:cubicBezTo>
                </a:path>
              </a:pathLst>
            </a:custGeom>
            <a:solidFill>
              <a:srgbClr val="74E1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4" name="Freeform 285">
              <a:extLst>
                <a:ext uri="{FF2B5EF4-FFF2-40B4-BE49-F238E27FC236}">
                  <a16:creationId xmlns:a16="http://schemas.microsoft.com/office/drawing/2014/main" id="{70975F9A-5748-505D-61AB-6831F94885C7}"/>
                </a:ext>
              </a:extLst>
            </p:cNvPr>
            <p:cNvSpPr>
              <a:spLocks/>
            </p:cNvSpPr>
            <p:nvPr/>
          </p:nvSpPr>
          <p:spPr bwMode="auto">
            <a:xfrm>
              <a:off x="5848350" y="3206751"/>
              <a:ext cx="438150" cy="161925"/>
            </a:xfrm>
            <a:custGeom>
              <a:avLst/>
              <a:gdLst>
                <a:gd name="T0" fmla="*/ 2 w 60"/>
                <a:gd name="T1" fmla="*/ 6 h 22"/>
                <a:gd name="T2" fmla="*/ 11 w 60"/>
                <a:gd name="T3" fmla="*/ 1 h 22"/>
                <a:gd name="T4" fmla="*/ 54 w 60"/>
                <a:gd name="T5" fmla="*/ 2 h 22"/>
                <a:gd name="T6" fmla="*/ 59 w 60"/>
                <a:gd name="T7" fmla="*/ 10 h 22"/>
                <a:gd name="T8" fmla="*/ 51 w 60"/>
                <a:gd name="T9" fmla="*/ 21 h 22"/>
                <a:gd name="T10" fmla="*/ 4 w 60"/>
                <a:gd name="T11" fmla="*/ 20 h 22"/>
                <a:gd name="T12" fmla="*/ 2 w 60"/>
                <a:gd name="T13" fmla="*/ 10 h 22"/>
                <a:gd name="T14" fmla="*/ 2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2" y="6"/>
                  </a:moveTo>
                  <a:cubicBezTo>
                    <a:pt x="0" y="4"/>
                    <a:pt x="2" y="0"/>
                    <a:pt x="11" y="1"/>
                  </a:cubicBezTo>
                  <a:cubicBezTo>
                    <a:pt x="17" y="1"/>
                    <a:pt x="51" y="2"/>
                    <a:pt x="54" y="2"/>
                  </a:cubicBezTo>
                  <a:cubicBezTo>
                    <a:pt x="57" y="1"/>
                    <a:pt x="59" y="5"/>
                    <a:pt x="59" y="10"/>
                  </a:cubicBezTo>
                  <a:cubicBezTo>
                    <a:pt x="59" y="14"/>
                    <a:pt x="60" y="21"/>
                    <a:pt x="51" y="21"/>
                  </a:cubicBezTo>
                  <a:cubicBezTo>
                    <a:pt x="43" y="22"/>
                    <a:pt x="7" y="21"/>
                    <a:pt x="4" y="20"/>
                  </a:cubicBezTo>
                  <a:cubicBezTo>
                    <a:pt x="0" y="20"/>
                    <a:pt x="1" y="14"/>
                    <a:pt x="2" y="10"/>
                  </a:cubicBezTo>
                  <a:cubicBezTo>
                    <a:pt x="2" y="8"/>
                    <a:pt x="2" y="6"/>
                    <a:pt x="2" y="6"/>
                  </a:cubicBezTo>
                </a:path>
              </a:pathLst>
            </a:custGeom>
            <a:solidFill>
              <a:srgbClr val="73E1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5" name="Freeform 286">
              <a:extLst>
                <a:ext uri="{FF2B5EF4-FFF2-40B4-BE49-F238E27FC236}">
                  <a16:creationId xmlns:a16="http://schemas.microsoft.com/office/drawing/2014/main" id="{CC786956-1838-61FE-ED74-677A0CFC2D83}"/>
                </a:ext>
              </a:extLst>
            </p:cNvPr>
            <p:cNvSpPr>
              <a:spLocks/>
            </p:cNvSpPr>
            <p:nvPr/>
          </p:nvSpPr>
          <p:spPr bwMode="auto">
            <a:xfrm>
              <a:off x="5848350" y="3206751"/>
              <a:ext cx="438150" cy="161925"/>
            </a:xfrm>
            <a:custGeom>
              <a:avLst/>
              <a:gdLst>
                <a:gd name="T0" fmla="*/ 2 w 60"/>
                <a:gd name="T1" fmla="*/ 6 h 22"/>
                <a:gd name="T2" fmla="*/ 11 w 60"/>
                <a:gd name="T3" fmla="*/ 1 h 22"/>
                <a:gd name="T4" fmla="*/ 54 w 60"/>
                <a:gd name="T5" fmla="*/ 2 h 22"/>
                <a:gd name="T6" fmla="*/ 59 w 60"/>
                <a:gd name="T7" fmla="*/ 10 h 22"/>
                <a:gd name="T8" fmla="*/ 51 w 60"/>
                <a:gd name="T9" fmla="*/ 21 h 22"/>
                <a:gd name="T10" fmla="*/ 4 w 60"/>
                <a:gd name="T11" fmla="*/ 20 h 22"/>
                <a:gd name="T12" fmla="*/ 2 w 60"/>
                <a:gd name="T13" fmla="*/ 10 h 22"/>
                <a:gd name="T14" fmla="*/ 2 w 60"/>
                <a:gd name="T15" fmla="*/ 6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2" y="6"/>
                  </a:moveTo>
                  <a:cubicBezTo>
                    <a:pt x="0" y="4"/>
                    <a:pt x="2" y="0"/>
                    <a:pt x="11" y="1"/>
                  </a:cubicBezTo>
                  <a:cubicBezTo>
                    <a:pt x="17" y="1"/>
                    <a:pt x="51" y="2"/>
                    <a:pt x="54" y="2"/>
                  </a:cubicBezTo>
                  <a:cubicBezTo>
                    <a:pt x="57" y="1"/>
                    <a:pt x="59" y="5"/>
                    <a:pt x="59" y="10"/>
                  </a:cubicBezTo>
                  <a:cubicBezTo>
                    <a:pt x="59" y="14"/>
                    <a:pt x="60" y="21"/>
                    <a:pt x="51" y="21"/>
                  </a:cubicBezTo>
                  <a:cubicBezTo>
                    <a:pt x="43" y="22"/>
                    <a:pt x="7" y="21"/>
                    <a:pt x="4" y="20"/>
                  </a:cubicBezTo>
                  <a:cubicBezTo>
                    <a:pt x="0" y="20"/>
                    <a:pt x="1" y="14"/>
                    <a:pt x="2" y="10"/>
                  </a:cubicBezTo>
                  <a:cubicBezTo>
                    <a:pt x="3" y="8"/>
                    <a:pt x="2" y="6"/>
                    <a:pt x="2" y="6"/>
                  </a:cubicBezTo>
                </a:path>
              </a:pathLst>
            </a:custGeom>
            <a:solidFill>
              <a:srgbClr val="72E1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6" name="Freeform 287">
              <a:extLst>
                <a:ext uri="{FF2B5EF4-FFF2-40B4-BE49-F238E27FC236}">
                  <a16:creationId xmlns:a16="http://schemas.microsoft.com/office/drawing/2014/main" id="{F91F89B1-CF20-CB9B-8FF3-C5A6EC0A8D42}"/>
                </a:ext>
              </a:extLst>
            </p:cNvPr>
            <p:cNvSpPr>
              <a:spLocks/>
            </p:cNvSpPr>
            <p:nvPr/>
          </p:nvSpPr>
          <p:spPr bwMode="auto">
            <a:xfrm>
              <a:off x="5848350" y="3214688"/>
              <a:ext cx="438150" cy="146050"/>
            </a:xfrm>
            <a:custGeom>
              <a:avLst/>
              <a:gdLst>
                <a:gd name="T0" fmla="*/ 2 w 60"/>
                <a:gd name="T1" fmla="*/ 5 h 20"/>
                <a:gd name="T2" fmla="*/ 11 w 60"/>
                <a:gd name="T3" fmla="*/ 0 h 20"/>
                <a:gd name="T4" fmla="*/ 54 w 60"/>
                <a:gd name="T5" fmla="*/ 1 h 20"/>
                <a:gd name="T6" fmla="*/ 59 w 60"/>
                <a:gd name="T7" fmla="*/ 9 h 20"/>
                <a:gd name="T8" fmla="*/ 51 w 60"/>
                <a:gd name="T9" fmla="*/ 20 h 20"/>
                <a:gd name="T10" fmla="*/ 4 w 60"/>
                <a:gd name="T11" fmla="*/ 19 h 20"/>
                <a:gd name="T12" fmla="*/ 2 w 60"/>
                <a:gd name="T13" fmla="*/ 9 h 20"/>
                <a:gd name="T14" fmla="*/ 2 w 60"/>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0">
                  <a:moveTo>
                    <a:pt x="2" y="5"/>
                  </a:moveTo>
                  <a:cubicBezTo>
                    <a:pt x="0" y="3"/>
                    <a:pt x="2" y="0"/>
                    <a:pt x="11" y="0"/>
                  </a:cubicBezTo>
                  <a:cubicBezTo>
                    <a:pt x="17" y="0"/>
                    <a:pt x="51" y="1"/>
                    <a:pt x="54" y="1"/>
                  </a:cubicBezTo>
                  <a:cubicBezTo>
                    <a:pt x="57" y="1"/>
                    <a:pt x="59" y="4"/>
                    <a:pt x="59" y="9"/>
                  </a:cubicBezTo>
                  <a:cubicBezTo>
                    <a:pt x="59" y="13"/>
                    <a:pt x="60" y="20"/>
                    <a:pt x="51" y="20"/>
                  </a:cubicBezTo>
                  <a:cubicBezTo>
                    <a:pt x="43" y="20"/>
                    <a:pt x="7" y="20"/>
                    <a:pt x="4" y="19"/>
                  </a:cubicBezTo>
                  <a:cubicBezTo>
                    <a:pt x="0" y="18"/>
                    <a:pt x="1" y="13"/>
                    <a:pt x="2" y="9"/>
                  </a:cubicBezTo>
                  <a:cubicBezTo>
                    <a:pt x="3" y="7"/>
                    <a:pt x="2" y="5"/>
                    <a:pt x="2" y="5"/>
                  </a:cubicBezTo>
                </a:path>
              </a:pathLst>
            </a:custGeom>
            <a:solidFill>
              <a:srgbClr val="71E1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7" name="Freeform 288">
              <a:extLst>
                <a:ext uri="{FF2B5EF4-FFF2-40B4-BE49-F238E27FC236}">
                  <a16:creationId xmlns:a16="http://schemas.microsoft.com/office/drawing/2014/main" id="{4FD031A4-3947-B669-8D56-EBF16FFF499B}"/>
                </a:ext>
              </a:extLst>
            </p:cNvPr>
            <p:cNvSpPr>
              <a:spLocks/>
            </p:cNvSpPr>
            <p:nvPr/>
          </p:nvSpPr>
          <p:spPr bwMode="auto">
            <a:xfrm>
              <a:off x="5854700" y="3214688"/>
              <a:ext cx="431800" cy="146050"/>
            </a:xfrm>
            <a:custGeom>
              <a:avLst/>
              <a:gdLst>
                <a:gd name="T0" fmla="*/ 1 w 59"/>
                <a:gd name="T1" fmla="*/ 5 h 20"/>
                <a:gd name="T2" fmla="*/ 10 w 59"/>
                <a:gd name="T3" fmla="*/ 0 h 20"/>
                <a:gd name="T4" fmla="*/ 53 w 59"/>
                <a:gd name="T5" fmla="*/ 1 h 20"/>
                <a:gd name="T6" fmla="*/ 58 w 59"/>
                <a:gd name="T7" fmla="*/ 9 h 20"/>
                <a:gd name="T8" fmla="*/ 50 w 59"/>
                <a:gd name="T9" fmla="*/ 20 h 20"/>
                <a:gd name="T10" fmla="*/ 3 w 59"/>
                <a:gd name="T11" fmla="*/ 19 h 20"/>
                <a:gd name="T12" fmla="*/ 1 w 59"/>
                <a:gd name="T13" fmla="*/ 9 h 20"/>
                <a:gd name="T14" fmla="*/ 1 w 59"/>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0">
                  <a:moveTo>
                    <a:pt x="1" y="5"/>
                  </a:moveTo>
                  <a:cubicBezTo>
                    <a:pt x="0" y="3"/>
                    <a:pt x="1" y="0"/>
                    <a:pt x="10" y="0"/>
                  </a:cubicBezTo>
                  <a:cubicBezTo>
                    <a:pt x="16" y="0"/>
                    <a:pt x="50" y="1"/>
                    <a:pt x="53" y="1"/>
                  </a:cubicBezTo>
                  <a:cubicBezTo>
                    <a:pt x="56" y="1"/>
                    <a:pt x="58" y="4"/>
                    <a:pt x="58" y="9"/>
                  </a:cubicBezTo>
                  <a:cubicBezTo>
                    <a:pt x="58" y="13"/>
                    <a:pt x="59" y="20"/>
                    <a:pt x="50" y="20"/>
                  </a:cubicBezTo>
                  <a:cubicBezTo>
                    <a:pt x="42" y="20"/>
                    <a:pt x="6" y="20"/>
                    <a:pt x="3" y="19"/>
                  </a:cubicBezTo>
                  <a:cubicBezTo>
                    <a:pt x="0" y="18"/>
                    <a:pt x="0" y="13"/>
                    <a:pt x="1" y="9"/>
                  </a:cubicBezTo>
                  <a:cubicBezTo>
                    <a:pt x="2" y="7"/>
                    <a:pt x="1" y="5"/>
                    <a:pt x="1" y="5"/>
                  </a:cubicBezTo>
                </a:path>
              </a:pathLst>
            </a:custGeom>
            <a:solidFill>
              <a:srgbClr val="70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8" name="Freeform 289">
              <a:extLst>
                <a:ext uri="{FF2B5EF4-FFF2-40B4-BE49-F238E27FC236}">
                  <a16:creationId xmlns:a16="http://schemas.microsoft.com/office/drawing/2014/main" id="{F845B951-285C-3A55-43B6-25F631A78C0D}"/>
                </a:ext>
              </a:extLst>
            </p:cNvPr>
            <p:cNvSpPr>
              <a:spLocks/>
            </p:cNvSpPr>
            <p:nvPr/>
          </p:nvSpPr>
          <p:spPr bwMode="auto">
            <a:xfrm>
              <a:off x="5854700" y="3214688"/>
              <a:ext cx="431800" cy="146050"/>
            </a:xfrm>
            <a:custGeom>
              <a:avLst/>
              <a:gdLst>
                <a:gd name="T0" fmla="*/ 1 w 59"/>
                <a:gd name="T1" fmla="*/ 5 h 20"/>
                <a:gd name="T2" fmla="*/ 10 w 59"/>
                <a:gd name="T3" fmla="*/ 0 h 20"/>
                <a:gd name="T4" fmla="*/ 53 w 59"/>
                <a:gd name="T5" fmla="*/ 1 h 20"/>
                <a:gd name="T6" fmla="*/ 58 w 59"/>
                <a:gd name="T7" fmla="*/ 9 h 20"/>
                <a:gd name="T8" fmla="*/ 50 w 59"/>
                <a:gd name="T9" fmla="*/ 20 h 20"/>
                <a:gd name="T10" fmla="*/ 3 w 59"/>
                <a:gd name="T11" fmla="*/ 19 h 20"/>
                <a:gd name="T12" fmla="*/ 1 w 59"/>
                <a:gd name="T13" fmla="*/ 9 h 20"/>
                <a:gd name="T14" fmla="*/ 1 w 59"/>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0">
                  <a:moveTo>
                    <a:pt x="1" y="5"/>
                  </a:moveTo>
                  <a:cubicBezTo>
                    <a:pt x="0" y="3"/>
                    <a:pt x="1" y="0"/>
                    <a:pt x="10" y="0"/>
                  </a:cubicBezTo>
                  <a:cubicBezTo>
                    <a:pt x="16" y="0"/>
                    <a:pt x="50" y="1"/>
                    <a:pt x="53" y="1"/>
                  </a:cubicBezTo>
                  <a:cubicBezTo>
                    <a:pt x="56" y="1"/>
                    <a:pt x="58" y="5"/>
                    <a:pt x="58" y="9"/>
                  </a:cubicBezTo>
                  <a:cubicBezTo>
                    <a:pt x="58" y="13"/>
                    <a:pt x="59" y="20"/>
                    <a:pt x="50" y="20"/>
                  </a:cubicBezTo>
                  <a:cubicBezTo>
                    <a:pt x="42" y="20"/>
                    <a:pt x="6" y="20"/>
                    <a:pt x="3" y="19"/>
                  </a:cubicBezTo>
                  <a:cubicBezTo>
                    <a:pt x="0" y="18"/>
                    <a:pt x="0" y="13"/>
                    <a:pt x="1" y="9"/>
                  </a:cubicBezTo>
                  <a:cubicBezTo>
                    <a:pt x="2" y="7"/>
                    <a:pt x="1" y="5"/>
                    <a:pt x="1" y="5"/>
                  </a:cubicBezTo>
                </a:path>
              </a:pathLst>
            </a:custGeom>
            <a:solidFill>
              <a:srgbClr val="6F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49" name="Freeform 290">
              <a:extLst>
                <a:ext uri="{FF2B5EF4-FFF2-40B4-BE49-F238E27FC236}">
                  <a16:creationId xmlns:a16="http://schemas.microsoft.com/office/drawing/2014/main" id="{9F7D1DD1-B1AF-63D6-08CD-85D3BFB23D86}"/>
                </a:ext>
              </a:extLst>
            </p:cNvPr>
            <p:cNvSpPr>
              <a:spLocks/>
            </p:cNvSpPr>
            <p:nvPr/>
          </p:nvSpPr>
          <p:spPr bwMode="auto">
            <a:xfrm>
              <a:off x="5854700" y="3214688"/>
              <a:ext cx="431800" cy="146050"/>
            </a:xfrm>
            <a:custGeom>
              <a:avLst/>
              <a:gdLst>
                <a:gd name="T0" fmla="*/ 1 w 59"/>
                <a:gd name="T1" fmla="*/ 5 h 20"/>
                <a:gd name="T2" fmla="*/ 10 w 59"/>
                <a:gd name="T3" fmla="*/ 0 h 20"/>
                <a:gd name="T4" fmla="*/ 53 w 59"/>
                <a:gd name="T5" fmla="*/ 1 h 20"/>
                <a:gd name="T6" fmla="*/ 58 w 59"/>
                <a:gd name="T7" fmla="*/ 9 h 20"/>
                <a:gd name="T8" fmla="*/ 50 w 59"/>
                <a:gd name="T9" fmla="*/ 20 h 20"/>
                <a:gd name="T10" fmla="*/ 3 w 59"/>
                <a:gd name="T11" fmla="*/ 19 h 20"/>
                <a:gd name="T12" fmla="*/ 1 w 59"/>
                <a:gd name="T13" fmla="*/ 9 h 20"/>
                <a:gd name="T14" fmla="*/ 1 w 59"/>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0">
                  <a:moveTo>
                    <a:pt x="1" y="5"/>
                  </a:moveTo>
                  <a:cubicBezTo>
                    <a:pt x="0" y="3"/>
                    <a:pt x="1" y="0"/>
                    <a:pt x="10" y="0"/>
                  </a:cubicBezTo>
                  <a:cubicBezTo>
                    <a:pt x="16" y="0"/>
                    <a:pt x="50" y="1"/>
                    <a:pt x="53" y="1"/>
                  </a:cubicBezTo>
                  <a:cubicBezTo>
                    <a:pt x="56" y="1"/>
                    <a:pt x="58" y="5"/>
                    <a:pt x="58" y="9"/>
                  </a:cubicBezTo>
                  <a:cubicBezTo>
                    <a:pt x="57" y="13"/>
                    <a:pt x="59" y="20"/>
                    <a:pt x="50" y="20"/>
                  </a:cubicBezTo>
                  <a:cubicBezTo>
                    <a:pt x="42" y="20"/>
                    <a:pt x="6" y="20"/>
                    <a:pt x="3" y="19"/>
                  </a:cubicBezTo>
                  <a:cubicBezTo>
                    <a:pt x="0" y="18"/>
                    <a:pt x="0" y="13"/>
                    <a:pt x="1" y="9"/>
                  </a:cubicBezTo>
                  <a:cubicBezTo>
                    <a:pt x="2" y="7"/>
                    <a:pt x="1" y="5"/>
                    <a:pt x="1" y="5"/>
                  </a:cubicBezTo>
                </a:path>
              </a:pathLst>
            </a:custGeom>
            <a:solidFill>
              <a:srgbClr val="6E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0" name="Freeform 291">
              <a:extLst>
                <a:ext uri="{FF2B5EF4-FFF2-40B4-BE49-F238E27FC236}">
                  <a16:creationId xmlns:a16="http://schemas.microsoft.com/office/drawing/2014/main" id="{BAA02A78-6BA4-03AA-1D27-673FE9E1113C}"/>
                </a:ext>
              </a:extLst>
            </p:cNvPr>
            <p:cNvSpPr>
              <a:spLocks/>
            </p:cNvSpPr>
            <p:nvPr/>
          </p:nvSpPr>
          <p:spPr bwMode="auto">
            <a:xfrm>
              <a:off x="5854700" y="3214688"/>
              <a:ext cx="425450" cy="146050"/>
            </a:xfrm>
            <a:custGeom>
              <a:avLst/>
              <a:gdLst>
                <a:gd name="T0" fmla="*/ 1 w 58"/>
                <a:gd name="T1" fmla="*/ 5 h 20"/>
                <a:gd name="T2" fmla="*/ 10 w 58"/>
                <a:gd name="T3" fmla="*/ 0 h 20"/>
                <a:gd name="T4" fmla="*/ 53 w 58"/>
                <a:gd name="T5" fmla="*/ 1 h 20"/>
                <a:gd name="T6" fmla="*/ 58 w 58"/>
                <a:gd name="T7" fmla="*/ 9 h 20"/>
                <a:gd name="T8" fmla="*/ 50 w 58"/>
                <a:gd name="T9" fmla="*/ 20 h 20"/>
                <a:gd name="T10" fmla="*/ 3 w 58"/>
                <a:gd name="T11" fmla="*/ 19 h 20"/>
                <a:gd name="T12" fmla="*/ 1 w 58"/>
                <a:gd name="T13" fmla="*/ 9 h 20"/>
                <a:gd name="T14" fmla="*/ 1 w 58"/>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0">
                  <a:moveTo>
                    <a:pt x="1" y="5"/>
                  </a:moveTo>
                  <a:cubicBezTo>
                    <a:pt x="0" y="3"/>
                    <a:pt x="1" y="0"/>
                    <a:pt x="10" y="0"/>
                  </a:cubicBezTo>
                  <a:cubicBezTo>
                    <a:pt x="16" y="0"/>
                    <a:pt x="50" y="1"/>
                    <a:pt x="53" y="1"/>
                  </a:cubicBezTo>
                  <a:cubicBezTo>
                    <a:pt x="56" y="1"/>
                    <a:pt x="58" y="5"/>
                    <a:pt x="58" y="9"/>
                  </a:cubicBezTo>
                  <a:cubicBezTo>
                    <a:pt x="57" y="13"/>
                    <a:pt x="58" y="20"/>
                    <a:pt x="50" y="20"/>
                  </a:cubicBezTo>
                  <a:cubicBezTo>
                    <a:pt x="41" y="20"/>
                    <a:pt x="6" y="20"/>
                    <a:pt x="3" y="19"/>
                  </a:cubicBezTo>
                  <a:cubicBezTo>
                    <a:pt x="0" y="18"/>
                    <a:pt x="0" y="13"/>
                    <a:pt x="1" y="9"/>
                  </a:cubicBezTo>
                  <a:cubicBezTo>
                    <a:pt x="2" y="7"/>
                    <a:pt x="1" y="5"/>
                    <a:pt x="1" y="5"/>
                  </a:cubicBezTo>
                </a:path>
              </a:pathLst>
            </a:custGeom>
            <a:solidFill>
              <a:srgbClr val="6D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1" name="Freeform 292">
              <a:extLst>
                <a:ext uri="{FF2B5EF4-FFF2-40B4-BE49-F238E27FC236}">
                  <a16:creationId xmlns:a16="http://schemas.microsoft.com/office/drawing/2014/main" id="{5D3DB6D0-CBAB-6B17-9C21-0D7D89082EAB}"/>
                </a:ext>
              </a:extLst>
            </p:cNvPr>
            <p:cNvSpPr>
              <a:spLocks/>
            </p:cNvSpPr>
            <p:nvPr/>
          </p:nvSpPr>
          <p:spPr bwMode="auto">
            <a:xfrm>
              <a:off x="5854700" y="3214688"/>
              <a:ext cx="425450" cy="146050"/>
            </a:xfrm>
            <a:custGeom>
              <a:avLst/>
              <a:gdLst>
                <a:gd name="T0" fmla="*/ 1 w 58"/>
                <a:gd name="T1" fmla="*/ 5 h 20"/>
                <a:gd name="T2" fmla="*/ 10 w 58"/>
                <a:gd name="T3" fmla="*/ 0 h 20"/>
                <a:gd name="T4" fmla="*/ 53 w 58"/>
                <a:gd name="T5" fmla="*/ 1 h 20"/>
                <a:gd name="T6" fmla="*/ 58 w 58"/>
                <a:gd name="T7" fmla="*/ 9 h 20"/>
                <a:gd name="T8" fmla="*/ 50 w 58"/>
                <a:gd name="T9" fmla="*/ 20 h 20"/>
                <a:gd name="T10" fmla="*/ 3 w 58"/>
                <a:gd name="T11" fmla="*/ 19 h 20"/>
                <a:gd name="T12" fmla="*/ 1 w 58"/>
                <a:gd name="T13" fmla="*/ 9 h 20"/>
                <a:gd name="T14" fmla="*/ 1 w 58"/>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0">
                  <a:moveTo>
                    <a:pt x="1" y="5"/>
                  </a:moveTo>
                  <a:cubicBezTo>
                    <a:pt x="0" y="3"/>
                    <a:pt x="1" y="0"/>
                    <a:pt x="10" y="0"/>
                  </a:cubicBezTo>
                  <a:cubicBezTo>
                    <a:pt x="17" y="0"/>
                    <a:pt x="50" y="1"/>
                    <a:pt x="53" y="1"/>
                  </a:cubicBezTo>
                  <a:cubicBezTo>
                    <a:pt x="56" y="1"/>
                    <a:pt x="58" y="5"/>
                    <a:pt x="58" y="9"/>
                  </a:cubicBezTo>
                  <a:cubicBezTo>
                    <a:pt x="57" y="13"/>
                    <a:pt x="58" y="20"/>
                    <a:pt x="50" y="20"/>
                  </a:cubicBezTo>
                  <a:cubicBezTo>
                    <a:pt x="41" y="20"/>
                    <a:pt x="6" y="20"/>
                    <a:pt x="3" y="19"/>
                  </a:cubicBezTo>
                  <a:cubicBezTo>
                    <a:pt x="0" y="18"/>
                    <a:pt x="0" y="13"/>
                    <a:pt x="1" y="9"/>
                  </a:cubicBezTo>
                  <a:cubicBezTo>
                    <a:pt x="2" y="7"/>
                    <a:pt x="1" y="5"/>
                    <a:pt x="1" y="5"/>
                  </a:cubicBezTo>
                </a:path>
              </a:pathLst>
            </a:custGeom>
            <a:solidFill>
              <a:srgbClr val="6C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2" name="Freeform 293">
              <a:extLst>
                <a:ext uri="{FF2B5EF4-FFF2-40B4-BE49-F238E27FC236}">
                  <a16:creationId xmlns:a16="http://schemas.microsoft.com/office/drawing/2014/main" id="{0E656B7D-C93F-7BAB-7ECB-9B3DCC8CA150}"/>
                </a:ext>
              </a:extLst>
            </p:cNvPr>
            <p:cNvSpPr>
              <a:spLocks/>
            </p:cNvSpPr>
            <p:nvPr/>
          </p:nvSpPr>
          <p:spPr bwMode="auto">
            <a:xfrm>
              <a:off x="5854700" y="3214688"/>
              <a:ext cx="425450" cy="146050"/>
            </a:xfrm>
            <a:custGeom>
              <a:avLst/>
              <a:gdLst>
                <a:gd name="T0" fmla="*/ 1 w 58"/>
                <a:gd name="T1" fmla="*/ 5 h 20"/>
                <a:gd name="T2" fmla="*/ 10 w 58"/>
                <a:gd name="T3" fmla="*/ 0 h 20"/>
                <a:gd name="T4" fmla="*/ 53 w 58"/>
                <a:gd name="T5" fmla="*/ 1 h 20"/>
                <a:gd name="T6" fmla="*/ 58 w 58"/>
                <a:gd name="T7" fmla="*/ 9 h 20"/>
                <a:gd name="T8" fmla="*/ 50 w 58"/>
                <a:gd name="T9" fmla="*/ 20 h 20"/>
                <a:gd name="T10" fmla="*/ 3 w 58"/>
                <a:gd name="T11" fmla="*/ 19 h 20"/>
                <a:gd name="T12" fmla="*/ 1 w 58"/>
                <a:gd name="T13" fmla="*/ 9 h 20"/>
                <a:gd name="T14" fmla="*/ 1 w 58"/>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0">
                  <a:moveTo>
                    <a:pt x="1" y="5"/>
                  </a:moveTo>
                  <a:cubicBezTo>
                    <a:pt x="0" y="3"/>
                    <a:pt x="1" y="0"/>
                    <a:pt x="10" y="0"/>
                  </a:cubicBezTo>
                  <a:cubicBezTo>
                    <a:pt x="17" y="0"/>
                    <a:pt x="50" y="1"/>
                    <a:pt x="53" y="1"/>
                  </a:cubicBezTo>
                  <a:cubicBezTo>
                    <a:pt x="56" y="1"/>
                    <a:pt x="58" y="5"/>
                    <a:pt x="58" y="9"/>
                  </a:cubicBezTo>
                  <a:cubicBezTo>
                    <a:pt x="57" y="13"/>
                    <a:pt x="58" y="20"/>
                    <a:pt x="50" y="20"/>
                  </a:cubicBezTo>
                  <a:cubicBezTo>
                    <a:pt x="41" y="20"/>
                    <a:pt x="6" y="20"/>
                    <a:pt x="3" y="19"/>
                  </a:cubicBezTo>
                  <a:cubicBezTo>
                    <a:pt x="0" y="18"/>
                    <a:pt x="0" y="13"/>
                    <a:pt x="1" y="9"/>
                  </a:cubicBezTo>
                  <a:cubicBezTo>
                    <a:pt x="2" y="7"/>
                    <a:pt x="1" y="5"/>
                    <a:pt x="1" y="5"/>
                  </a:cubicBezTo>
                </a:path>
              </a:pathLst>
            </a:custGeom>
            <a:solidFill>
              <a:srgbClr val="6B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3" name="Freeform 294">
              <a:extLst>
                <a:ext uri="{FF2B5EF4-FFF2-40B4-BE49-F238E27FC236}">
                  <a16:creationId xmlns:a16="http://schemas.microsoft.com/office/drawing/2014/main" id="{A7DD62A2-4740-69F7-E47D-F6AD4B2C1C57}"/>
                </a:ext>
              </a:extLst>
            </p:cNvPr>
            <p:cNvSpPr>
              <a:spLocks/>
            </p:cNvSpPr>
            <p:nvPr/>
          </p:nvSpPr>
          <p:spPr bwMode="auto">
            <a:xfrm>
              <a:off x="5854700" y="3214688"/>
              <a:ext cx="425450" cy="146050"/>
            </a:xfrm>
            <a:custGeom>
              <a:avLst/>
              <a:gdLst>
                <a:gd name="T0" fmla="*/ 1 w 58"/>
                <a:gd name="T1" fmla="*/ 5 h 20"/>
                <a:gd name="T2" fmla="*/ 10 w 58"/>
                <a:gd name="T3" fmla="*/ 0 h 20"/>
                <a:gd name="T4" fmla="*/ 53 w 58"/>
                <a:gd name="T5" fmla="*/ 1 h 20"/>
                <a:gd name="T6" fmla="*/ 58 w 58"/>
                <a:gd name="T7" fmla="*/ 9 h 20"/>
                <a:gd name="T8" fmla="*/ 50 w 58"/>
                <a:gd name="T9" fmla="*/ 20 h 20"/>
                <a:gd name="T10" fmla="*/ 3 w 58"/>
                <a:gd name="T11" fmla="*/ 19 h 20"/>
                <a:gd name="T12" fmla="*/ 1 w 58"/>
                <a:gd name="T13" fmla="*/ 9 h 20"/>
                <a:gd name="T14" fmla="*/ 1 w 58"/>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0">
                  <a:moveTo>
                    <a:pt x="1" y="5"/>
                  </a:moveTo>
                  <a:cubicBezTo>
                    <a:pt x="0" y="3"/>
                    <a:pt x="1" y="0"/>
                    <a:pt x="10" y="0"/>
                  </a:cubicBezTo>
                  <a:cubicBezTo>
                    <a:pt x="17" y="0"/>
                    <a:pt x="50" y="1"/>
                    <a:pt x="53" y="1"/>
                  </a:cubicBezTo>
                  <a:cubicBezTo>
                    <a:pt x="56" y="1"/>
                    <a:pt x="58" y="5"/>
                    <a:pt x="58" y="9"/>
                  </a:cubicBezTo>
                  <a:cubicBezTo>
                    <a:pt x="57" y="13"/>
                    <a:pt x="58" y="20"/>
                    <a:pt x="50" y="20"/>
                  </a:cubicBezTo>
                  <a:cubicBezTo>
                    <a:pt x="41" y="20"/>
                    <a:pt x="6" y="20"/>
                    <a:pt x="3" y="19"/>
                  </a:cubicBezTo>
                  <a:cubicBezTo>
                    <a:pt x="0" y="18"/>
                    <a:pt x="0" y="13"/>
                    <a:pt x="1" y="9"/>
                  </a:cubicBezTo>
                  <a:cubicBezTo>
                    <a:pt x="2" y="7"/>
                    <a:pt x="1" y="5"/>
                    <a:pt x="1" y="5"/>
                  </a:cubicBezTo>
                </a:path>
              </a:pathLst>
            </a:custGeom>
            <a:solidFill>
              <a:srgbClr val="6A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4" name="Freeform 295">
              <a:extLst>
                <a:ext uri="{FF2B5EF4-FFF2-40B4-BE49-F238E27FC236}">
                  <a16:creationId xmlns:a16="http://schemas.microsoft.com/office/drawing/2014/main" id="{6FA5DE83-B87F-BACA-22C6-9D968B3E0855}"/>
                </a:ext>
              </a:extLst>
            </p:cNvPr>
            <p:cNvSpPr>
              <a:spLocks/>
            </p:cNvSpPr>
            <p:nvPr/>
          </p:nvSpPr>
          <p:spPr bwMode="auto">
            <a:xfrm>
              <a:off x="5854700" y="3214688"/>
              <a:ext cx="425450" cy="146050"/>
            </a:xfrm>
            <a:custGeom>
              <a:avLst/>
              <a:gdLst>
                <a:gd name="T0" fmla="*/ 1 w 58"/>
                <a:gd name="T1" fmla="*/ 5 h 20"/>
                <a:gd name="T2" fmla="*/ 10 w 58"/>
                <a:gd name="T3" fmla="*/ 0 h 20"/>
                <a:gd name="T4" fmla="*/ 53 w 58"/>
                <a:gd name="T5" fmla="*/ 1 h 20"/>
                <a:gd name="T6" fmla="*/ 58 w 58"/>
                <a:gd name="T7" fmla="*/ 9 h 20"/>
                <a:gd name="T8" fmla="*/ 50 w 58"/>
                <a:gd name="T9" fmla="*/ 20 h 20"/>
                <a:gd name="T10" fmla="*/ 3 w 58"/>
                <a:gd name="T11" fmla="*/ 19 h 20"/>
                <a:gd name="T12" fmla="*/ 1 w 58"/>
                <a:gd name="T13" fmla="*/ 9 h 20"/>
                <a:gd name="T14" fmla="*/ 1 w 58"/>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0">
                  <a:moveTo>
                    <a:pt x="1" y="5"/>
                  </a:moveTo>
                  <a:cubicBezTo>
                    <a:pt x="0" y="3"/>
                    <a:pt x="1" y="0"/>
                    <a:pt x="10" y="0"/>
                  </a:cubicBezTo>
                  <a:cubicBezTo>
                    <a:pt x="17" y="0"/>
                    <a:pt x="50" y="1"/>
                    <a:pt x="53" y="1"/>
                  </a:cubicBezTo>
                  <a:cubicBezTo>
                    <a:pt x="56" y="1"/>
                    <a:pt x="58" y="5"/>
                    <a:pt x="58" y="9"/>
                  </a:cubicBezTo>
                  <a:cubicBezTo>
                    <a:pt x="57" y="13"/>
                    <a:pt x="58" y="19"/>
                    <a:pt x="50" y="20"/>
                  </a:cubicBezTo>
                  <a:cubicBezTo>
                    <a:pt x="41" y="20"/>
                    <a:pt x="6" y="20"/>
                    <a:pt x="3" y="19"/>
                  </a:cubicBezTo>
                  <a:cubicBezTo>
                    <a:pt x="0" y="18"/>
                    <a:pt x="0" y="13"/>
                    <a:pt x="1" y="9"/>
                  </a:cubicBezTo>
                  <a:cubicBezTo>
                    <a:pt x="2" y="7"/>
                    <a:pt x="1" y="5"/>
                    <a:pt x="1" y="5"/>
                  </a:cubicBezTo>
                </a:path>
              </a:pathLst>
            </a:custGeom>
            <a:solidFill>
              <a:srgbClr val="69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5" name="Freeform 296">
              <a:extLst>
                <a:ext uri="{FF2B5EF4-FFF2-40B4-BE49-F238E27FC236}">
                  <a16:creationId xmlns:a16="http://schemas.microsoft.com/office/drawing/2014/main" id="{CD6D4D50-372C-2F2E-725A-802274AFBEAC}"/>
                </a:ext>
              </a:extLst>
            </p:cNvPr>
            <p:cNvSpPr>
              <a:spLocks/>
            </p:cNvSpPr>
            <p:nvPr/>
          </p:nvSpPr>
          <p:spPr bwMode="auto">
            <a:xfrm>
              <a:off x="5854700" y="3214688"/>
              <a:ext cx="425450" cy="146050"/>
            </a:xfrm>
            <a:custGeom>
              <a:avLst/>
              <a:gdLst>
                <a:gd name="T0" fmla="*/ 1 w 58"/>
                <a:gd name="T1" fmla="*/ 5 h 20"/>
                <a:gd name="T2" fmla="*/ 10 w 58"/>
                <a:gd name="T3" fmla="*/ 0 h 20"/>
                <a:gd name="T4" fmla="*/ 53 w 58"/>
                <a:gd name="T5" fmla="*/ 1 h 20"/>
                <a:gd name="T6" fmla="*/ 58 w 58"/>
                <a:gd name="T7" fmla="*/ 9 h 20"/>
                <a:gd name="T8" fmla="*/ 50 w 58"/>
                <a:gd name="T9" fmla="*/ 20 h 20"/>
                <a:gd name="T10" fmla="*/ 3 w 58"/>
                <a:gd name="T11" fmla="*/ 19 h 20"/>
                <a:gd name="T12" fmla="*/ 1 w 58"/>
                <a:gd name="T13" fmla="*/ 9 h 20"/>
                <a:gd name="T14" fmla="*/ 1 w 58"/>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0">
                  <a:moveTo>
                    <a:pt x="1" y="5"/>
                  </a:moveTo>
                  <a:cubicBezTo>
                    <a:pt x="0" y="3"/>
                    <a:pt x="1" y="0"/>
                    <a:pt x="10" y="0"/>
                  </a:cubicBezTo>
                  <a:cubicBezTo>
                    <a:pt x="17" y="0"/>
                    <a:pt x="50" y="1"/>
                    <a:pt x="53" y="1"/>
                  </a:cubicBezTo>
                  <a:cubicBezTo>
                    <a:pt x="56" y="1"/>
                    <a:pt x="58" y="5"/>
                    <a:pt x="58" y="9"/>
                  </a:cubicBezTo>
                  <a:cubicBezTo>
                    <a:pt x="57" y="13"/>
                    <a:pt x="58" y="19"/>
                    <a:pt x="50" y="20"/>
                  </a:cubicBezTo>
                  <a:cubicBezTo>
                    <a:pt x="41" y="20"/>
                    <a:pt x="6" y="20"/>
                    <a:pt x="3" y="19"/>
                  </a:cubicBezTo>
                  <a:cubicBezTo>
                    <a:pt x="0" y="18"/>
                    <a:pt x="0" y="13"/>
                    <a:pt x="1" y="9"/>
                  </a:cubicBezTo>
                  <a:cubicBezTo>
                    <a:pt x="2" y="7"/>
                    <a:pt x="1" y="5"/>
                    <a:pt x="1" y="5"/>
                  </a:cubicBezTo>
                </a:path>
              </a:pathLst>
            </a:custGeom>
            <a:solidFill>
              <a:srgbClr val="68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6" name="Freeform 297">
              <a:extLst>
                <a:ext uri="{FF2B5EF4-FFF2-40B4-BE49-F238E27FC236}">
                  <a16:creationId xmlns:a16="http://schemas.microsoft.com/office/drawing/2014/main" id="{E4997D1E-4BB7-84BC-B068-702715D4915D}"/>
                </a:ext>
              </a:extLst>
            </p:cNvPr>
            <p:cNvSpPr>
              <a:spLocks/>
            </p:cNvSpPr>
            <p:nvPr/>
          </p:nvSpPr>
          <p:spPr bwMode="auto">
            <a:xfrm>
              <a:off x="6323013" y="3163888"/>
              <a:ext cx="593725" cy="255588"/>
            </a:xfrm>
            <a:custGeom>
              <a:avLst/>
              <a:gdLst>
                <a:gd name="T0" fmla="*/ 2 w 81"/>
                <a:gd name="T1" fmla="*/ 8 h 35"/>
                <a:gd name="T2" fmla="*/ 14 w 81"/>
                <a:gd name="T3" fmla="*/ 1 h 35"/>
                <a:gd name="T4" fmla="*/ 73 w 81"/>
                <a:gd name="T5" fmla="*/ 3 h 35"/>
                <a:gd name="T6" fmla="*/ 79 w 81"/>
                <a:gd name="T7" fmla="*/ 16 h 35"/>
                <a:gd name="T8" fmla="*/ 69 w 81"/>
                <a:gd name="T9" fmla="*/ 35 h 35"/>
                <a:gd name="T10" fmla="*/ 5 w 81"/>
                <a:gd name="T11" fmla="*/ 33 h 35"/>
                <a:gd name="T12" fmla="*/ 2 w 81"/>
                <a:gd name="T13" fmla="*/ 17 h 35"/>
                <a:gd name="T14" fmla="*/ 2 w 81"/>
                <a:gd name="T15" fmla="*/ 8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5">
                  <a:moveTo>
                    <a:pt x="2" y="8"/>
                  </a:moveTo>
                  <a:cubicBezTo>
                    <a:pt x="0" y="6"/>
                    <a:pt x="2" y="0"/>
                    <a:pt x="14" y="1"/>
                  </a:cubicBezTo>
                  <a:cubicBezTo>
                    <a:pt x="24" y="1"/>
                    <a:pt x="69" y="3"/>
                    <a:pt x="73" y="3"/>
                  </a:cubicBezTo>
                  <a:cubicBezTo>
                    <a:pt x="77" y="3"/>
                    <a:pt x="79" y="9"/>
                    <a:pt x="79" y="16"/>
                  </a:cubicBezTo>
                  <a:cubicBezTo>
                    <a:pt x="78" y="23"/>
                    <a:pt x="81" y="35"/>
                    <a:pt x="69" y="35"/>
                  </a:cubicBezTo>
                  <a:cubicBezTo>
                    <a:pt x="57" y="35"/>
                    <a:pt x="9" y="35"/>
                    <a:pt x="5" y="33"/>
                  </a:cubicBezTo>
                  <a:cubicBezTo>
                    <a:pt x="0" y="32"/>
                    <a:pt x="0" y="22"/>
                    <a:pt x="2" y="17"/>
                  </a:cubicBezTo>
                  <a:cubicBezTo>
                    <a:pt x="3" y="13"/>
                    <a:pt x="2" y="8"/>
                    <a:pt x="2" y="8"/>
                  </a:cubicBezTo>
                </a:path>
              </a:pathLst>
            </a:custGeom>
            <a:solidFill>
              <a:srgbClr val="F1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7" name="Freeform 298">
              <a:extLst>
                <a:ext uri="{FF2B5EF4-FFF2-40B4-BE49-F238E27FC236}">
                  <a16:creationId xmlns:a16="http://schemas.microsoft.com/office/drawing/2014/main" id="{BB3FB944-1836-5464-1A8A-54282F03A980}"/>
                </a:ext>
              </a:extLst>
            </p:cNvPr>
            <p:cNvSpPr>
              <a:spLocks/>
            </p:cNvSpPr>
            <p:nvPr/>
          </p:nvSpPr>
          <p:spPr bwMode="auto">
            <a:xfrm>
              <a:off x="6323013" y="3170238"/>
              <a:ext cx="593725" cy="249238"/>
            </a:xfrm>
            <a:custGeom>
              <a:avLst/>
              <a:gdLst>
                <a:gd name="T0" fmla="*/ 2 w 81"/>
                <a:gd name="T1" fmla="*/ 7 h 34"/>
                <a:gd name="T2" fmla="*/ 14 w 81"/>
                <a:gd name="T3" fmla="*/ 0 h 34"/>
                <a:gd name="T4" fmla="*/ 73 w 81"/>
                <a:gd name="T5" fmla="*/ 2 h 34"/>
                <a:gd name="T6" fmla="*/ 78 w 81"/>
                <a:gd name="T7" fmla="*/ 15 h 34"/>
                <a:gd name="T8" fmla="*/ 69 w 81"/>
                <a:gd name="T9" fmla="*/ 34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0" y="5"/>
                    <a:pt x="2" y="0"/>
                    <a:pt x="14" y="0"/>
                  </a:cubicBezTo>
                  <a:cubicBezTo>
                    <a:pt x="24" y="0"/>
                    <a:pt x="69" y="2"/>
                    <a:pt x="73" y="2"/>
                  </a:cubicBezTo>
                  <a:cubicBezTo>
                    <a:pt x="77" y="2"/>
                    <a:pt x="79" y="8"/>
                    <a:pt x="78" y="15"/>
                  </a:cubicBezTo>
                  <a:cubicBezTo>
                    <a:pt x="78" y="22"/>
                    <a:pt x="81" y="34"/>
                    <a:pt x="69" y="34"/>
                  </a:cubicBezTo>
                  <a:cubicBezTo>
                    <a:pt x="57" y="34"/>
                    <a:pt x="9" y="34"/>
                    <a:pt x="5" y="32"/>
                  </a:cubicBezTo>
                  <a:cubicBezTo>
                    <a:pt x="0" y="31"/>
                    <a:pt x="0" y="21"/>
                    <a:pt x="2" y="16"/>
                  </a:cubicBezTo>
                  <a:cubicBezTo>
                    <a:pt x="3" y="12"/>
                    <a:pt x="2" y="7"/>
                    <a:pt x="2" y="7"/>
                  </a:cubicBezTo>
                </a:path>
              </a:pathLst>
            </a:custGeom>
            <a:solidFill>
              <a:srgbClr val="F0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8" name="Freeform 299">
              <a:extLst>
                <a:ext uri="{FF2B5EF4-FFF2-40B4-BE49-F238E27FC236}">
                  <a16:creationId xmlns:a16="http://schemas.microsoft.com/office/drawing/2014/main" id="{A9F8A654-E58F-CDEB-A467-88D2E340C8CF}"/>
                </a:ext>
              </a:extLst>
            </p:cNvPr>
            <p:cNvSpPr>
              <a:spLocks/>
            </p:cNvSpPr>
            <p:nvPr/>
          </p:nvSpPr>
          <p:spPr bwMode="auto">
            <a:xfrm>
              <a:off x="6323013" y="3170238"/>
              <a:ext cx="593725" cy="249238"/>
            </a:xfrm>
            <a:custGeom>
              <a:avLst/>
              <a:gdLst>
                <a:gd name="T0" fmla="*/ 2 w 81"/>
                <a:gd name="T1" fmla="*/ 7 h 34"/>
                <a:gd name="T2" fmla="*/ 14 w 81"/>
                <a:gd name="T3" fmla="*/ 0 h 34"/>
                <a:gd name="T4" fmla="*/ 73 w 81"/>
                <a:gd name="T5" fmla="*/ 2 h 34"/>
                <a:gd name="T6" fmla="*/ 78 w 81"/>
                <a:gd name="T7" fmla="*/ 15 h 34"/>
                <a:gd name="T8" fmla="*/ 69 w 81"/>
                <a:gd name="T9" fmla="*/ 34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0" y="5"/>
                    <a:pt x="2" y="0"/>
                    <a:pt x="14" y="0"/>
                  </a:cubicBezTo>
                  <a:cubicBezTo>
                    <a:pt x="24" y="0"/>
                    <a:pt x="69" y="2"/>
                    <a:pt x="73" y="2"/>
                  </a:cubicBezTo>
                  <a:cubicBezTo>
                    <a:pt x="77" y="2"/>
                    <a:pt x="79" y="8"/>
                    <a:pt x="78" y="15"/>
                  </a:cubicBezTo>
                  <a:cubicBezTo>
                    <a:pt x="78" y="22"/>
                    <a:pt x="81" y="34"/>
                    <a:pt x="69" y="34"/>
                  </a:cubicBezTo>
                  <a:cubicBezTo>
                    <a:pt x="57" y="34"/>
                    <a:pt x="9" y="34"/>
                    <a:pt x="5" y="32"/>
                  </a:cubicBezTo>
                  <a:cubicBezTo>
                    <a:pt x="0" y="31"/>
                    <a:pt x="0" y="21"/>
                    <a:pt x="2" y="16"/>
                  </a:cubicBezTo>
                  <a:cubicBezTo>
                    <a:pt x="3" y="12"/>
                    <a:pt x="2" y="7"/>
                    <a:pt x="2" y="7"/>
                  </a:cubicBezTo>
                </a:path>
              </a:pathLst>
            </a:custGeom>
            <a:solidFill>
              <a:srgbClr val="EF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59" name="Freeform 300">
              <a:extLst>
                <a:ext uri="{FF2B5EF4-FFF2-40B4-BE49-F238E27FC236}">
                  <a16:creationId xmlns:a16="http://schemas.microsoft.com/office/drawing/2014/main" id="{7CB83FC9-0D84-C442-0A61-9ADAAFBB5DEA}"/>
                </a:ext>
              </a:extLst>
            </p:cNvPr>
            <p:cNvSpPr>
              <a:spLocks/>
            </p:cNvSpPr>
            <p:nvPr/>
          </p:nvSpPr>
          <p:spPr bwMode="auto">
            <a:xfrm>
              <a:off x="6323013" y="3170238"/>
              <a:ext cx="593725" cy="249238"/>
            </a:xfrm>
            <a:custGeom>
              <a:avLst/>
              <a:gdLst>
                <a:gd name="T0" fmla="*/ 2 w 81"/>
                <a:gd name="T1" fmla="*/ 7 h 34"/>
                <a:gd name="T2" fmla="*/ 15 w 81"/>
                <a:gd name="T3" fmla="*/ 0 h 34"/>
                <a:gd name="T4" fmla="*/ 73 w 81"/>
                <a:gd name="T5" fmla="*/ 2 h 34"/>
                <a:gd name="T6" fmla="*/ 78 w 81"/>
                <a:gd name="T7" fmla="*/ 15 h 34"/>
                <a:gd name="T8" fmla="*/ 69 w 81"/>
                <a:gd name="T9" fmla="*/ 34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1" y="5"/>
                    <a:pt x="2" y="0"/>
                    <a:pt x="15" y="0"/>
                  </a:cubicBezTo>
                  <a:cubicBezTo>
                    <a:pt x="24" y="1"/>
                    <a:pt x="68" y="2"/>
                    <a:pt x="73" y="2"/>
                  </a:cubicBezTo>
                  <a:cubicBezTo>
                    <a:pt x="77" y="2"/>
                    <a:pt x="79" y="8"/>
                    <a:pt x="78" y="15"/>
                  </a:cubicBezTo>
                  <a:cubicBezTo>
                    <a:pt x="78" y="22"/>
                    <a:pt x="81" y="34"/>
                    <a:pt x="69" y="34"/>
                  </a:cubicBezTo>
                  <a:cubicBezTo>
                    <a:pt x="57" y="34"/>
                    <a:pt x="9" y="33"/>
                    <a:pt x="5" y="32"/>
                  </a:cubicBezTo>
                  <a:cubicBezTo>
                    <a:pt x="0" y="31"/>
                    <a:pt x="0" y="21"/>
                    <a:pt x="2" y="16"/>
                  </a:cubicBezTo>
                  <a:cubicBezTo>
                    <a:pt x="3" y="12"/>
                    <a:pt x="2" y="7"/>
                    <a:pt x="2" y="7"/>
                  </a:cubicBezTo>
                </a:path>
              </a:pathLst>
            </a:custGeom>
            <a:solidFill>
              <a:srgbClr val="EE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0" name="Freeform 301">
              <a:extLst>
                <a:ext uri="{FF2B5EF4-FFF2-40B4-BE49-F238E27FC236}">
                  <a16:creationId xmlns:a16="http://schemas.microsoft.com/office/drawing/2014/main" id="{78C0B8AE-A581-D529-DE29-B7A726EA39C4}"/>
                </a:ext>
              </a:extLst>
            </p:cNvPr>
            <p:cNvSpPr>
              <a:spLocks/>
            </p:cNvSpPr>
            <p:nvPr/>
          </p:nvSpPr>
          <p:spPr bwMode="auto">
            <a:xfrm>
              <a:off x="6323013" y="3170238"/>
              <a:ext cx="593725" cy="249238"/>
            </a:xfrm>
            <a:custGeom>
              <a:avLst/>
              <a:gdLst>
                <a:gd name="T0" fmla="*/ 2 w 81"/>
                <a:gd name="T1" fmla="*/ 7 h 34"/>
                <a:gd name="T2" fmla="*/ 15 w 81"/>
                <a:gd name="T3" fmla="*/ 0 h 34"/>
                <a:gd name="T4" fmla="*/ 73 w 81"/>
                <a:gd name="T5" fmla="*/ 2 h 34"/>
                <a:gd name="T6" fmla="*/ 78 w 81"/>
                <a:gd name="T7" fmla="*/ 15 h 34"/>
                <a:gd name="T8" fmla="*/ 69 w 81"/>
                <a:gd name="T9" fmla="*/ 34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1" y="5"/>
                    <a:pt x="2" y="0"/>
                    <a:pt x="15" y="0"/>
                  </a:cubicBezTo>
                  <a:cubicBezTo>
                    <a:pt x="24" y="1"/>
                    <a:pt x="68" y="2"/>
                    <a:pt x="73" y="2"/>
                  </a:cubicBezTo>
                  <a:cubicBezTo>
                    <a:pt x="77" y="2"/>
                    <a:pt x="79" y="8"/>
                    <a:pt x="78" y="15"/>
                  </a:cubicBezTo>
                  <a:cubicBezTo>
                    <a:pt x="78" y="22"/>
                    <a:pt x="81" y="33"/>
                    <a:pt x="69" y="34"/>
                  </a:cubicBezTo>
                  <a:cubicBezTo>
                    <a:pt x="57" y="34"/>
                    <a:pt x="9" y="33"/>
                    <a:pt x="5" y="32"/>
                  </a:cubicBezTo>
                  <a:cubicBezTo>
                    <a:pt x="0" y="31"/>
                    <a:pt x="1" y="21"/>
                    <a:pt x="2" y="16"/>
                  </a:cubicBezTo>
                  <a:cubicBezTo>
                    <a:pt x="3" y="12"/>
                    <a:pt x="2" y="7"/>
                    <a:pt x="2" y="7"/>
                  </a:cubicBezTo>
                </a:path>
              </a:pathLst>
            </a:custGeom>
            <a:solidFill>
              <a:srgbClr val="ED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1" name="Freeform 302">
              <a:extLst>
                <a:ext uri="{FF2B5EF4-FFF2-40B4-BE49-F238E27FC236}">
                  <a16:creationId xmlns:a16="http://schemas.microsoft.com/office/drawing/2014/main" id="{33E95FD5-649E-DE33-B6F1-68399899BC64}"/>
                </a:ext>
              </a:extLst>
            </p:cNvPr>
            <p:cNvSpPr>
              <a:spLocks/>
            </p:cNvSpPr>
            <p:nvPr/>
          </p:nvSpPr>
          <p:spPr bwMode="auto">
            <a:xfrm>
              <a:off x="6323013" y="3170238"/>
              <a:ext cx="593725" cy="249238"/>
            </a:xfrm>
            <a:custGeom>
              <a:avLst/>
              <a:gdLst>
                <a:gd name="T0" fmla="*/ 2 w 81"/>
                <a:gd name="T1" fmla="*/ 7 h 34"/>
                <a:gd name="T2" fmla="*/ 15 w 81"/>
                <a:gd name="T3" fmla="*/ 0 h 34"/>
                <a:gd name="T4" fmla="*/ 73 w 81"/>
                <a:gd name="T5" fmla="*/ 2 h 34"/>
                <a:gd name="T6" fmla="*/ 78 w 81"/>
                <a:gd name="T7" fmla="*/ 15 h 34"/>
                <a:gd name="T8" fmla="*/ 69 w 81"/>
                <a:gd name="T9" fmla="*/ 34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1" y="5"/>
                    <a:pt x="2" y="0"/>
                    <a:pt x="15" y="0"/>
                  </a:cubicBezTo>
                  <a:cubicBezTo>
                    <a:pt x="24" y="1"/>
                    <a:pt x="68" y="2"/>
                    <a:pt x="73" y="2"/>
                  </a:cubicBezTo>
                  <a:cubicBezTo>
                    <a:pt x="77" y="2"/>
                    <a:pt x="79" y="8"/>
                    <a:pt x="78" y="15"/>
                  </a:cubicBezTo>
                  <a:cubicBezTo>
                    <a:pt x="78" y="22"/>
                    <a:pt x="81" y="33"/>
                    <a:pt x="69" y="34"/>
                  </a:cubicBezTo>
                  <a:cubicBezTo>
                    <a:pt x="57" y="34"/>
                    <a:pt x="9" y="33"/>
                    <a:pt x="5" y="32"/>
                  </a:cubicBezTo>
                  <a:cubicBezTo>
                    <a:pt x="0" y="31"/>
                    <a:pt x="1" y="21"/>
                    <a:pt x="2" y="16"/>
                  </a:cubicBezTo>
                  <a:cubicBezTo>
                    <a:pt x="3" y="12"/>
                    <a:pt x="2" y="7"/>
                    <a:pt x="2" y="7"/>
                  </a:cubicBezTo>
                </a:path>
              </a:pathLst>
            </a:custGeom>
            <a:solidFill>
              <a:srgbClr val="EC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2" name="Freeform 303">
              <a:extLst>
                <a:ext uri="{FF2B5EF4-FFF2-40B4-BE49-F238E27FC236}">
                  <a16:creationId xmlns:a16="http://schemas.microsoft.com/office/drawing/2014/main" id="{EB718B33-073B-2B95-4DF1-54685E2E5933}"/>
                </a:ext>
              </a:extLst>
            </p:cNvPr>
            <p:cNvSpPr>
              <a:spLocks/>
            </p:cNvSpPr>
            <p:nvPr/>
          </p:nvSpPr>
          <p:spPr bwMode="auto">
            <a:xfrm>
              <a:off x="6323013" y="3170238"/>
              <a:ext cx="593725" cy="249238"/>
            </a:xfrm>
            <a:custGeom>
              <a:avLst/>
              <a:gdLst>
                <a:gd name="T0" fmla="*/ 2 w 81"/>
                <a:gd name="T1" fmla="*/ 7 h 34"/>
                <a:gd name="T2" fmla="*/ 15 w 81"/>
                <a:gd name="T3" fmla="*/ 0 h 34"/>
                <a:gd name="T4" fmla="*/ 73 w 81"/>
                <a:gd name="T5" fmla="*/ 2 h 34"/>
                <a:gd name="T6" fmla="*/ 78 w 81"/>
                <a:gd name="T7" fmla="*/ 15 h 34"/>
                <a:gd name="T8" fmla="*/ 69 w 81"/>
                <a:gd name="T9" fmla="*/ 34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1" y="5"/>
                    <a:pt x="2" y="0"/>
                    <a:pt x="15" y="0"/>
                  </a:cubicBezTo>
                  <a:cubicBezTo>
                    <a:pt x="24" y="1"/>
                    <a:pt x="68" y="2"/>
                    <a:pt x="73" y="2"/>
                  </a:cubicBezTo>
                  <a:cubicBezTo>
                    <a:pt x="77" y="2"/>
                    <a:pt x="79" y="8"/>
                    <a:pt x="78" y="15"/>
                  </a:cubicBezTo>
                  <a:cubicBezTo>
                    <a:pt x="78" y="22"/>
                    <a:pt x="81" y="33"/>
                    <a:pt x="69" y="34"/>
                  </a:cubicBezTo>
                  <a:cubicBezTo>
                    <a:pt x="57" y="34"/>
                    <a:pt x="9" y="33"/>
                    <a:pt x="5" y="32"/>
                  </a:cubicBezTo>
                  <a:cubicBezTo>
                    <a:pt x="0" y="31"/>
                    <a:pt x="1" y="21"/>
                    <a:pt x="2" y="16"/>
                  </a:cubicBezTo>
                  <a:cubicBezTo>
                    <a:pt x="3" y="12"/>
                    <a:pt x="2" y="7"/>
                    <a:pt x="2" y="7"/>
                  </a:cubicBezTo>
                </a:path>
              </a:pathLst>
            </a:custGeom>
            <a:solidFill>
              <a:srgbClr val="EB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3" name="Freeform 304">
              <a:extLst>
                <a:ext uri="{FF2B5EF4-FFF2-40B4-BE49-F238E27FC236}">
                  <a16:creationId xmlns:a16="http://schemas.microsoft.com/office/drawing/2014/main" id="{4E6BF501-5973-9133-FF55-499CDE915E2F}"/>
                </a:ext>
              </a:extLst>
            </p:cNvPr>
            <p:cNvSpPr>
              <a:spLocks/>
            </p:cNvSpPr>
            <p:nvPr/>
          </p:nvSpPr>
          <p:spPr bwMode="auto">
            <a:xfrm>
              <a:off x="6323013" y="3170238"/>
              <a:ext cx="593725" cy="249238"/>
            </a:xfrm>
            <a:custGeom>
              <a:avLst/>
              <a:gdLst>
                <a:gd name="T0" fmla="*/ 2 w 81"/>
                <a:gd name="T1" fmla="*/ 7 h 34"/>
                <a:gd name="T2" fmla="*/ 15 w 81"/>
                <a:gd name="T3" fmla="*/ 0 h 34"/>
                <a:gd name="T4" fmla="*/ 73 w 81"/>
                <a:gd name="T5" fmla="*/ 2 h 34"/>
                <a:gd name="T6" fmla="*/ 78 w 81"/>
                <a:gd name="T7" fmla="*/ 15 h 34"/>
                <a:gd name="T8" fmla="*/ 69 w 81"/>
                <a:gd name="T9" fmla="*/ 34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1" y="6"/>
                    <a:pt x="2" y="0"/>
                    <a:pt x="15" y="0"/>
                  </a:cubicBezTo>
                  <a:cubicBezTo>
                    <a:pt x="24" y="1"/>
                    <a:pt x="68" y="3"/>
                    <a:pt x="73" y="2"/>
                  </a:cubicBezTo>
                  <a:cubicBezTo>
                    <a:pt x="77" y="2"/>
                    <a:pt x="79" y="8"/>
                    <a:pt x="78" y="15"/>
                  </a:cubicBezTo>
                  <a:cubicBezTo>
                    <a:pt x="78" y="22"/>
                    <a:pt x="81" y="33"/>
                    <a:pt x="69" y="34"/>
                  </a:cubicBezTo>
                  <a:cubicBezTo>
                    <a:pt x="57" y="34"/>
                    <a:pt x="9" y="33"/>
                    <a:pt x="5" y="32"/>
                  </a:cubicBezTo>
                  <a:cubicBezTo>
                    <a:pt x="0" y="30"/>
                    <a:pt x="1" y="21"/>
                    <a:pt x="2" y="16"/>
                  </a:cubicBezTo>
                  <a:cubicBezTo>
                    <a:pt x="3" y="12"/>
                    <a:pt x="2" y="7"/>
                    <a:pt x="2" y="7"/>
                  </a:cubicBezTo>
                </a:path>
              </a:pathLst>
            </a:custGeom>
            <a:solidFill>
              <a:srgbClr val="EA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4" name="Freeform 305">
              <a:extLst>
                <a:ext uri="{FF2B5EF4-FFF2-40B4-BE49-F238E27FC236}">
                  <a16:creationId xmlns:a16="http://schemas.microsoft.com/office/drawing/2014/main" id="{8B9506D4-396D-6584-16E5-EE66F2D2E1D7}"/>
                </a:ext>
              </a:extLst>
            </p:cNvPr>
            <p:cNvSpPr>
              <a:spLocks/>
            </p:cNvSpPr>
            <p:nvPr/>
          </p:nvSpPr>
          <p:spPr bwMode="auto">
            <a:xfrm>
              <a:off x="6323013" y="3170238"/>
              <a:ext cx="593725" cy="249238"/>
            </a:xfrm>
            <a:custGeom>
              <a:avLst/>
              <a:gdLst>
                <a:gd name="T0" fmla="*/ 2 w 81"/>
                <a:gd name="T1" fmla="*/ 7 h 34"/>
                <a:gd name="T2" fmla="*/ 15 w 81"/>
                <a:gd name="T3" fmla="*/ 0 h 34"/>
                <a:gd name="T4" fmla="*/ 72 w 81"/>
                <a:gd name="T5" fmla="*/ 2 h 34"/>
                <a:gd name="T6" fmla="*/ 78 w 81"/>
                <a:gd name="T7" fmla="*/ 15 h 34"/>
                <a:gd name="T8" fmla="*/ 69 w 81"/>
                <a:gd name="T9" fmla="*/ 34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1" y="6"/>
                    <a:pt x="2" y="0"/>
                    <a:pt x="15" y="0"/>
                  </a:cubicBezTo>
                  <a:cubicBezTo>
                    <a:pt x="24" y="1"/>
                    <a:pt x="68" y="3"/>
                    <a:pt x="72" y="2"/>
                  </a:cubicBezTo>
                  <a:cubicBezTo>
                    <a:pt x="77" y="2"/>
                    <a:pt x="79" y="8"/>
                    <a:pt x="78" y="15"/>
                  </a:cubicBezTo>
                  <a:cubicBezTo>
                    <a:pt x="78" y="22"/>
                    <a:pt x="81" y="33"/>
                    <a:pt x="69" y="34"/>
                  </a:cubicBezTo>
                  <a:cubicBezTo>
                    <a:pt x="57" y="34"/>
                    <a:pt x="9" y="33"/>
                    <a:pt x="5" y="32"/>
                  </a:cubicBezTo>
                  <a:cubicBezTo>
                    <a:pt x="0" y="30"/>
                    <a:pt x="1" y="21"/>
                    <a:pt x="2" y="16"/>
                  </a:cubicBezTo>
                  <a:cubicBezTo>
                    <a:pt x="3" y="12"/>
                    <a:pt x="2" y="7"/>
                    <a:pt x="2" y="7"/>
                  </a:cubicBezTo>
                </a:path>
              </a:pathLst>
            </a:custGeom>
            <a:solidFill>
              <a:srgbClr val="E9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5" name="Freeform 306">
              <a:extLst>
                <a:ext uri="{FF2B5EF4-FFF2-40B4-BE49-F238E27FC236}">
                  <a16:creationId xmlns:a16="http://schemas.microsoft.com/office/drawing/2014/main" id="{1B4AB384-5A94-0D32-1510-E5E6E7FBC739}"/>
                </a:ext>
              </a:extLst>
            </p:cNvPr>
            <p:cNvSpPr>
              <a:spLocks/>
            </p:cNvSpPr>
            <p:nvPr/>
          </p:nvSpPr>
          <p:spPr bwMode="auto">
            <a:xfrm>
              <a:off x="6323013" y="3170238"/>
              <a:ext cx="593725" cy="249238"/>
            </a:xfrm>
            <a:custGeom>
              <a:avLst/>
              <a:gdLst>
                <a:gd name="T0" fmla="*/ 2 w 81"/>
                <a:gd name="T1" fmla="*/ 7 h 34"/>
                <a:gd name="T2" fmla="*/ 15 w 81"/>
                <a:gd name="T3" fmla="*/ 0 h 34"/>
                <a:gd name="T4" fmla="*/ 72 w 81"/>
                <a:gd name="T5" fmla="*/ 2 h 34"/>
                <a:gd name="T6" fmla="*/ 78 w 81"/>
                <a:gd name="T7" fmla="*/ 15 h 34"/>
                <a:gd name="T8" fmla="*/ 69 w 81"/>
                <a:gd name="T9" fmla="*/ 34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1" y="6"/>
                    <a:pt x="2" y="0"/>
                    <a:pt x="15" y="0"/>
                  </a:cubicBezTo>
                  <a:cubicBezTo>
                    <a:pt x="24" y="1"/>
                    <a:pt x="68" y="3"/>
                    <a:pt x="72" y="2"/>
                  </a:cubicBezTo>
                  <a:cubicBezTo>
                    <a:pt x="77" y="2"/>
                    <a:pt x="79" y="8"/>
                    <a:pt x="78" y="15"/>
                  </a:cubicBezTo>
                  <a:cubicBezTo>
                    <a:pt x="78" y="22"/>
                    <a:pt x="81" y="33"/>
                    <a:pt x="69" y="34"/>
                  </a:cubicBezTo>
                  <a:cubicBezTo>
                    <a:pt x="56" y="34"/>
                    <a:pt x="9" y="33"/>
                    <a:pt x="5" y="32"/>
                  </a:cubicBezTo>
                  <a:cubicBezTo>
                    <a:pt x="0" y="30"/>
                    <a:pt x="1" y="21"/>
                    <a:pt x="2" y="16"/>
                  </a:cubicBezTo>
                  <a:cubicBezTo>
                    <a:pt x="3" y="12"/>
                    <a:pt x="2" y="7"/>
                    <a:pt x="2" y="7"/>
                  </a:cubicBezTo>
                </a:path>
              </a:pathLst>
            </a:custGeom>
            <a:solidFill>
              <a:srgbClr val="E8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6" name="Freeform 307">
              <a:extLst>
                <a:ext uri="{FF2B5EF4-FFF2-40B4-BE49-F238E27FC236}">
                  <a16:creationId xmlns:a16="http://schemas.microsoft.com/office/drawing/2014/main" id="{CD29550A-930A-F747-E347-9C9B9E2E2F8D}"/>
                </a:ext>
              </a:extLst>
            </p:cNvPr>
            <p:cNvSpPr>
              <a:spLocks/>
            </p:cNvSpPr>
            <p:nvPr/>
          </p:nvSpPr>
          <p:spPr bwMode="auto">
            <a:xfrm>
              <a:off x="6323013" y="3170238"/>
              <a:ext cx="593725" cy="249238"/>
            </a:xfrm>
            <a:custGeom>
              <a:avLst/>
              <a:gdLst>
                <a:gd name="T0" fmla="*/ 2 w 81"/>
                <a:gd name="T1" fmla="*/ 7 h 34"/>
                <a:gd name="T2" fmla="*/ 15 w 81"/>
                <a:gd name="T3" fmla="*/ 0 h 34"/>
                <a:gd name="T4" fmla="*/ 72 w 81"/>
                <a:gd name="T5" fmla="*/ 2 h 34"/>
                <a:gd name="T6" fmla="*/ 78 w 81"/>
                <a:gd name="T7" fmla="*/ 15 h 34"/>
                <a:gd name="T8" fmla="*/ 69 w 81"/>
                <a:gd name="T9" fmla="*/ 34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1" y="6"/>
                    <a:pt x="2" y="0"/>
                    <a:pt x="15" y="0"/>
                  </a:cubicBezTo>
                  <a:cubicBezTo>
                    <a:pt x="24" y="1"/>
                    <a:pt x="68" y="3"/>
                    <a:pt x="72" y="2"/>
                  </a:cubicBezTo>
                  <a:cubicBezTo>
                    <a:pt x="77" y="2"/>
                    <a:pt x="79" y="8"/>
                    <a:pt x="78" y="15"/>
                  </a:cubicBezTo>
                  <a:cubicBezTo>
                    <a:pt x="78" y="22"/>
                    <a:pt x="81" y="33"/>
                    <a:pt x="69" y="34"/>
                  </a:cubicBezTo>
                  <a:cubicBezTo>
                    <a:pt x="56" y="34"/>
                    <a:pt x="10" y="33"/>
                    <a:pt x="5" y="32"/>
                  </a:cubicBezTo>
                  <a:cubicBezTo>
                    <a:pt x="0" y="30"/>
                    <a:pt x="1" y="21"/>
                    <a:pt x="2" y="16"/>
                  </a:cubicBezTo>
                  <a:cubicBezTo>
                    <a:pt x="3" y="12"/>
                    <a:pt x="2" y="7"/>
                    <a:pt x="2" y="7"/>
                  </a:cubicBezTo>
                </a:path>
              </a:pathLst>
            </a:custGeom>
            <a:solidFill>
              <a:srgbClr val="E7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7" name="Freeform 308">
              <a:extLst>
                <a:ext uri="{FF2B5EF4-FFF2-40B4-BE49-F238E27FC236}">
                  <a16:creationId xmlns:a16="http://schemas.microsoft.com/office/drawing/2014/main" id="{935D28DC-E936-3C35-6CA9-B6D06E0EE4CE}"/>
                </a:ext>
              </a:extLst>
            </p:cNvPr>
            <p:cNvSpPr>
              <a:spLocks/>
            </p:cNvSpPr>
            <p:nvPr/>
          </p:nvSpPr>
          <p:spPr bwMode="auto">
            <a:xfrm>
              <a:off x="6323013" y="3170238"/>
              <a:ext cx="593725" cy="249238"/>
            </a:xfrm>
            <a:custGeom>
              <a:avLst/>
              <a:gdLst>
                <a:gd name="T0" fmla="*/ 2 w 81"/>
                <a:gd name="T1" fmla="*/ 7 h 34"/>
                <a:gd name="T2" fmla="*/ 15 w 81"/>
                <a:gd name="T3" fmla="*/ 1 h 34"/>
                <a:gd name="T4" fmla="*/ 72 w 81"/>
                <a:gd name="T5" fmla="*/ 2 h 34"/>
                <a:gd name="T6" fmla="*/ 78 w 81"/>
                <a:gd name="T7" fmla="*/ 15 h 34"/>
                <a:gd name="T8" fmla="*/ 69 w 81"/>
                <a:gd name="T9" fmla="*/ 33 h 34"/>
                <a:gd name="T10" fmla="*/ 5 w 81"/>
                <a:gd name="T11" fmla="*/ 32 h 34"/>
                <a:gd name="T12" fmla="*/ 2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1" y="6"/>
                    <a:pt x="2" y="0"/>
                    <a:pt x="15" y="1"/>
                  </a:cubicBezTo>
                  <a:cubicBezTo>
                    <a:pt x="24" y="1"/>
                    <a:pt x="68" y="3"/>
                    <a:pt x="72" y="2"/>
                  </a:cubicBezTo>
                  <a:cubicBezTo>
                    <a:pt x="77" y="2"/>
                    <a:pt x="79" y="8"/>
                    <a:pt x="78" y="15"/>
                  </a:cubicBezTo>
                  <a:cubicBezTo>
                    <a:pt x="78" y="22"/>
                    <a:pt x="81" y="33"/>
                    <a:pt x="69" y="33"/>
                  </a:cubicBezTo>
                  <a:cubicBezTo>
                    <a:pt x="56" y="34"/>
                    <a:pt x="10" y="33"/>
                    <a:pt x="5" y="32"/>
                  </a:cubicBezTo>
                  <a:cubicBezTo>
                    <a:pt x="0" y="30"/>
                    <a:pt x="1" y="21"/>
                    <a:pt x="2" y="16"/>
                  </a:cubicBezTo>
                  <a:cubicBezTo>
                    <a:pt x="4" y="12"/>
                    <a:pt x="2" y="7"/>
                    <a:pt x="2" y="7"/>
                  </a:cubicBezTo>
                </a:path>
              </a:pathLst>
            </a:custGeom>
            <a:solidFill>
              <a:srgbClr val="E6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8" name="Freeform 309">
              <a:extLst>
                <a:ext uri="{FF2B5EF4-FFF2-40B4-BE49-F238E27FC236}">
                  <a16:creationId xmlns:a16="http://schemas.microsoft.com/office/drawing/2014/main" id="{F01D3C84-304C-EF5A-71F5-AC57621F103D}"/>
                </a:ext>
              </a:extLst>
            </p:cNvPr>
            <p:cNvSpPr>
              <a:spLocks/>
            </p:cNvSpPr>
            <p:nvPr/>
          </p:nvSpPr>
          <p:spPr bwMode="auto">
            <a:xfrm>
              <a:off x="6323013" y="3170238"/>
              <a:ext cx="593725" cy="249238"/>
            </a:xfrm>
            <a:custGeom>
              <a:avLst/>
              <a:gdLst>
                <a:gd name="T0" fmla="*/ 2 w 81"/>
                <a:gd name="T1" fmla="*/ 7 h 34"/>
                <a:gd name="T2" fmla="*/ 15 w 81"/>
                <a:gd name="T3" fmla="*/ 1 h 34"/>
                <a:gd name="T4" fmla="*/ 72 w 81"/>
                <a:gd name="T5" fmla="*/ 2 h 34"/>
                <a:gd name="T6" fmla="*/ 78 w 81"/>
                <a:gd name="T7" fmla="*/ 15 h 34"/>
                <a:gd name="T8" fmla="*/ 69 w 81"/>
                <a:gd name="T9" fmla="*/ 33 h 34"/>
                <a:gd name="T10" fmla="*/ 6 w 81"/>
                <a:gd name="T11" fmla="*/ 32 h 34"/>
                <a:gd name="T12" fmla="*/ 3 w 81"/>
                <a:gd name="T13" fmla="*/ 16 h 34"/>
                <a:gd name="T14" fmla="*/ 2 w 81"/>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
                  <a:moveTo>
                    <a:pt x="2" y="7"/>
                  </a:moveTo>
                  <a:cubicBezTo>
                    <a:pt x="1" y="6"/>
                    <a:pt x="2" y="0"/>
                    <a:pt x="15" y="1"/>
                  </a:cubicBezTo>
                  <a:cubicBezTo>
                    <a:pt x="24" y="1"/>
                    <a:pt x="68" y="3"/>
                    <a:pt x="72" y="2"/>
                  </a:cubicBezTo>
                  <a:cubicBezTo>
                    <a:pt x="77" y="2"/>
                    <a:pt x="79" y="8"/>
                    <a:pt x="78" y="15"/>
                  </a:cubicBezTo>
                  <a:cubicBezTo>
                    <a:pt x="78" y="22"/>
                    <a:pt x="81" y="33"/>
                    <a:pt x="69" y="33"/>
                  </a:cubicBezTo>
                  <a:cubicBezTo>
                    <a:pt x="56" y="34"/>
                    <a:pt x="10" y="33"/>
                    <a:pt x="6" y="32"/>
                  </a:cubicBezTo>
                  <a:cubicBezTo>
                    <a:pt x="0" y="30"/>
                    <a:pt x="1" y="21"/>
                    <a:pt x="3" y="16"/>
                  </a:cubicBezTo>
                  <a:cubicBezTo>
                    <a:pt x="4" y="12"/>
                    <a:pt x="2" y="7"/>
                    <a:pt x="2" y="7"/>
                  </a:cubicBezTo>
                </a:path>
              </a:pathLst>
            </a:custGeom>
            <a:solidFill>
              <a:srgbClr val="E5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69" name="Freeform 310">
              <a:extLst>
                <a:ext uri="{FF2B5EF4-FFF2-40B4-BE49-F238E27FC236}">
                  <a16:creationId xmlns:a16="http://schemas.microsoft.com/office/drawing/2014/main" id="{E7A17959-FAC3-9DA5-BD5B-748762F36382}"/>
                </a:ext>
              </a:extLst>
            </p:cNvPr>
            <p:cNvSpPr>
              <a:spLocks/>
            </p:cNvSpPr>
            <p:nvPr/>
          </p:nvSpPr>
          <p:spPr bwMode="auto">
            <a:xfrm>
              <a:off x="6330950" y="3170238"/>
              <a:ext cx="585788" cy="249238"/>
            </a:xfrm>
            <a:custGeom>
              <a:avLst/>
              <a:gdLst>
                <a:gd name="T0" fmla="*/ 1 w 80"/>
                <a:gd name="T1" fmla="*/ 8 h 34"/>
                <a:gd name="T2" fmla="*/ 14 w 80"/>
                <a:gd name="T3" fmla="*/ 1 h 34"/>
                <a:gd name="T4" fmla="*/ 71 w 80"/>
                <a:gd name="T5" fmla="*/ 3 h 34"/>
                <a:gd name="T6" fmla="*/ 77 w 80"/>
                <a:gd name="T7" fmla="*/ 15 h 34"/>
                <a:gd name="T8" fmla="*/ 68 w 80"/>
                <a:gd name="T9" fmla="*/ 33 h 34"/>
                <a:gd name="T10" fmla="*/ 5 w 80"/>
                <a:gd name="T11" fmla="*/ 32 h 34"/>
                <a:gd name="T12" fmla="*/ 2 w 80"/>
                <a:gd name="T13" fmla="*/ 16 h 34"/>
                <a:gd name="T14" fmla="*/ 1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1" y="8"/>
                  </a:moveTo>
                  <a:cubicBezTo>
                    <a:pt x="0" y="6"/>
                    <a:pt x="1" y="0"/>
                    <a:pt x="14" y="1"/>
                  </a:cubicBezTo>
                  <a:cubicBezTo>
                    <a:pt x="23" y="1"/>
                    <a:pt x="67" y="3"/>
                    <a:pt x="71" y="3"/>
                  </a:cubicBezTo>
                  <a:cubicBezTo>
                    <a:pt x="75" y="2"/>
                    <a:pt x="78" y="8"/>
                    <a:pt x="77" y="15"/>
                  </a:cubicBezTo>
                  <a:cubicBezTo>
                    <a:pt x="76" y="22"/>
                    <a:pt x="80" y="33"/>
                    <a:pt x="68" y="33"/>
                  </a:cubicBezTo>
                  <a:cubicBezTo>
                    <a:pt x="55" y="34"/>
                    <a:pt x="9" y="33"/>
                    <a:pt x="5" y="32"/>
                  </a:cubicBezTo>
                  <a:cubicBezTo>
                    <a:pt x="0" y="30"/>
                    <a:pt x="0" y="21"/>
                    <a:pt x="2" y="16"/>
                  </a:cubicBezTo>
                  <a:cubicBezTo>
                    <a:pt x="3" y="12"/>
                    <a:pt x="1" y="8"/>
                    <a:pt x="1" y="8"/>
                  </a:cubicBezTo>
                </a:path>
              </a:pathLst>
            </a:custGeom>
            <a:solidFill>
              <a:srgbClr val="E4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0" name="Freeform 311">
              <a:extLst>
                <a:ext uri="{FF2B5EF4-FFF2-40B4-BE49-F238E27FC236}">
                  <a16:creationId xmlns:a16="http://schemas.microsoft.com/office/drawing/2014/main" id="{67D1BC95-2BE2-D7E3-613B-0BB9C2165D19}"/>
                </a:ext>
              </a:extLst>
            </p:cNvPr>
            <p:cNvSpPr>
              <a:spLocks/>
            </p:cNvSpPr>
            <p:nvPr/>
          </p:nvSpPr>
          <p:spPr bwMode="auto">
            <a:xfrm>
              <a:off x="6330950" y="3170238"/>
              <a:ext cx="585788" cy="249238"/>
            </a:xfrm>
            <a:custGeom>
              <a:avLst/>
              <a:gdLst>
                <a:gd name="T0" fmla="*/ 2 w 80"/>
                <a:gd name="T1" fmla="*/ 8 h 34"/>
                <a:gd name="T2" fmla="*/ 14 w 80"/>
                <a:gd name="T3" fmla="*/ 1 h 34"/>
                <a:gd name="T4" fmla="*/ 71 w 80"/>
                <a:gd name="T5" fmla="*/ 3 h 34"/>
                <a:gd name="T6" fmla="*/ 77 w 80"/>
                <a:gd name="T7" fmla="*/ 15 h 34"/>
                <a:gd name="T8" fmla="*/ 67 w 80"/>
                <a:gd name="T9" fmla="*/ 33 h 34"/>
                <a:gd name="T10" fmla="*/ 5 w 80"/>
                <a:gd name="T11" fmla="*/ 32 h 34"/>
                <a:gd name="T12" fmla="*/ 2 w 80"/>
                <a:gd name="T13" fmla="*/ 16 h 34"/>
                <a:gd name="T14" fmla="*/ 2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2" y="8"/>
                  </a:moveTo>
                  <a:cubicBezTo>
                    <a:pt x="0" y="6"/>
                    <a:pt x="1" y="0"/>
                    <a:pt x="14" y="1"/>
                  </a:cubicBezTo>
                  <a:cubicBezTo>
                    <a:pt x="23" y="1"/>
                    <a:pt x="67" y="3"/>
                    <a:pt x="71" y="3"/>
                  </a:cubicBezTo>
                  <a:cubicBezTo>
                    <a:pt x="75" y="2"/>
                    <a:pt x="77" y="8"/>
                    <a:pt x="77" y="15"/>
                  </a:cubicBezTo>
                  <a:cubicBezTo>
                    <a:pt x="76" y="22"/>
                    <a:pt x="80" y="33"/>
                    <a:pt x="67" y="33"/>
                  </a:cubicBezTo>
                  <a:cubicBezTo>
                    <a:pt x="55" y="34"/>
                    <a:pt x="9" y="33"/>
                    <a:pt x="5" y="32"/>
                  </a:cubicBezTo>
                  <a:cubicBezTo>
                    <a:pt x="0" y="30"/>
                    <a:pt x="0" y="21"/>
                    <a:pt x="2" y="16"/>
                  </a:cubicBezTo>
                  <a:cubicBezTo>
                    <a:pt x="3" y="12"/>
                    <a:pt x="2" y="8"/>
                    <a:pt x="2" y="8"/>
                  </a:cubicBezTo>
                </a:path>
              </a:pathLst>
            </a:custGeom>
            <a:solidFill>
              <a:srgbClr val="E3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1" name="Freeform 312">
              <a:extLst>
                <a:ext uri="{FF2B5EF4-FFF2-40B4-BE49-F238E27FC236}">
                  <a16:creationId xmlns:a16="http://schemas.microsoft.com/office/drawing/2014/main" id="{2E97AD37-1D8C-EF32-7690-5675CEFEA499}"/>
                </a:ext>
              </a:extLst>
            </p:cNvPr>
            <p:cNvSpPr>
              <a:spLocks/>
            </p:cNvSpPr>
            <p:nvPr/>
          </p:nvSpPr>
          <p:spPr bwMode="auto">
            <a:xfrm>
              <a:off x="6330950" y="3170238"/>
              <a:ext cx="585788" cy="249238"/>
            </a:xfrm>
            <a:custGeom>
              <a:avLst/>
              <a:gdLst>
                <a:gd name="T0" fmla="*/ 2 w 80"/>
                <a:gd name="T1" fmla="*/ 8 h 34"/>
                <a:gd name="T2" fmla="*/ 14 w 80"/>
                <a:gd name="T3" fmla="*/ 1 h 34"/>
                <a:gd name="T4" fmla="*/ 71 w 80"/>
                <a:gd name="T5" fmla="*/ 3 h 34"/>
                <a:gd name="T6" fmla="*/ 77 w 80"/>
                <a:gd name="T7" fmla="*/ 15 h 34"/>
                <a:gd name="T8" fmla="*/ 67 w 80"/>
                <a:gd name="T9" fmla="*/ 33 h 34"/>
                <a:gd name="T10" fmla="*/ 5 w 80"/>
                <a:gd name="T11" fmla="*/ 32 h 34"/>
                <a:gd name="T12" fmla="*/ 2 w 80"/>
                <a:gd name="T13" fmla="*/ 16 h 34"/>
                <a:gd name="T14" fmla="*/ 2 w 80"/>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4">
                  <a:moveTo>
                    <a:pt x="2" y="8"/>
                  </a:moveTo>
                  <a:cubicBezTo>
                    <a:pt x="0" y="6"/>
                    <a:pt x="2" y="0"/>
                    <a:pt x="14" y="1"/>
                  </a:cubicBezTo>
                  <a:cubicBezTo>
                    <a:pt x="23" y="1"/>
                    <a:pt x="67" y="3"/>
                    <a:pt x="71" y="3"/>
                  </a:cubicBezTo>
                  <a:cubicBezTo>
                    <a:pt x="75" y="2"/>
                    <a:pt x="77" y="8"/>
                    <a:pt x="77" y="15"/>
                  </a:cubicBezTo>
                  <a:cubicBezTo>
                    <a:pt x="76" y="22"/>
                    <a:pt x="80" y="33"/>
                    <a:pt x="67" y="33"/>
                  </a:cubicBezTo>
                  <a:cubicBezTo>
                    <a:pt x="55" y="34"/>
                    <a:pt x="9" y="33"/>
                    <a:pt x="5" y="32"/>
                  </a:cubicBezTo>
                  <a:cubicBezTo>
                    <a:pt x="0" y="30"/>
                    <a:pt x="0" y="21"/>
                    <a:pt x="2" y="16"/>
                  </a:cubicBezTo>
                  <a:cubicBezTo>
                    <a:pt x="3" y="12"/>
                    <a:pt x="2" y="8"/>
                    <a:pt x="2" y="8"/>
                  </a:cubicBezTo>
                </a:path>
              </a:pathLst>
            </a:custGeom>
            <a:solidFill>
              <a:srgbClr val="E2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2" name="Freeform 313">
              <a:extLst>
                <a:ext uri="{FF2B5EF4-FFF2-40B4-BE49-F238E27FC236}">
                  <a16:creationId xmlns:a16="http://schemas.microsoft.com/office/drawing/2014/main" id="{A1B41A11-2082-05D8-B7D0-54C2C73EF9A5}"/>
                </a:ext>
              </a:extLst>
            </p:cNvPr>
            <p:cNvSpPr>
              <a:spLocks/>
            </p:cNvSpPr>
            <p:nvPr/>
          </p:nvSpPr>
          <p:spPr bwMode="auto">
            <a:xfrm>
              <a:off x="6330950" y="3170238"/>
              <a:ext cx="577850" cy="249238"/>
            </a:xfrm>
            <a:custGeom>
              <a:avLst/>
              <a:gdLst>
                <a:gd name="T0" fmla="*/ 2 w 79"/>
                <a:gd name="T1" fmla="*/ 8 h 34"/>
                <a:gd name="T2" fmla="*/ 14 w 79"/>
                <a:gd name="T3" fmla="*/ 1 h 34"/>
                <a:gd name="T4" fmla="*/ 71 w 79"/>
                <a:gd name="T5" fmla="*/ 3 h 34"/>
                <a:gd name="T6" fmla="*/ 77 w 79"/>
                <a:gd name="T7" fmla="*/ 15 h 34"/>
                <a:gd name="T8" fmla="*/ 67 w 79"/>
                <a:gd name="T9" fmla="*/ 33 h 34"/>
                <a:gd name="T10" fmla="*/ 5 w 79"/>
                <a:gd name="T11" fmla="*/ 32 h 34"/>
                <a:gd name="T12" fmla="*/ 2 w 79"/>
                <a:gd name="T13" fmla="*/ 16 h 34"/>
                <a:gd name="T14" fmla="*/ 2 w 79"/>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4">
                  <a:moveTo>
                    <a:pt x="2" y="8"/>
                  </a:moveTo>
                  <a:cubicBezTo>
                    <a:pt x="0" y="6"/>
                    <a:pt x="2" y="0"/>
                    <a:pt x="14" y="1"/>
                  </a:cubicBezTo>
                  <a:cubicBezTo>
                    <a:pt x="23" y="1"/>
                    <a:pt x="67" y="3"/>
                    <a:pt x="71" y="3"/>
                  </a:cubicBezTo>
                  <a:cubicBezTo>
                    <a:pt x="75" y="2"/>
                    <a:pt x="77" y="8"/>
                    <a:pt x="77" y="15"/>
                  </a:cubicBezTo>
                  <a:cubicBezTo>
                    <a:pt x="76" y="22"/>
                    <a:pt x="79" y="33"/>
                    <a:pt x="67" y="33"/>
                  </a:cubicBezTo>
                  <a:cubicBezTo>
                    <a:pt x="55" y="34"/>
                    <a:pt x="9" y="33"/>
                    <a:pt x="5" y="32"/>
                  </a:cubicBezTo>
                  <a:cubicBezTo>
                    <a:pt x="0" y="30"/>
                    <a:pt x="0" y="21"/>
                    <a:pt x="2" y="16"/>
                  </a:cubicBezTo>
                  <a:cubicBezTo>
                    <a:pt x="3" y="12"/>
                    <a:pt x="2" y="8"/>
                    <a:pt x="2" y="8"/>
                  </a:cubicBezTo>
                </a:path>
              </a:pathLst>
            </a:custGeom>
            <a:solidFill>
              <a:srgbClr val="E1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3" name="Freeform 314">
              <a:extLst>
                <a:ext uri="{FF2B5EF4-FFF2-40B4-BE49-F238E27FC236}">
                  <a16:creationId xmlns:a16="http://schemas.microsoft.com/office/drawing/2014/main" id="{9F4790A9-4013-322D-35AD-E9A3076F4A73}"/>
                </a:ext>
              </a:extLst>
            </p:cNvPr>
            <p:cNvSpPr>
              <a:spLocks/>
            </p:cNvSpPr>
            <p:nvPr/>
          </p:nvSpPr>
          <p:spPr bwMode="auto">
            <a:xfrm>
              <a:off x="6330950" y="3170238"/>
              <a:ext cx="577850" cy="249238"/>
            </a:xfrm>
            <a:custGeom>
              <a:avLst/>
              <a:gdLst>
                <a:gd name="T0" fmla="*/ 2 w 79"/>
                <a:gd name="T1" fmla="*/ 8 h 34"/>
                <a:gd name="T2" fmla="*/ 14 w 79"/>
                <a:gd name="T3" fmla="*/ 1 h 34"/>
                <a:gd name="T4" fmla="*/ 71 w 79"/>
                <a:gd name="T5" fmla="*/ 3 h 34"/>
                <a:gd name="T6" fmla="*/ 77 w 79"/>
                <a:gd name="T7" fmla="*/ 15 h 34"/>
                <a:gd name="T8" fmla="*/ 67 w 79"/>
                <a:gd name="T9" fmla="*/ 33 h 34"/>
                <a:gd name="T10" fmla="*/ 5 w 79"/>
                <a:gd name="T11" fmla="*/ 32 h 34"/>
                <a:gd name="T12" fmla="*/ 2 w 79"/>
                <a:gd name="T13" fmla="*/ 16 h 34"/>
                <a:gd name="T14" fmla="*/ 2 w 79"/>
                <a:gd name="T15" fmla="*/ 8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4">
                  <a:moveTo>
                    <a:pt x="2" y="8"/>
                  </a:moveTo>
                  <a:cubicBezTo>
                    <a:pt x="0" y="6"/>
                    <a:pt x="2" y="0"/>
                    <a:pt x="14" y="1"/>
                  </a:cubicBezTo>
                  <a:cubicBezTo>
                    <a:pt x="23" y="1"/>
                    <a:pt x="67" y="3"/>
                    <a:pt x="71" y="3"/>
                  </a:cubicBezTo>
                  <a:cubicBezTo>
                    <a:pt x="75" y="2"/>
                    <a:pt x="77" y="8"/>
                    <a:pt x="77" y="15"/>
                  </a:cubicBezTo>
                  <a:cubicBezTo>
                    <a:pt x="76" y="22"/>
                    <a:pt x="79" y="33"/>
                    <a:pt x="67" y="33"/>
                  </a:cubicBezTo>
                  <a:cubicBezTo>
                    <a:pt x="55" y="34"/>
                    <a:pt x="9" y="33"/>
                    <a:pt x="5" y="32"/>
                  </a:cubicBezTo>
                  <a:cubicBezTo>
                    <a:pt x="0" y="30"/>
                    <a:pt x="0" y="21"/>
                    <a:pt x="2" y="16"/>
                  </a:cubicBezTo>
                  <a:cubicBezTo>
                    <a:pt x="3" y="12"/>
                    <a:pt x="2" y="8"/>
                    <a:pt x="2" y="8"/>
                  </a:cubicBezTo>
                </a:path>
              </a:pathLst>
            </a:custGeom>
            <a:solidFill>
              <a:srgbClr val="E0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4" name="Freeform 315">
              <a:extLst>
                <a:ext uri="{FF2B5EF4-FFF2-40B4-BE49-F238E27FC236}">
                  <a16:creationId xmlns:a16="http://schemas.microsoft.com/office/drawing/2014/main" id="{50F406A3-FF80-0499-19AF-8DABCB69928E}"/>
                </a:ext>
              </a:extLst>
            </p:cNvPr>
            <p:cNvSpPr>
              <a:spLocks/>
            </p:cNvSpPr>
            <p:nvPr/>
          </p:nvSpPr>
          <p:spPr bwMode="auto">
            <a:xfrm>
              <a:off x="6330950" y="3170238"/>
              <a:ext cx="577850" cy="242888"/>
            </a:xfrm>
            <a:custGeom>
              <a:avLst/>
              <a:gdLst>
                <a:gd name="T0" fmla="*/ 2 w 79"/>
                <a:gd name="T1" fmla="*/ 8 h 33"/>
                <a:gd name="T2" fmla="*/ 14 w 79"/>
                <a:gd name="T3" fmla="*/ 1 h 33"/>
                <a:gd name="T4" fmla="*/ 71 w 79"/>
                <a:gd name="T5" fmla="*/ 3 h 33"/>
                <a:gd name="T6" fmla="*/ 77 w 79"/>
                <a:gd name="T7" fmla="*/ 15 h 33"/>
                <a:gd name="T8" fmla="*/ 67 w 79"/>
                <a:gd name="T9" fmla="*/ 33 h 33"/>
                <a:gd name="T10" fmla="*/ 5 w 79"/>
                <a:gd name="T11" fmla="*/ 32 h 33"/>
                <a:gd name="T12" fmla="*/ 2 w 79"/>
                <a:gd name="T13" fmla="*/ 16 h 33"/>
                <a:gd name="T14" fmla="*/ 2 w 79"/>
                <a:gd name="T15" fmla="*/ 8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3">
                  <a:moveTo>
                    <a:pt x="2" y="8"/>
                  </a:moveTo>
                  <a:cubicBezTo>
                    <a:pt x="0" y="6"/>
                    <a:pt x="2" y="0"/>
                    <a:pt x="14" y="1"/>
                  </a:cubicBezTo>
                  <a:cubicBezTo>
                    <a:pt x="23" y="1"/>
                    <a:pt x="67" y="3"/>
                    <a:pt x="71" y="3"/>
                  </a:cubicBezTo>
                  <a:cubicBezTo>
                    <a:pt x="75" y="2"/>
                    <a:pt x="77" y="8"/>
                    <a:pt x="77" y="15"/>
                  </a:cubicBezTo>
                  <a:cubicBezTo>
                    <a:pt x="76" y="22"/>
                    <a:pt x="79" y="33"/>
                    <a:pt x="67" y="33"/>
                  </a:cubicBezTo>
                  <a:cubicBezTo>
                    <a:pt x="55" y="33"/>
                    <a:pt x="9" y="33"/>
                    <a:pt x="5" y="32"/>
                  </a:cubicBezTo>
                  <a:cubicBezTo>
                    <a:pt x="0" y="30"/>
                    <a:pt x="0" y="21"/>
                    <a:pt x="2" y="16"/>
                  </a:cubicBezTo>
                  <a:cubicBezTo>
                    <a:pt x="3" y="12"/>
                    <a:pt x="2" y="8"/>
                    <a:pt x="2" y="8"/>
                  </a:cubicBezTo>
                </a:path>
              </a:pathLst>
            </a:custGeom>
            <a:solidFill>
              <a:srgbClr val="DF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5" name="Freeform 316">
              <a:extLst>
                <a:ext uri="{FF2B5EF4-FFF2-40B4-BE49-F238E27FC236}">
                  <a16:creationId xmlns:a16="http://schemas.microsoft.com/office/drawing/2014/main" id="{C2878FB9-CE86-A8DB-4B7F-C19A74164672}"/>
                </a:ext>
              </a:extLst>
            </p:cNvPr>
            <p:cNvSpPr>
              <a:spLocks/>
            </p:cNvSpPr>
            <p:nvPr/>
          </p:nvSpPr>
          <p:spPr bwMode="auto">
            <a:xfrm>
              <a:off x="6330950" y="3170238"/>
              <a:ext cx="577850" cy="242888"/>
            </a:xfrm>
            <a:custGeom>
              <a:avLst/>
              <a:gdLst>
                <a:gd name="T0" fmla="*/ 2 w 79"/>
                <a:gd name="T1" fmla="*/ 8 h 33"/>
                <a:gd name="T2" fmla="*/ 14 w 79"/>
                <a:gd name="T3" fmla="*/ 1 h 33"/>
                <a:gd name="T4" fmla="*/ 71 w 79"/>
                <a:gd name="T5" fmla="*/ 3 h 33"/>
                <a:gd name="T6" fmla="*/ 77 w 79"/>
                <a:gd name="T7" fmla="*/ 15 h 33"/>
                <a:gd name="T8" fmla="*/ 67 w 79"/>
                <a:gd name="T9" fmla="*/ 33 h 33"/>
                <a:gd name="T10" fmla="*/ 5 w 79"/>
                <a:gd name="T11" fmla="*/ 31 h 33"/>
                <a:gd name="T12" fmla="*/ 2 w 79"/>
                <a:gd name="T13" fmla="*/ 16 h 33"/>
                <a:gd name="T14" fmla="*/ 2 w 79"/>
                <a:gd name="T15" fmla="*/ 8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3">
                  <a:moveTo>
                    <a:pt x="2" y="8"/>
                  </a:moveTo>
                  <a:cubicBezTo>
                    <a:pt x="0" y="6"/>
                    <a:pt x="2" y="0"/>
                    <a:pt x="14" y="1"/>
                  </a:cubicBezTo>
                  <a:cubicBezTo>
                    <a:pt x="23" y="1"/>
                    <a:pt x="67" y="3"/>
                    <a:pt x="71" y="3"/>
                  </a:cubicBezTo>
                  <a:cubicBezTo>
                    <a:pt x="75" y="3"/>
                    <a:pt x="77" y="8"/>
                    <a:pt x="77" y="15"/>
                  </a:cubicBezTo>
                  <a:cubicBezTo>
                    <a:pt x="76" y="22"/>
                    <a:pt x="79" y="33"/>
                    <a:pt x="67" y="33"/>
                  </a:cubicBezTo>
                  <a:cubicBezTo>
                    <a:pt x="55" y="33"/>
                    <a:pt x="9" y="33"/>
                    <a:pt x="5" y="31"/>
                  </a:cubicBezTo>
                  <a:cubicBezTo>
                    <a:pt x="0" y="30"/>
                    <a:pt x="0" y="21"/>
                    <a:pt x="2" y="16"/>
                  </a:cubicBezTo>
                  <a:cubicBezTo>
                    <a:pt x="3" y="12"/>
                    <a:pt x="2" y="8"/>
                    <a:pt x="2" y="8"/>
                  </a:cubicBezTo>
                </a:path>
              </a:pathLst>
            </a:custGeom>
            <a:solidFill>
              <a:srgbClr val="DE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6" name="Freeform 317">
              <a:extLst>
                <a:ext uri="{FF2B5EF4-FFF2-40B4-BE49-F238E27FC236}">
                  <a16:creationId xmlns:a16="http://schemas.microsoft.com/office/drawing/2014/main" id="{AC12EC42-CF90-4B67-FA48-F1EA39552E3A}"/>
                </a:ext>
              </a:extLst>
            </p:cNvPr>
            <p:cNvSpPr>
              <a:spLocks/>
            </p:cNvSpPr>
            <p:nvPr/>
          </p:nvSpPr>
          <p:spPr bwMode="auto">
            <a:xfrm>
              <a:off x="6330950" y="3178176"/>
              <a:ext cx="577850" cy="234950"/>
            </a:xfrm>
            <a:custGeom>
              <a:avLst/>
              <a:gdLst>
                <a:gd name="T0" fmla="*/ 2 w 79"/>
                <a:gd name="T1" fmla="*/ 7 h 32"/>
                <a:gd name="T2" fmla="*/ 14 w 79"/>
                <a:gd name="T3" fmla="*/ 0 h 32"/>
                <a:gd name="T4" fmla="*/ 71 w 79"/>
                <a:gd name="T5" fmla="*/ 2 h 32"/>
                <a:gd name="T6" fmla="*/ 77 w 79"/>
                <a:gd name="T7" fmla="*/ 14 h 32"/>
                <a:gd name="T8" fmla="*/ 67 w 79"/>
                <a:gd name="T9" fmla="*/ 32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0" y="5"/>
                    <a:pt x="2" y="0"/>
                    <a:pt x="14" y="0"/>
                  </a:cubicBezTo>
                  <a:cubicBezTo>
                    <a:pt x="23" y="0"/>
                    <a:pt x="67" y="2"/>
                    <a:pt x="71" y="2"/>
                  </a:cubicBezTo>
                  <a:cubicBezTo>
                    <a:pt x="75" y="2"/>
                    <a:pt x="77" y="7"/>
                    <a:pt x="77" y="14"/>
                  </a:cubicBezTo>
                  <a:cubicBezTo>
                    <a:pt x="76" y="21"/>
                    <a:pt x="79" y="32"/>
                    <a:pt x="67" y="32"/>
                  </a:cubicBezTo>
                  <a:cubicBezTo>
                    <a:pt x="55" y="32"/>
                    <a:pt x="9" y="32"/>
                    <a:pt x="5" y="30"/>
                  </a:cubicBezTo>
                  <a:cubicBezTo>
                    <a:pt x="0" y="29"/>
                    <a:pt x="0" y="20"/>
                    <a:pt x="2" y="15"/>
                  </a:cubicBezTo>
                  <a:cubicBezTo>
                    <a:pt x="3" y="11"/>
                    <a:pt x="2" y="7"/>
                    <a:pt x="2" y="7"/>
                  </a:cubicBezTo>
                </a:path>
              </a:pathLst>
            </a:custGeom>
            <a:solidFill>
              <a:srgbClr val="DD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7" name="Freeform 318">
              <a:extLst>
                <a:ext uri="{FF2B5EF4-FFF2-40B4-BE49-F238E27FC236}">
                  <a16:creationId xmlns:a16="http://schemas.microsoft.com/office/drawing/2014/main" id="{5D4F65D7-108A-49C1-2E0A-1B10859094F9}"/>
                </a:ext>
              </a:extLst>
            </p:cNvPr>
            <p:cNvSpPr>
              <a:spLocks/>
            </p:cNvSpPr>
            <p:nvPr/>
          </p:nvSpPr>
          <p:spPr bwMode="auto">
            <a:xfrm>
              <a:off x="6330950" y="3178176"/>
              <a:ext cx="577850" cy="234950"/>
            </a:xfrm>
            <a:custGeom>
              <a:avLst/>
              <a:gdLst>
                <a:gd name="T0" fmla="*/ 2 w 79"/>
                <a:gd name="T1" fmla="*/ 7 h 32"/>
                <a:gd name="T2" fmla="*/ 14 w 79"/>
                <a:gd name="T3" fmla="*/ 0 h 32"/>
                <a:gd name="T4" fmla="*/ 71 w 79"/>
                <a:gd name="T5" fmla="*/ 2 h 32"/>
                <a:gd name="T6" fmla="*/ 77 w 79"/>
                <a:gd name="T7" fmla="*/ 14 h 32"/>
                <a:gd name="T8" fmla="*/ 67 w 79"/>
                <a:gd name="T9" fmla="*/ 32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0" y="5"/>
                    <a:pt x="2" y="0"/>
                    <a:pt x="14" y="0"/>
                  </a:cubicBezTo>
                  <a:cubicBezTo>
                    <a:pt x="23" y="0"/>
                    <a:pt x="67" y="2"/>
                    <a:pt x="71" y="2"/>
                  </a:cubicBezTo>
                  <a:cubicBezTo>
                    <a:pt x="75" y="2"/>
                    <a:pt x="77" y="7"/>
                    <a:pt x="77" y="14"/>
                  </a:cubicBezTo>
                  <a:cubicBezTo>
                    <a:pt x="76" y="21"/>
                    <a:pt x="79" y="32"/>
                    <a:pt x="67" y="32"/>
                  </a:cubicBezTo>
                  <a:cubicBezTo>
                    <a:pt x="55" y="32"/>
                    <a:pt x="9" y="32"/>
                    <a:pt x="5" y="30"/>
                  </a:cubicBezTo>
                  <a:cubicBezTo>
                    <a:pt x="0" y="29"/>
                    <a:pt x="0" y="20"/>
                    <a:pt x="2" y="15"/>
                  </a:cubicBezTo>
                  <a:cubicBezTo>
                    <a:pt x="3" y="11"/>
                    <a:pt x="2" y="7"/>
                    <a:pt x="2" y="7"/>
                  </a:cubicBezTo>
                </a:path>
              </a:pathLst>
            </a:custGeom>
            <a:solidFill>
              <a:srgbClr val="DC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8" name="Freeform 319">
              <a:extLst>
                <a:ext uri="{FF2B5EF4-FFF2-40B4-BE49-F238E27FC236}">
                  <a16:creationId xmlns:a16="http://schemas.microsoft.com/office/drawing/2014/main" id="{2BC45171-165E-AE3E-1D2F-578A6A12FC14}"/>
                </a:ext>
              </a:extLst>
            </p:cNvPr>
            <p:cNvSpPr>
              <a:spLocks/>
            </p:cNvSpPr>
            <p:nvPr/>
          </p:nvSpPr>
          <p:spPr bwMode="auto">
            <a:xfrm>
              <a:off x="6330950" y="3178176"/>
              <a:ext cx="577850" cy="234950"/>
            </a:xfrm>
            <a:custGeom>
              <a:avLst/>
              <a:gdLst>
                <a:gd name="T0" fmla="*/ 2 w 79"/>
                <a:gd name="T1" fmla="*/ 7 h 32"/>
                <a:gd name="T2" fmla="*/ 14 w 79"/>
                <a:gd name="T3" fmla="*/ 0 h 32"/>
                <a:gd name="T4" fmla="*/ 71 w 79"/>
                <a:gd name="T5" fmla="*/ 2 h 32"/>
                <a:gd name="T6" fmla="*/ 77 w 79"/>
                <a:gd name="T7" fmla="*/ 14 h 32"/>
                <a:gd name="T8" fmla="*/ 67 w 79"/>
                <a:gd name="T9" fmla="*/ 32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0" y="5"/>
                    <a:pt x="2" y="0"/>
                    <a:pt x="14" y="0"/>
                  </a:cubicBezTo>
                  <a:cubicBezTo>
                    <a:pt x="23" y="0"/>
                    <a:pt x="67" y="2"/>
                    <a:pt x="71" y="2"/>
                  </a:cubicBezTo>
                  <a:cubicBezTo>
                    <a:pt x="75" y="2"/>
                    <a:pt x="77" y="7"/>
                    <a:pt x="77" y="14"/>
                  </a:cubicBezTo>
                  <a:cubicBezTo>
                    <a:pt x="76" y="21"/>
                    <a:pt x="79" y="32"/>
                    <a:pt x="67" y="32"/>
                  </a:cubicBezTo>
                  <a:cubicBezTo>
                    <a:pt x="55" y="32"/>
                    <a:pt x="9" y="31"/>
                    <a:pt x="5" y="30"/>
                  </a:cubicBezTo>
                  <a:cubicBezTo>
                    <a:pt x="0" y="29"/>
                    <a:pt x="0" y="20"/>
                    <a:pt x="2" y="15"/>
                  </a:cubicBezTo>
                  <a:cubicBezTo>
                    <a:pt x="3" y="11"/>
                    <a:pt x="2" y="7"/>
                    <a:pt x="2" y="7"/>
                  </a:cubicBezTo>
                </a:path>
              </a:pathLst>
            </a:custGeom>
            <a:solidFill>
              <a:srgbClr val="DB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79" name="Freeform 320">
              <a:extLst>
                <a:ext uri="{FF2B5EF4-FFF2-40B4-BE49-F238E27FC236}">
                  <a16:creationId xmlns:a16="http://schemas.microsoft.com/office/drawing/2014/main" id="{CEB9A63C-41D5-1F61-514E-77C346CEC3C7}"/>
                </a:ext>
              </a:extLst>
            </p:cNvPr>
            <p:cNvSpPr>
              <a:spLocks/>
            </p:cNvSpPr>
            <p:nvPr/>
          </p:nvSpPr>
          <p:spPr bwMode="auto">
            <a:xfrm>
              <a:off x="6330950" y="3178176"/>
              <a:ext cx="577850" cy="234950"/>
            </a:xfrm>
            <a:custGeom>
              <a:avLst/>
              <a:gdLst>
                <a:gd name="T0" fmla="*/ 2 w 79"/>
                <a:gd name="T1" fmla="*/ 7 h 32"/>
                <a:gd name="T2" fmla="*/ 14 w 79"/>
                <a:gd name="T3" fmla="*/ 0 h 32"/>
                <a:gd name="T4" fmla="*/ 71 w 79"/>
                <a:gd name="T5" fmla="*/ 2 h 32"/>
                <a:gd name="T6" fmla="*/ 77 w 79"/>
                <a:gd name="T7" fmla="*/ 14 h 32"/>
                <a:gd name="T8" fmla="*/ 67 w 79"/>
                <a:gd name="T9" fmla="*/ 32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0" y="5"/>
                    <a:pt x="2" y="0"/>
                    <a:pt x="14" y="0"/>
                  </a:cubicBezTo>
                  <a:cubicBezTo>
                    <a:pt x="23" y="1"/>
                    <a:pt x="67" y="2"/>
                    <a:pt x="71" y="2"/>
                  </a:cubicBezTo>
                  <a:cubicBezTo>
                    <a:pt x="75" y="2"/>
                    <a:pt x="77" y="7"/>
                    <a:pt x="77" y="14"/>
                  </a:cubicBezTo>
                  <a:cubicBezTo>
                    <a:pt x="76" y="21"/>
                    <a:pt x="79" y="31"/>
                    <a:pt x="67" y="32"/>
                  </a:cubicBezTo>
                  <a:cubicBezTo>
                    <a:pt x="55" y="32"/>
                    <a:pt x="9" y="31"/>
                    <a:pt x="5" y="30"/>
                  </a:cubicBezTo>
                  <a:cubicBezTo>
                    <a:pt x="0" y="29"/>
                    <a:pt x="0" y="20"/>
                    <a:pt x="2" y="15"/>
                  </a:cubicBezTo>
                  <a:cubicBezTo>
                    <a:pt x="3" y="11"/>
                    <a:pt x="2" y="7"/>
                    <a:pt x="2" y="7"/>
                  </a:cubicBezTo>
                </a:path>
              </a:pathLst>
            </a:custGeom>
            <a:solidFill>
              <a:srgbClr val="DA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0" name="Freeform 321">
              <a:extLst>
                <a:ext uri="{FF2B5EF4-FFF2-40B4-BE49-F238E27FC236}">
                  <a16:creationId xmlns:a16="http://schemas.microsoft.com/office/drawing/2014/main" id="{7DAD0826-B538-3518-599B-41B0A199A808}"/>
                </a:ext>
              </a:extLst>
            </p:cNvPr>
            <p:cNvSpPr>
              <a:spLocks/>
            </p:cNvSpPr>
            <p:nvPr/>
          </p:nvSpPr>
          <p:spPr bwMode="auto">
            <a:xfrm>
              <a:off x="6330950" y="3178176"/>
              <a:ext cx="577850" cy="234950"/>
            </a:xfrm>
            <a:custGeom>
              <a:avLst/>
              <a:gdLst>
                <a:gd name="T0" fmla="*/ 2 w 79"/>
                <a:gd name="T1" fmla="*/ 7 h 32"/>
                <a:gd name="T2" fmla="*/ 14 w 79"/>
                <a:gd name="T3" fmla="*/ 0 h 32"/>
                <a:gd name="T4" fmla="*/ 71 w 79"/>
                <a:gd name="T5" fmla="*/ 2 h 32"/>
                <a:gd name="T6" fmla="*/ 77 w 79"/>
                <a:gd name="T7" fmla="*/ 14 h 32"/>
                <a:gd name="T8" fmla="*/ 67 w 79"/>
                <a:gd name="T9" fmla="*/ 32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0" y="5"/>
                    <a:pt x="2" y="0"/>
                    <a:pt x="14" y="0"/>
                  </a:cubicBezTo>
                  <a:cubicBezTo>
                    <a:pt x="23" y="1"/>
                    <a:pt x="67" y="2"/>
                    <a:pt x="71" y="2"/>
                  </a:cubicBezTo>
                  <a:cubicBezTo>
                    <a:pt x="75" y="2"/>
                    <a:pt x="77" y="7"/>
                    <a:pt x="77" y="14"/>
                  </a:cubicBezTo>
                  <a:cubicBezTo>
                    <a:pt x="76" y="21"/>
                    <a:pt x="79" y="31"/>
                    <a:pt x="67" y="32"/>
                  </a:cubicBezTo>
                  <a:cubicBezTo>
                    <a:pt x="55" y="32"/>
                    <a:pt x="9" y="31"/>
                    <a:pt x="5" y="30"/>
                  </a:cubicBezTo>
                  <a:cubicBezTo>
                    <a:pt x="0" y="29"/>
                    <a:pt x="0" y="20"/>
                    <a:pt x="2" y="15"/>
                  </a:cubicBezTo>
                  <a:cubicBezTo>
                    <a:pt x="3" y="12"/>
                    <a:pt x="2" y="7"/>
                    <a:pt x="2" y="7"/>
                  </a:cubicBezTo>
                </a:path>
              </a:pathLst>
            </a:custGeom>
            <a:solidFill>
              <a:srgbClr val="D9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1" name="Freeform 322">
              <a:extLst>
                <a:ext uri="{FF2B5EF4-FFF2-40B4-BE49-F238E27FC236}">
                  <a16:creationId xmlns:a16="http://schemas.microsoft.com/office/drawing/2014/main" id="{A3A2CEED-0671-7DDE-C812-DA54AC230BE9}"/>
                </a:ext>
              </a:extLst>
            </p:cNvPr>
            <p:cNvSpPr>
              <a:spLocks/>
            </p:cNvSpPr>
            <p:nvPr/>
          </p:nvSpPr>
          <p:spPr bwMode="auto">
            <a:xfrm>
              <a:off x="6330950" y="3178176"/>
              <a:ext cx="577850" cy="234950"/>
            </a:xfrm>
            <a:custGeom>
              <a:avLst/>
              <a:gdLst>
                <a:gd name="T0" fmla="*/ 2 w 79"/>
                <a:gd name="T1" fmla="*/ 7 h 32"/>
                <a:gd name="T2" fmla="*/ 14 w 79"/>
                <a:gd name="T3" fmla="*/ 0 h 32"/>
                <a:gd name="T4" fmla="*/ 71 w 79"/>
                <a:gd name="T5" fmla="*/ 2 h 32"/>
                <a:gd name="T6" fmla="*/ 77 w 79"/>
                <a:gd name="T7" fmla="*/ 14 h 32"/>
                <a:gd name="T8" fmla="*/ 67 w 79"/>
                <a:gd name="T9" fmla="*/ 32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0" y="5"/>
                    <a:pt x="2" y="0"/>
                    <a:pt x="14" y="0"/>
                  </a:cubicBezTo>
                  <a:cubicBezTo>
                    <a:pt x="24" y="1"/>
                    <a:pt x="67" y="2"/>
                    <a:pt x="71" y="2"/>
                  </a:cubicBezTo>
                  <a:cubicBezTo>
                    <a:pt x="75" y="2"/>
                    <a:pt x="77" y="7"/>
                    <a:pt x="77" y="14"/>
                  </a:cubicBezTo>
                  <a:cubicBezTo>
                    <a:pt x="76" y="21"/>
                    <a:pt x="79" y="31"/>
                    <a:pt x="67" y="32"/>
                  </a:cubicBezTo>
                  <a:cubicBezTo>
                    <a:pt x="55" y="32"/>
                    <a:pt x="9" y="31"/>
                    <a:pt x="5" y="30"/>
                  </a:cubicBezTo>
                  <a:cubicBezTo>
                    <a:pt x="0" y="29"/>
                    <a:pt x="0" y="20"/>
                    <a:pt x="2" y="15"/>
                  </a:cubicBezTo>
                  <a:cubicBezTo>
                    <a:pt x="3" y="12"/>
                    <a:pt x="2" y="7"/>
                    <a:pt x="2" y="7"/>
                  </a:cubicBezTo>
                </a:path>
              </a:pathLst>
            </a:custGeom>
            <a:solidFill>
              <a:srgbClr val="D8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2" name="Freeform 323">
              <a:extLst>
                <a:ext uri="{FF2B5EF4-FFF2-40B4-BE49-F238E27FC236}">
                  <a16:creationId xmlns:a16="http://schemas.microsoft.com/office/drawing/2014/main" id="{855B3BC4-6D89-ACBA-2B05-171B58DF8453}"/>
                </a:ext>
              </a:extLst>
            </p:cNvPr>
            <p:cNvSpPr>
              <a:spLocks/>
            </p:cNvSpPr>
            <p:nvPr/>
          </p:nvSpPr>
          <p:spPr bwMode="auto">
            <a:xfrm>
              <a:off x="6330950" y="3178176"/>
              <a:ext cx="577850" cy="234950"/>
            </a:xfrm>
            <a:custGeom>
              <a:avLst/>
              <a:gdLst>
                <a:gd name="T0" fmla="*/ 2 w 79"/>
                <a:gd name="T1" fmla="*/ 7 h 32"/>
                <a:gd name="T2" fmla="*/ 14 w 79"/>
                <a:gd name="T3" fmla="*/ 0 h 32"/>
                <a:gd name="T4" fmla="*/ 71 w 79"/>
                <a:gd name="T5" fmla="*/ 2 h 32"/>
                <a:gd name="T6" fmla="*/ 76 w 79"/>
                <a:gd name="T7" fmla="*/ 14 h 32"/>
                <a:gd name="T8" fmla="*/ 67 w 79"/>
                <a:gd name="T9" fmla="*/ 32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0" y="5"/>
                    <a:pt x="2" y="0"/>
                    <a:pt x="14" y="0"/>
                  </a:cubicBezTo>
                  <a:cubicBezTo>
                    <a:pt x="24" y="1"/>
                    <a:pt x="67" y="2"/>
                    <a:pt x="71" y="2"/>
                  </a:cubicBezTo>
                  <a:cubicBezTo>
                    <a:pt x="75" y="2"/>
                    <a:pt x="77" y="7"/>
                    <a:pt x="76" y="14"/>
                  </a:cubicBezTo>
                  <a:cubicBezTo>
                    <a:pt x="76" y="21"/>
                    <a:pt x="79" y="31"/>
                    <a:pt x="67" y="32"/>
                  </a:cubicBezTo>
                  <a:cubicBezTo>
                    <a:pt x="55" y="32"/>
                    <a:pt x="9" y="31"/>
                    <a:pt x="5" y="30"/>
                  </a:cubicBezTo>
                  <a:cubicBezTo>
                    <a:pt x="0" y="29"/>
                    <a:pt x="0" y="20"/>
                    <a:pt x="2" y="15"/>
                  </a:cubicBezTo>
                  <a:cubicBezTo>
                    <a:pt x="3" y="12"/>
                    <a:pt x="2" y="7"/>
                    <a:pt x="2" y="7"/>
                  </a:cubicBezTo>
                </a:path>
              </a:pathLst>
            </a:custGeom>
            <a:solidFill>
              <a:srgbClr val="D7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3" name="Freeform 324">
              <a:extLst>
                <a:ext uri="{FF2B5EF4-FFF2-40B4-BE49-F238E27FC236}">
                  <a16:creationId xmlns:a16="http://schemas.microsoft.com/office/drawing/2014/main" id="{29B829D4-1E12-6B3F-357D-AB20B413968F}"/>
                </a:ext>
              </a:extLst>
            </p:cNvPr>
            <p:cNvSpPr>
              <a:spLocks/>
            </p:cNvSpPr>
            <p:nvPr/>
          </p:nvSpPr>
          <p:spPr bwMode="auto">
            <a:xfrm>
              <a:off x="6330950" y="3178176"/>
              <a:ext cx="577850" cy="234950"/>
            </a:xfrm>
            <a:custGeom>
              <a:avLst/>
              <a:gdLst>
                <a:gd name="T0" fmla="*/ 2 w 79"/>
                <a:gd name="T1" fmla="*/ 7 h 32"/>
                <a:gd name="T2" fmla="*/ 14 w 79"/>
                <a:gd name="T3" fmla="*/ 0 h 32"/>
                <a:gd name="T4" fmla="*/ 71 w 79"/>
                <a:gd name="T5" fmla="*/ 2 h 32"/>
                <a:gd name="T6" fmla="*/ 76 w 79"/>
                <a:gd name="T7" fmla="*/ 14 h 32"/>
                <a:gd name="T8" fmla="*/ 67 w 79"/>
                <a:gd name="T9" fmla="*/ 32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1" y="5"/>
                    <a:pt x="2" y="0"/>
                    <a:pt x="14" y="0"/>
                  </a:cubicBezTo>
                  <a:cubicBezTo>
                    <a:pt x="24" y="1"/>
                    <a:pt x="67" y="2"/>
                    <a:pt x="71" y="2"/>
                  </a:cubicBezTo>
                  <a:cubicBezTo>
                    <a:pt x="75" y="2"/>
                    <a:pt x="77" y="7"/>
                    <a:pt x="76" y="14"/>
                  </a:cubicBezTo>
                  <a:cubicBezTo>
                    <a:pt x="76" y="21"/>
                    <a:pt x="79" y="31"/>
                    <a:pt x="67" y="32"/>
                  </a:cubicBezTo>
                  <a:cubicBezTo>
                    <a:pt x="55" y="32"/>
                    <a:pt x="9" y="31"/>
                    <a:pt x="5" y="30"/>
                  </a:cubicBezTo>
                  <a:cubicBezTo>
                    <a:pt x="0" y="29"/>
                    <a:pt x="0" y="20"/>
                    <a:pt x="2" y="15"/>
                  </a:cubicBezTo>
                  <a:cubicBezTo>
                    <a:pt x="3" y="12"/>
                    <a:pt x="2" y="7"/>
                    <a:pt x="2" y="7"/>
                  </a:cubicBezTo>
                </a:path>
              </a:pathLst>
            </a:custGeom>
            <a:solidFill>
              <a:srgbClr val="D6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4" name="Freeform 325">
              <a:extLst>
                <a:ext uri="{FF2B5EF4-FFF2-40B4-BE49-F238E27FC236}">
                  <a16:creationId xmlns:a16="http://schemas.microsoft.com/office/drawing/2014/main" id="{07D8DCEF-A698-BE25-937A-FD878C2B38BF}"/>
                </a:ext>
              </a:extLst>
            </p:cNvPr>
            <p:cNvSpPr>
              <a:spLocks/>
            </p:cNvSpPr>
            <p:nvPr/>
          </p:nvSpPr>
          <p:spPr bwMode="auto">
            <a:xfrm>
              <a:off x="6330950" y="3178176"/>
              <a:ext cx="577850" cy="234950"/>
            </a:xfrm>
            <a:custGeom>
              <a:avLst/>
              <a:gdLst>
                <a:gd name="T0" fmla="*/ 2 w 79"/>
                <a:gd name="T1" fmla="*/ 7 h 32"/>
                <a:gd name="T2" fmla="*/ 14 w 79"/>
                <a:gd name="T3" fmla="*/ 0 h 32"/>
                <a:gd name="T4" fmla="*/ 71 w 79"/>
                <a:gd name="T5" fmla="*/ 2 h 32"/>
                <a:gd name="T6" fmla="*/ 76 w 79"/>
                <a:gd name="T7" fmla="*/ 14 h 32"/>
                <a:gd name="T8" fmla="*/ 67 w 79"/>
                <a:gd name="T9" fmla="*/ 32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1" y="5"/>
                    <a:pt x="2" y="0"/>
                    <a:pt x="14" y="0"/>
                  </a:cubicBezTo>
                  <a:cubicBezTo>
                    <a:pt x="24" y="1"/>
                    <a:pt x="67" y="2"/>
                    <a:pt x="71" y="2"/>
                  </a:cubicBezTo>
                  <a:cubicBezTo>
                    <a:pt x="75" y="2"/>
                    <a:pt x="77" y="7"/>
                    <a:pt x="76" y="14"/>
                  </a:cubicBezTo>
                  <a:cubicBezTo>
                    <a:pt x="76" y="21"/>
                    <a:pt x="79" y="31"/>
                    <a:pt x="67" y="32"/>
                  </a:cubicBezTo>
                  <a:cubicBezTo>
                    <a:pt x="55" y="32"/>
                    <a:pt x="9" y="31"/>
                    <a:pt x="5" y="30"/>
                  </a:cubicBezTo>
                  <a:cubicBezTo>
                    <a:pt x="0" y="29"/>
                    <a:pt x="0" y="20"/>
                    <a:pt x="2" y="15"/>
                  </a:cubicBezTo>
                  <a:cubicBezTo>
                    <a:pt x="3" y="12"/>
                    <a:pt x="2" y="7"/>
                    <a:pt x="2" y="7"/>
                  </a:cubicBezTo>
                </a:path>
              </a:pathLst>
            </a:custGeom>
            <a:solidFill>
              <a:srgbClr val="D5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5" name="Freeform 326">
              <a:extLst>
                <a:ext uri="{FF2B5EF4-FFF2-40B4-BE49-F238E27FC236}">
                  <a16:creationId xmlns:a16="http://schemas.microsoft.com/office/drawing/2014/main" id="{0E4290F7-2CA8-DB0B-35B5-8F526C48A1CF}"/>
                </a:ext>
              </a:extLst>
            </p:cNvPr>
            <p:cNvSpPr>
              <a:spLocks/>
            </p:cNvSpPr>
            <p:nvPr/>
          </p:nvSpPr>
          <p:spPr bwMode="auto">
            <a:xfrm>
              <a:off x="6330950" y="3178176"/>
              <a:ext cx="577850" cy="234950"/>
            </a:xfrm>
            <a:custGeom>
              <a:avLst/>
              <a:gdLst>
                <a:gd name="T0" fmla="*/ 2 w 79"/>
                <a:gd name="T1" fmla="*/ 7 h 32"/>
                <a:gd name="T2" fmla="*/ 14 w 79"/>
                <a:gd name="T3" fmla="*/ 0 h 32"/>
                <a:gd name="T4" fmla="*/ 71 w 79"/>
                <a:gd name="T5" fmla="*/ 2 h 32"/>
                <a:gd name="T6" fmla="*/ 76 w 79"/>
                <a:gd name="T7" fmla="*/ 14 h 32"/>
                <a:gd name="T8" fmla="*/ 67 w 79"/>
                <a:gd name="T9" fmla="*/ 32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1" y="5"/>
                    <a:pt x="2" y="0"/>
                    <a:pt x="14" y="0"/>
                  </a:cubicBezTo>
                  <a:cubicBezTo>
                    <a:pt x="24" y="1"/>
                    <a:pt x="67" y="3"/>
                    <a:pt x="71" y="2"/>
                  </a:cubicBezTo>
                  <a:cubicBezTo>
                    <a:pt x="75" y="2"/>
                    <a:pt x="77" y="7"/>
                    <a:pt x="76" y="14"/>
                  </a:cubicBezTo>
                  <a:cubicBezTo>
                    <a:pt x="76" y="21"/>
                    <a:pt x="79" y="31"/>
                    <a:pt x="67" y="32"/>
                  </a:cubicBezTo>
                  <a:cubicBezTo>
                    <a:pt x="55" y="32"/>
                    <a:pt x="9" y="31"/>
                    <a:pt x="5" y="30"/>
                  </a:cubicBezTo>
                  <a:cubicBezTo>
                    <a:pt x="0" y="29"/>
                    <a:pt x="1" y="20"/>
                    <a:pt x="2" y="15"/>
                  </a:cubicBezTo>
                  <a:cubicBezTo>
                    <a:pt x="3" y="12"/>
                    <a:pt x="2" y="7"/>
                    <a:pt x="2" y="7"/>
                  </a:cubicBezTo>
                </a:path>
              </a:pathLst>
            </a:custGeom>
            <a:solidFill>
              <a:srgbClr val="D4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6" name="Freeform 327">
              <a:extLst>
                <a:ext uri="{FF2B5EF4-FFF2-40B4-BE49-F238E27FC236}">
                  <a16:creationId xmlns:a16="http://schemas.microsoft.com/office/drawing/2014/main" id="{DC67D66B-B7DC-DFD5-2316-17565957451B}"/>
                </a:ext>
              </a:extLst>
            </p:cNvPr>
            <p:cNvSpPr>
              <a:spLocks/>
            </p:cNvSpPr>
            <p:nvPr/>
          </p:nvSpPr>
          <p:spPr bwMode="auto">
            <a:xfrm>
              <a:off x="6330950" y="3178176"/>
              <a:ext cx="577850" cy="234950"/>
            </a:xfrm>
            <a:custGeom>
              <a:avLst/>
              <a:gdLst>
                <a:gd name="T0" fmla="*/ 2 w 79"/>
                <a:gd name="T1" fmla="*/ 7 h 32"/>
                <a:gd name="T2" fmla="*/ 14 w 79"/>
                <a:gd name="T3" fmla="*/ 1 h 32"/>
                <a:gd name="T4" fmla="*/ 71 w 79"/>
                <a:gd name="T5" fmla="*/ 2 h 32"/>
                <a:gd name="T6" fmla="*/ 76 w 79"/>
                <a:gd name="T7" fmla="*/ 14 h 32"/>
                <a:gd name="T8" fmla="*/ 67 w 79"/>
                <a:gd name="T9" fmla="*/ 31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1" y="5"/>
                    <a:pt x="2" y="0"/>
                    <a:pt x="14" y="1"/>
                  </a:cubicBezTo>
                  <a:cubicBezTo>
                    <a:pt x="24" y="1"/>
                    <a:pt x="67" y="3"/>
                    <a:pt x="71" y="2"/>
                  </a:cubicBezTo>
                  <a:cubicBezTo>
                    <a:pt x="75" y="2"/>
                    <a:pt x="77" y="7"/>
                    <a:pt x="76" y="14"/>
                  </a:cubicBezTo>
                  <a:cubicBezTo>
                    <a:pt x="76" y="21"/>
                    <a:pt x="79" y="31"/>
                    <a:pt x="67" y="31"/>
                  </a:cubicBezTo>
                  <a:cubicBezTo>
                    <a:pt x="55" y="32"/>
                    <a:pt x="9" y="31"/>
                    <a:pt x="5" y="30"/>
                  </a:cubicBezTo>
                  <a:cubicBezTo>
                    <a:pt x="0" y="29"/>
                    <a:pt x="1" y="20"/>
                    <a:pt x="2" y="15"/>
                  </a:cubicBezTo>
                  <a:cubicBezTo>
                    <a:pt x="3" y="12"/>
                    <a:pt x="2" y="7"/>
                    <a:pt x="2" y="7"/>
                  </a:cubicBezTo>
                </a:path>
              </a:pathLst>
            </a:custGeom>
            <a:solidFill>
              <a:srgbClr val="D3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7" name="Freeform 328">
              <a:extLst>
                <a:ext uri="{FF2B5EF4-FFF2-40B4-BE49-F238E27FC236}">
                  <a16:creationId xmlns:a16="http://schemas.microsoft.com/office/drawing/2014/main" id="{825A25BD-BA2F-E835-56C5-ABD75089C1EA}"/>
                </a:ext>
              </a:extLst>
            </p:cNvPr>
            <p:cNvSpPr>
              <a:spLocks/>
            </p:cNvSpPr>
            <p:nvPr/>
          </p:nvSpPr>
          <p:spPr bwMode="auto">
            <a:xfrm>
              <a:off x="6330950" y="3178176"/>
              <a:ext cx="577850" cy="234950"/>
            </a:xfrm>
            <a:custGeom>
              <a:avLst/>
              <a:gdLst>
                <a:gd name="T0" fmla="*/ 2 w 79"/>
                <a:gd name="T1" fmla="*/ 7 h 32"/>
                <a:gd name="T2" fmla="*/ 14 w 79"/>
                <a:gd name="T3" fmla="*/ 1 h 32"/>
                <a:gd name="T4" fmla="*/ 71 w 79"/>
                <a:gd name="T5" fmla="*/ 2 h 32"/>
                <a:gd name="T6" fmla="*/ 76 w 79"/>
                <a:gd name="T7" fmla="*/ 14 h 32"/>
                <a:gd name="T8" fmla="*/ 67 w 79"/>
                <a:gd name="T9" fmla="*/ 31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1" y="5"/>
                    <a:pt x="2" y="0"/>
                    <a:pt x="14" y="1"/>
                  </a:cubicBezTo>
                  <a:cubicBezTo>
                    <a:pt x="24" y="1"/>
                    <a:pt x="67" y="3"/>
                    <a:pt x="71" y="2"/>
                  </a:cubicBezTo>
                  <a:cubicBezTo>
                    <a:pt x="75" y="2"/>
                    <a:pt x="77" y="7"/>
                    <a:pt x="76" y="14"/>
                  </a:cubicBezTo>
                  <a:cubicBezTo>
                    <a:pt x="76" y="20"/>
                    <a:pt x="79" y="31"/>
                    <a:pt x="67" y="31"/>
                  </a:cubicBezTo>
                  <a:cubicBezTo>
                    <a:pt x="55" y="32"/>
                    <a:pt x="9" y="31"/>
                    <a:pt x="5" y="30"/>
                  </a:cubicBezTo>
                  <a:cubicBezTo>
                    <a:pt x="0" y="28"/>
                    <a:pt x="1" y="20"/>
                    <a:pt x="2" y="15"/>
                  </a:cubicBezTo>
                  <a:cubicBezTo>
                    <a:pt x="3" y="12"/>
                    <a:pt x="2" y="7"/>
                    <a:pt x="2" y="7"/>
                  </a:cubicBezTo>
                </a:path>
              </a:pathLst>
            </a:custGeom>
            <a:solidFill>
              <a:srgbClr val="D2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8" name="Freeform 329">
              <a:extLst>
                <a:ext uri="{FF2B5EF4-FFF2-40B4-BE49-F238E27FC236}">
                  <a16:creationId xmlns:a16="http://schemas.microsoft.com/office/drawing/2014/main" id="{EB366F64-4FDB-C757-13F2-CA4299D2AE94}"/>
                </a:ext>
              </a:extLst>
            </p:cNvPr>
            <p:cNvSpPr>
              <a:spLocks/>
            </p:cNvSpPr>
            <p:nvPr/>
          </p:nvSpPr>
          <p:spPr bwMode="auto">
            <a:xfrm>
              <a:off x="6330950" y="3178176"/>
              <a:ext cx="577850" cy="234950"/>
            </a:xfrm>
            <a:custGeom>
              <a:avLst/>
              <a:gdLst>
                <a:gd name="T0" fmla="*/ 2 w 79"/>
                <a:gd name="T1" fmla="*/ 7 h 32"/>
                <a:gd name="T2" fmla="*/ 14 w 79"/>
                <a:gd name="T3" fmla="*/ 1 h 32"/>
                <a:gd name="T4" fmla="*/ 71 w 79"/>
                <a:gd name="T5" fmla="*/ 2 h 32"/>
                <a:gd name="T6" fmla="*/ 76 w 79"/>
                <a:gd name="T7" fmla="*/ 14 h 32"/>
                <a:gd name="T8" fmla="*/ 67 w 79"/>
                <a:gd name="T9" fmla="*/ 31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1" y="5"/>
                    <a:pt x="2" y="0"/>
                    <a:pt x="14" y="1"/>
                  </a:cubicBezTo>
                  <a:cubicBezTo>
                    <a:pt x="24" y="1"/>
                    <a:pt x="67" y="3"/>
                    <a:pt x="71" y="2"/>
                  </a:cubicBezTo>
                  <a:cubicBezTo>
                    <a:pt x="75" y="2"/>
                    <a:pt x="77" y="8"/>
                    <a:pt x="76" y="14"/>
                  </a:cubicBezTo>
                  <a:cubicBezTo>
                    <a:pt x="76" y="20"/>
                    <a:pt x="79" y="31"/>
                    <a:pt x="67" y="31"/>
                  </a:cubicBezTo>
                  <a:cubicBezTo>
                    <a:pt x="55" y="32"/>
                    <a:pt x="9" y="31"/>
                    <a:pt x="5" y="30"/>
                  </a:cubicBezTo>
                  <a:cubicBezTo>
                    <a:pt x="0" y="28"/>
                    <a:pt x="1" y="20"/>
                    <a:pt x="2" y="15"/>
                  </a:cubicBezTo>
                  <a:cubicBezTo>
                    <a:pt x="3" y="12"/>
                    <a:pt x="2" y="7"/>
                    <a:pt x="2" y="7"/>
                  </a:cubicBezTo>
                </a:path>
              </a:pathLst>
            </a:custGeom>
            <a:solidFill>
              <a:srgbClr val="D1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89" name="Freeform 330">
              <a:extLst>
                <a:ext uri="{FF2B5EF4-FFF2-40B4-BE49-F238E27FC236}">
                  <a16:creationId xmlns:a16="http://schemas.microsoft.com/office/drawing/2014/main" id="{8FE788C8-D785-3BA9-3201-59DDF5BBA93F}"/>
                </a:ext>
              </a:extLst>
            </p:cNvPr>
            <p:cNvSpPr>
              <a:spLocks/>
            </p:cNvSpPr>
            <p:nvPr/>
          </p:nvSpPr>
          <p:spPr bwMode="auto">
            <a:xfrm>
              <a:off x="6330950" y="3178176"/>
              <a:ext cx="577850" cy="234950"/>
            </a:xfrm>
            <a:custGeom>
              <a:avLst/>
              <a:gdLst>
                <a:gd name="T0" fmla="*/ 2 w 79"/>
                <a:gd name="T1" fmla="*/ 7 h 32"/>
                <a:gd name="T2" fmla="*/ 14 w 79"/>
                <a:gd name="T3" fmla="*/ 1 h 32"/>
                <a:gd name="T4" fmla="*/ 71 w 79"/>
                <a:gd name="T5" fmla="*/ 2 h 32"/>
                <a:gd name="T6" fmla="*/ 76 w 79"/>
                <a:gd name="T7" fmla="*/ 14 h 32"/>
                <a:gd name="T8" fmla="*/ 67 w 79"/>
                <a:gd name="T9" fmla="*/ 31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1" y="5"/>
                    <a:pt x="2" y="0"/>
                    <a:pt x="14" y="1"/>
                  </a:cubicBezTo>
                  <a:cubicBezTo>
                    <a:pt x="24" y="1"/>
                    <a:pt x="67" y="3"/>
                    <a:pt x="71" y="2"/>
                  </a:cubicBezTo>
                  <a:cubicBezTo>
                    <a:pt x="75" y="2"/>
                    <a:pt x="77" y="8"/>
                    <a:pt x="76" y="14"/>
                  </a:cubicBezTo>
                  <a:cubicBezTo>
                    <a:pt x="76" y="20"/>
                    <a:pt x="79" y="31"/>
                    <a:pt x="67" y="31"/>
                  </a:cubicBezTo>
                  <a:cubicBezTo>
                    <a:pt x="55" y="32"/>
                    <a:pt x="9" y="31"/>
                    <a:pt x="5" y="30"/>
                  </a:cubicBezTo>
                  <a:cubicBezTo>
                    <a:pt x="0" y="28"/>
                    <a:pt x="1" y="20"/>
                    <a:pt x="2" y="15"/>
                  </a:cubicBezTo>
                  <a:cubicBezTo>
                    <a:pt x="3" y="12"/>
                    <a:pt x="2" y="7"/>
                    <a:pt x="2" y="7"/>
                  </a:cubicBezTo>
                </a:path>
              </a:pathLst>
            </a:custGeom>
            <a:solidFill>
              <a:srgbClr val="D0F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0" name="Freeform 331">
              <a:extLst>
                <a:ext uri="{FF2B5EF4-FFF2-40B4-BE49-F238E27FC236}">
                  <a16:creationId xmlns:a16="http://schemas.microsoft.com/office/drawing/2014/main" id="{5B030F7E-0B3A-411E-FB27-D7D85C60CB78}"/>
                </a:ext>
              </a:extLst>
            </p:cNvPr>
            <p:cNvSpPr>
              <a:spLocks/>
            </p:cNvSpPr>
            <p:nvPr/>
          </p:nvSpPr>
          <p:spPr bwMode="auto">
            <a:xfrm>
              <a:off x="6330950" y="3178176"/>
              <a:ext cx="577850" cy="234950"/>
            </a:xfrm>
            <a:custGeom>
              <a:avLst/>
              <a:gdLst>
                <a:gd name="T0" fmla="*/ 2 w 79"/>
                <a:gd name="T1" fmla="*/ 7 h 32"/>
                <a:gd name="T2" fmla="*/ 14 w 79"/>
                <a:gd name="T3" fmla="*/ 1 h 32"/>
                <a:gd name="T4" fmla="*/ 71 w 79"/>
                <a:gd name="T5" fmla="*/ 2 h 32"/>
                <a:gd name="T6" fmla="*/ 76 w 79"/>
                <a:gd name="T7" fmla="*/ 14 h 32"/>
                <a:gd name="T8" fmla="*/ 67 w 79"/>
                <a:gd name="T9" fmla="*/ 31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1" y="6"/>
                    <a:pt x="2" y="0"/>
                    <a:pt x="14" y="1"/>
                  </a:cubicBezTo>
                  <a:cubicBezTo>
                    <a:pt x="24" y="1"/>
                    <a:pt x="67" y="3"/>
                    <a:pt x="71" y="2"/>
                  </a:cubicBezTo>
                  <a:cubicBezTo>
                    <a:pt x="75" y="2"/>
                    <a:pt x="77" y="8"/>
                    <a:pt x="76" y="14"/>
                  </a:cubicBezTo>
                  <a:cubicBezTo>
                    <a:pt x="76" y="20"/>
                    <a:pt x="79" y="31"/>
                    <a:pt x="67" y="31"/>
                  </a:cubicBezTo>
                  <a:cubicBezTo>
                    <a:pt x="55" y="32"/>
                    <a:pt x="9" y="31"/>
                    <a:pt x="5" y="30"/>
                  </a:cubicBezTo>
                  <a:cubicBezTo>
                    <a:pt x="0" y="28"/>
                    <a:pt x="1" y="20"/>
                    <a:pt x="2" y="15"/>
                  </a:cubicBezTo>
                  <a:cubicBezTo>
                    <a:pt x="3" y="12"/>
                    <a:pt x="2" y="7"/>
                    <a:pt x="2" y="7"/>
                  </a:cubicBezTo>
                </a:path>
              </a:pathLst>
            </a:custGeom>
            <a:solidFill>
              <a:srgbClr val="CFF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1" name="Freeform 332">
              <a:extLst>
                <a:ext uri="{FF2B5EF4-FFF2-40B4-BE49-F238E27FC236}">
                  <a16:creationId xmlns:a16="http://schemas.microsoft.com/office/drawing/2014/main" id="{1068C303-41E1-9FEE-C4A4-164F015AFEBA}"/>
                </a:ext>
              </a:extLst>
            </p:cNvPr>
            <p:cNvSpPr>
              <a:spLocks/>
            </p:cNvSpPr>
            <p:nvPr/>
          </p:nvSpPr>
          <p:spPr bwMode="auto">
            <a:xfrm>
              <a:off x="6330950" y="3178176"/>
              <a:ext cx="577850" cy="234950"/>
            </a:xfrm>
            <a:custGeom>
              <a:avLst/>
              <a:gdLst>
                <a:gd name="T0" fmla="*/ 2 w 79"/>
                <a:gd name="T1" fmla="*/ 7 h 32"/>
                <a:gd name="T2" fmla="*/ 14 w 79"/>
                <a:gd name="T3" fmla="*/ 1 h 32"/>
                <a:gd name="T4" fmla="*/ 71 w 79"/>
                <a:gd name="T5" fmla="*/ 3 h 32"/>
                <a:gd name="T6" fmla="*/ 76 w 79"/>
                <a:gd name="T7" fmla="*/ 14 h 32"/>
                <a:gd name="T8" fmla="*/ 67 w 79"/>
                <a:gd name="T9" fmla="*/ 31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1" y="6"/>
                    <a:pt x="2" y="0"/>
                    <a:pt x="14" y="1"/>
                  </a:cubicBezTo>
                  <a:cubicBezTo>
                    <a:pt x="24" y="1"/>
                    <a:pt x="67" y="3"/>
                    <a:pt x="71" y="3"/>
                  </a:cubicBezTo>
                  <a:cubicBezTo>
                    <a:pt x="75" y="2"/>
                    <a:pt x="77" y="8"/>
                    <a:pt x="76" y="14"/>
                  </a:cubicBezTo>
                  <a:cubicBezTo>
                    <a:pt x="76" y="20"/>
                    <a:pt x="79" y="31"/>
                    <a:pt x="67" y="31"/>
                  </a:cubicBezTo>
                  <a:cubicBezTo>
                    <a:pt x="55" y="32"/>
                    <a:pt x="9" y="31"/>
                    <a:pt x="5" y="30"/>
                  </a:cubicBezTo>
                  <a:cubicBezTo>
                    <a:pt x="0" y="28"/>
                    <a:pt x="1" y="20"/>
                    <a:pt x="2" y="15"/>
                  </a:cubicBezTo>
                  <a:cubicBezTo>
                    <a:pt x="3" y="12"/>
                    <a:pt x="2" y="7"/>
                    <a:pt x="2" y="7"/>
                  </a:cubicBezTo>
                </a:path>
              </a:pathLst>
            </a:custGeom>
            <a:solidFill>
              <a:srgbClr val="CE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2" name="Freeform 333">
              <a:extLst>
                <a:ext uri="{FF2B5EF4-FFF2-40B4-BE49-F238E27FC236}">
                  <a16:creationId xmlns:a16="http://schemas.microsoft.com/office/drawing/2014/main" id="{A12BA979-DB14-1F94-D246-74F258F9FDEC}"/>
                </a:ext>
              </a:extLst>
            </p:cNvPr>
            <p:cNvSpPr>
              <a:spLocks/>
            </p:cNvSpPr>
            <p:nvPr/>
          </p:nvSpPr>
          <p:spPr bwMode="auto">
            <a:xfrm>
              <a:off x="6330950" y="3178176"/>
              <a:ext cx="577850" cy="234950"/>
            </a:xfrm>
            <a:custGeom>
              <a:avLst/>
              <a:gdLst>
                <a:gd name="T0" fmla="*/ 2 w 79"/>
                <a:gd name="T1" fmla="*/ 7 h 32"/>
                <a:gd name="T2" fmla="*/ 14 w 79"/>
                <a:gd name="T3" fmla="*/ 1 h 32"/>
                <a:gd name="T4" fmla="*/ 71 w 79"/>
                <a:gd name="T5" fmla="*/ 3 h 32"/>
                <a:gd name="T6" fmla="*/ 76 w 79"/>
                <a:gd name="T7" fmla="*/ 14 h 32"/>
                <a:gd name="T8" fmla="*/ 67 w 79"/>
                <a:gd name="T9" fmla="*/ 31 h 32"/>
                <a:gd name="T10" fmla="*/ 5 w 79"/>
                <a:gd name="T11" fmla="*/ 30 h 32"/>
                <a:gd name="T12" fmla="*/ 2 w 79"/>
                <a:gd name="T13" fmla="*/ 15 h 32"/>
                <a:gd name="T14" fmla="*/ 2 w 79"/>
                <a:gd name="T15" fmla="*/ 7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2">
                  <a:moveTo>
                    <a:pt x="2" y="7"/>
                  </a:moveTo>
                  <a:cubicBezTo>
                    <a:pt x="1" y="6"/>
                    <a:pt x="2" y="0"/>
                    <a:pt x="14" y="1"/>
                  </a:cubicBezTo>
                  <a:cubicBezTo>
                    <a:pt x="24" y="1"/>
                    <a:pt x="66" y="3"/>
                    <a:pt x="71" y="3"/>
                  </a:cubicBezTo>
                  <a:cubicBezTo>
                    <a:pt x="75" y="2"/>
                    <a:pt x="77" y="8"/>
                    <a:pt x="76" y="14"/>
                  </a:cubicBezTo>
                  <a:cubicBezTo>
                    <a:pt x="76" y="20"/>
                    <a:pt x="79" y="31"/>
                    <a:pt x="67" y="31"/>
                  </a:cubicBezTo>
                  <a:cubicBezTo>
                    <a:pt x="55" y="32"/>
                    <a:pt x="9" y="31"/>
                    <a:pt x="5" y="30"/>
                  </a:cubicBezTo>
                  <a:cubicBezTo>
                    <a:pt x="0" y="28"/>
                    <a:pt x="1" y="20"/>
                    <a:pt x="2" y="15"/>
                  </a:cubicBezTo>
                  <a:cubicBezTo>
                    <a:pt x="3" y="12"/>
                    <a:pt x="2" y="7"/>
                    <a:pt x="2" y="7"/>
                  </a:cubicBezTo>
                </a:path>
              </a:pathLst>
            </a:custGeom>
            <a:solidFill>
              <a:srgbClr val="CD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3" name="Freeform 334">
              <a:extLst>
                <a:ext uri="{FF2B5EF4-FFF2-40B4-BE49-F238E27FC236}">
                  <a16:creationId xmlns:a16="http://schemas.microsoft.com/office/drawing/2014/main" id="{484F0E77-3843-7DF9-78C9-386D5EA4B0DD}"/>
                </a:ext>
              </a:extLst>
            </p:cNvPr>
            <p:cNvSpPr>
              <a:spLocks/>
            </p:cNvSpPr>
            <p:nvPr/>
          </p:nvSpPr>
          <p:spPr bwMode="auto">
            <a:xfrm>
              <a:off x="6337300" y="3178176"/>
              <a:ext cx="571500" cy="227013"/>
            </a:xfrm>
            <a:custGeom>
              <a:avLst/>
              <a:gdLst>
                <a:gd name="T0" fmla="*/ 1 w 78"/>
                <a:gd name="T1" fmla="*/ 7 h 31"/>
                <a:gd name="T2" fmla="*/ 13 w 78"/>
                <a:gd name="T3" fmla="*/ 1 h 31"/>
                <a:gd name="T4" fmla="*/ 69 w 78"/>
                <a:gd name="T5" fmla="*/ 3 h 31"/>
                <a:gd name="T6" fmla="*/ 75 w 78"/>
                <a:gd name="T7" fmla="*/ 14 h 31"/>
                <a:gd name="T8" fmla="*/ 66 w 78"/>
                <a:gd name="T9" fmla="*/ 31 h 31"/>
                <a:gd name="T10" fmla="*/ 4 w 78"/>
                <a:gd name="T11" fmla="*/ 30 h 31"/>
                <a:gd name="T12" fmla="*/ 1 w 78"/>
                <a:gd name="T13" fmla="*/ 15 h 31"/>
                <a:gd name="T14" fmla="*/ 1 w 78"/>
                <a:gd name="T15" fmla="*/ 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1">
                  <a:moveTo>
                    <a:pt x="1" y="7"/>
                  </a:moveTo>
                  <a:cubicBezTo>
                    <a:pt x="0" y="6"/>
                    <a:pt x="1" y="0"/>
                    <a:pt x="13" y="1"/>
                  </a:cubicBezTo>
                  <a:cubicBezTo>
                    <a:pt x="23" y="1"/>
                    <a:pt x="65" y="3"/>
                    <a:pt x="69" y="3"/>
                  </a:cubicBezTo>
                  <a:cubicBezTo>
                    <a:pt x="74" y="2"/>
                    <a:pt x="76" y="8"/>
                    <a:pt x="75" y="14"/>
                  </a:cubicBezTo>
                  <a:cubicBezTo>
                    <a:pt x="75" y="20"/>
                    <a:pt x="78" y="31"/>
                    <a:pt x="66" y="31"/>
                  </a:cubicBezTo>
                  <a:cubicBezTo>
                    <a:pt x="54" y="31"/>
                    <a:pt x="8" y="31"/>
                    <a:pt x="4" y="30"/>
                  </a:cubicBezTo>
                  <a:cubicBezTo>
                    <a:pt x="0" y="28"/>
                    <a:pt x="0" y="20"/>
                    <a:pt x="1" y="15"/>
                  </a:cubicBezTo>
                  <a:cubicBezTo>
                    <a:pt x="3" y="12"/>
                    <a:pt x="1" y="7"/>
                    <a:pt x="1" y="7"/>
                  </a:cubicBezTo>
                </a:path>
              </a:pathLst>
            </a:custGeom>
            <a:solidFill>
              <a:srgbClr val="CC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4" name="Freeform 335">
              <a:extLst>
                <a:ext uri="{FF2B5EF4-FFF2-40B4-BE49-F238E27FC236}">
                  <a16:creationId xmlns:a16="http://schemas.microsoft.com/office/drawing/2014/main" id="{BCA56EBA-FEBA-184F-58B1-ED9D2F6BF8E9}"/>
                </a:ext>
              </a:extLst>
            </p:cNvPr>
            <p:cNvSpPr>
              <a:spLocks/>
            </p:cNvSpPr>
            <p:nvPr/>
          </p:nvSpPr>
          <p:spPr bwMode="auto">
            <a:xfrm>
              <a:off x="6337300" y="3186113"/>
              <a:ext cx="571500" cy="219075"/>
            </a:xfrm>
            <a:custGeom>
              <a:avLst/>
              <a:gdLst>
                <a:gd name="T0" fmla="*/ 1 w 78"/>
                <a:gd name="T1" fmla="*/ 6 h 30"/>
                <a:gd name="T2" fmla="*/ 13 w 78"/>
                <a:gd name="T3" fmla="*/ 0 h 30"/>
                <a:gd name="T4" fmla="*/ 69 w 78"/>
                <a:gd name="T5" fmla="*/ 2 h 30"/>
                <a:gd name="T6" fmla="*/ 75 w 78"/>
                <a:gd name="T7" fmla="*/ 13 h 30"/>
                <a:gd name="T8" fmla="*/ 66 w 78"/>
                <a:gd name="T9" fmla="*/ 30 h 30"/>
                <a:gd name="T10" fmla="*/ 4 w 78"/>
                <a:gd name="T11" fmla="*/ 29 h 30"/>
                <a:gd name="T12" fmla="*/ 2 w 78"/>
                <a:gd name="T13" fmla="*/ 14 h 30"/>
                <a:gd name="T14" fmla="*/ 1 w 78"/>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1" y="6"/>
                  </a:moveTo>
                  <a:cubicBezTo>
                    <a:pt x="0" y="5"/>
                    <a:pt x="1" y="0"/>
                    <a:pt x="13" y="0"/>
                  </a:cubicBezTo>
                  <a:cubicBezTo>
                    <a:pt x="23" y="0"/>
                    <a:pt x="65" y="2"/>
                    <a:pt x="69" y="2"/>
                  </a:cubicBezTo>
                  <a:cubicBezTo>
                    <a:pt x="74" y="1"/>
                    <a:pt x="75" y="7"/>
                    <a:pt x="75" y="13"/>
                  </a:cubicBezTo>
                  <a:cubicBezTo>
                    <a:pt x="74" y="19"/>
                    <a:pt x="78" y="30"/>
                    <a:pt x="66" y="30"/>
                  </a:cubicBezTo>
                  <a:cubicBezTo>
                    <a:pt x="54" y="30"/>
                    <a:pt x="8" y="30"/>
                    <a:pt x="4" y="29"/>
                  </a:cubicBezTo>
                  <a:cubicBezTo>
                    <a:pt x="0" y="27"/>
                    <a:pt x="0" y="19"/>
                    <a:pt x="2" y="14"/>
                  </a:cubicBezTo>
                  <a:cubicBezTo>
                    <a:pt x="3" y="11"/>
                    <a:pt x="1" y="6"/>
                    <a:pt x="1" y="6"/>
                  </a:cubicBezTo>
                </a:path>
              </a:pathLst>
            </a:custGeom>
            <a:solidFill>
              <a:srgbClr val="CB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5" name="Freeform 336">
              <a:extLst>
                <a:ext uri="{FF2B5EF4-FFF2-40B4-BE49-F238E27FC236}">
                  <a16:creationId xmlns:a16="http://schemas.microsoft.com/office/drawing/2014/main" id="{A6E600A5-36D7-A27E-2928-5B83EB1D52F1}"/>
                </a:ext>
              </a:extLst>
            </p:cNvPr>
            <p:cNvSpPr>
              <a:spLocks/>
            </p:cNvSpPr>
            <p:nvPr/>
          </p:nvSpPr>
          <p:spPr bwMode="auto">
            <a:xfrm>
              <a:off x="6337300" y="3186113"/>
              <a:ext cx="571500" cy="219075"/>
            </a:xfrm>
            <a:custGeom>
              <a:avLst/>
              <a:gdLst>
                <a:gd name="T0" fmla="*/ 2 w 78"/>
                <a:gd name="T1" fmla="*/ 6 h 30"/>
                <a:gd name="T2" fmla="*/ 13 w 78"/>
                <a:gd name="T3" fmla="*/ 0 h 30"/>
                <a:gd name="T4" fmla="*/ 69 w 78"/>
                <a:gd name="T5" fmla="*/ 2 h 30"/>
                <a:gd name="T6" fmla="*/ 75 w 78"/>
                <a:gd name="T7" fmla="*/ 13 h 30"/>
                <a:gd name="T8" fmla="*/ 66 w 78"/>
                <a:gd name="T9" fmla="*/ 30 h 30"/>
                <a:gd name="T10" fmla="*/ 5 w 78"/>
                <a:gd name="T11" fmla="*/ 28 h 30"/>
                <a:gd name="T12" fmla="*/ 2 w 78"/>
                <a:gd name="T13" fmla="*/ 14 h 30"/>
                <a:gd name="T14" fmla="*/ 2 w 78"/>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0">
                  <a:moveTo>
                    <a:pt x="2" y="6"/>
                  </a:moveTo>
                  <a:cubicBezTo>
                    <a:pt x="0" y="5"/>
                    <a:pt x="1" y="0"/>
                    <a:pt x="13" y="0"/>
                  </a:cubicBezTo>
                  <a:cubicBezTo>
                    <a:pt x="23" y="0"/>
                    <a:pt x="65" y="2"/>
                    <a:pt x="69" y="2"/>
                  </a:cubicBezTo>
                  <a:cubicBezTo>
                    <a:pt x="73" y="1"/>
                    <a:pt x="75" y="7"/>
                    <a:pt x="75" y="13"/>
                  </a:cubicBezTo>
                  <a:cubicBezTo>
                    <a:pt x="74" y="19"/>
                    <a:pt x="78" y="30"/>
                    <a:pt x="66" y="30"/>
                  </a:cubicBezTo>
                  <a:cubicBezTo>
                    <a:pt x="54" y="30"/>
                    <a:pt x="8" y="30"/>
                    <a:pt x="5" y="28"/>
                  </a:cubicBezTo>
                  <a:cubicBezTo>
                    <a:pt x="0" y="27"/>
                    <a:pt x="0" y="19"/>
                    <a:pt x="2" y="14"/>
                  </a:cubicBezTo>
                  <a:cubicBezTo>
                    <a:pt x="3" y="11"/>
                    <a:pt x="2" y="6"/>
                    <a:pt x="2" y="6"/>
                  </a:cubicBezTo>
                </a:path>
              </a:pathLst>
            </a:custGeom>
            <a:solidFill>
              <a:srgbClr val="CA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6" name="Freeform 337">
              <a:extLst>
                <a:ext uri="{FF2B5EF4-FFF2-40B4-BE49-F238E27FC236}">
                  <a16:creationId xmlns:a16="http://schemas.microsoft.com/office/drawing/2014/main" id="{691D546F-DAB3-486B-5325-E22638FAFCD9}"/>
                </a:ext>
              </a:extLst>
            </p:cNvPr>
            <p:cNvSpPr>
              <a:spLocks/>
            </p:cNvSpPr>
            <p:nvPr/>
          </p:nvSpPr>
          <p:spPr bwMode="auto">
            <a:xfrm>
              <a:off x="6337300" y="3186113"/>
              <a:ext cx="563563" cy="219075"/>
            </a:xfrm>
            <a:custGeom>
              <a:avLst/>
              <a:gdLst>
                <a:gd name="T0" fmla="*/ 2 w 77"/>
                <a:gd name="T1" fmla="*/ 6 h 30"/>
                <a:gd name="T2" fmla="*/ 13 w 77"/>
                <a:gd name="T3" fmla="*/ 0 h 30"/>
                <a:gd name="T4" fmla="*/ 69 w 77"/>
                <a:gd name="T5" fmla="*/ 2 h 30"/>
                <a:gd name="T6" fmla="*/ 75 w 77"/>
                <a:gd name="T7" fmla="*/ 13 h 30"/>
                <a:gd name="T8" fmla="*/ 66 w 77"/>
                <a:gd name="T9" fmla="*/ 30 h 30"/>
                <a:gd name="T10" fmla="*/ 5 w 77"/>
                <a:gd name="T11" fmla="*/ 28 h 30"/>
                <a:gd name="T12" fmla="*/ 2 w 77"/>
                <a:gd name="T13" fmla="*/ 14 h 30"/>
                <a:gd name="T14" fmla="*/ 2 w 77"/>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6"/>
                  </a:moveTo>
                  <a:cubicBezTo>
                    <a:pt x="0" y="5"/>
                    <a:pt x="1" y="0"/>
                    <a:pt x="13" y="0"/>
                  </a:cubicBezTo>
                  <a:cubicBezTo>
                    <a:pt x="23" y="0"/>
                    <a:pt x="65" y="2"/>
                    <a:pt x="69" y="2"/>
                  </a:cubicBezTo>
                  <a:cubicBezTo>
                    <a:pt x="73" y="2"/>
                    <a:pt x="75" y="7"/>
                    <a:pt x="75" y="13"/>
                  </a:cubicBezTo>
                  <a:cubicBezTo>
                    <a:pt x="74" y="19"/>
                    <a:pt x="77" y="30"/>
                    <a:pt x="66" y="30"/>
                  </a:cubicBezTo>
                  <a:cubicBezTo>
                    <a:pt x="54" y="30"/>
                    <a:pt x="8" y="30"/>
                    <a:pt x="5" y="28"/>
                  </a:cubicBezTo>
                  <a:cubicBezTo>
                    <a:pt x="0" y="27"/>
                    <a:pt x="0" y="19"/>
                    <a:pt x="2" y="14"/>
                  </a:cubicBezTo>
                  <a:cubicBezTo>
                    <a:pt x="3" y="11"/>
                    <a:pt x="2" y="6"/>
                    <a:pt x="2" y="6"/>
                  </a:cubicBezTo>
                </a:path>
              </a:pathLst>
            </a:custGeom>
            <a:solidFill>
              <a:srgbClr val="C9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7" name="Freeform 338">
              <a:extLst>
                <a:ext uri="{FF2B5EF4-FFF2-40B4-BE49-F238E27FC236}">
                  <a16:creationId xmlns:a16="http://schemas.microsoft.com/office/drawing/2014/main" id="{455BA2D2-C30B-E9DA-DBBD-DA166A2E14BA}"/>
                </a:ext>
              </a:extLst>
            </p:cNvPr>
            <p:cNvSpPr>
              <a:spLocks/>
            </p:cNvSpPr>
            <p:nvPr/>
          </p:nvSpPr>
          <p:spPr bwMode="auto">
            <a:xfrm>
              <a:off x="6337300" y="3186113"/>
              <a:ext cx="563563" cy="219075"/>
            </a:xfrm>
            <a:custGeom>
              <a:avLst/>
              <a:gdLst>
                <a:gd name="T0" fmla="*/ 2 w 77"/>
                <a:gd name="T1" fmla="*/ 6 h 30"/>
                <a:gd name="T2" fmla="*/ 14 w 77"/>
                <a:gd name="T3" fmla="*/ 0 h 30"/>
                <a:gd name="T4" fmla="*/ 69 w 77"/>
                <a:gd name="T5" fmla="*/ 2 h 30"/>
                <a:gd name="T6" fmla="*/ 75 w 77"/>
                <a:gd name="T7" fmla="*/ 13 h 30"/>
                <a:gd name="T8" fmla="*/ 66 w 77"/>
                <a:gd name="T9" fmla="*/ 30 h 30"/>
                <a:gd name="T10" fmla="*/ 5 w 77"/>
                <a:gd name="T11" fmla="*/ 28 h 30"/>
                <a:gd name="T12" fmla="*/ 2 w 77"/>
                <a:gd name="T13" fmla="*/ 14 h 30"/>
                <a:gd name="T14" fmla="*/ 2 w 77"/>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6"/>
                  </a:moveTo>
                  <a:cubicBezTo>
                    <a:pt x="0" y="5"/>
                    <a:pt x="2" y="0"/>
                    <a:pt x="14" y="0"/>
                  </a:cubicBezTo>
                  <a:cubicBezTo>
                    <a:pt x="23" y="0"/>
                    <a:pt x="65" y="2"/>
                    <a:pt x="69" y="2"/>
                  </a:cubicBezTo>
                  <a:cubicBezTo>
                    <a:pt x="73" y="2"/>
                    <a:pt x="75" y="7"/>
                    <a:pt x="75" y="13"/>
                  </a:cubicBezTo>
                  <a:cubicBezTo>
                    <a:pt x="74" y="19"/>
                    <a:pt x="77" y="30"/>
                    <a:pt x="66" y="30"/>
                  </a:cubicBezTo>
                  <a:cubicBezTo>
                    <a:pt x="54" y="30"/>
                    <a:pt x="9" y="29"/>
                    <a:pt x="5" y="28"/>
                  </a:cubicBezTo>
                  <a:cubicBezTo>
                    <a:pt x="0" y="27"/>
                    <a:pt x="0" y="19"/>
                    <a:pt x="2" y="14"/>
                  </a:cubicBezTo>
                  <a:cubicBezTo>
                    <a:pt x="3" y="11"/>
                    <a:pt x="2" y="6"/>
                    <a:pt x="2" y="6"/>
                  </a:cubicBezTo>
                </a:path>
              </a:pathLst>
            </a:custGeom>
            <a:solidFill>
              <a:srgbClr val="C8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8" name="Freeform 339">
              <a:extLst>
                <a:ext uri="{FF2B5EF4-FFF2-40B4-BE49-F238E27FC236}">
                  <a16:creationId xmlns:a16="http://schemas.microsoft.com/office/drawing/2014/main" id="{1F7C0077-8B67-2E36-C477-2B392C0EA658}"/>
                </a:ext>
              </a:extLst>
            </p:cNvPr>
            <p:cNvSpPr>
              <a:spLocks/>
            </p:cNvSpPr>
            <p:nvPr/>
          </p:nvSpPr>
          <p:spPr bwMode="auto">
            <a:xfrm>
              <a:off x="6337300" y="3186113"/>
              <a:ext cx="563563" cy="219075"/>
            </a:xfrm>
            <a:custGeom>
              <a:avLst/>
              <a:gdLst>
                <a:gd name="T0" fmla="*/ 2 w 77"/>
                <a:gd name="T1" fmla="*/ 6 h 30"/>
                <a:gd name="T2" fmla="*/ 14 w 77"/>
                <a:gd name="T3" fmla="*/ 0 h 30"/>
                <a:gd name="T4" fmla="*/ 69 w 77"/>
                <a:gd name="T5" fmla="*/ 2 h 30"/>
                <a:gd name="T6" fmla="*/ 75 w 77"/>
                <a:gd name="T7" fmla="*/ 13 h 30"/>
                <a:gd name="T8" fmla="*/ 66 w 77"/>
                <a:gd name="T9" fmla="*/ 30 h 30"/>
                <a:gd name="T10" fmla="*/ 5 w 77"/>
                <a:gd name="T11" fmla="*/ 28 h 30"/>
                <a:gd name="T12" fmla="*/ 2 w 77"/>
                <a:gd name="T13" fmla="*/ 14 h 30"/>
                <a:gd name="T14" fmla="*/ 2 w 77"/>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6"/>
                  </a:moveTo>
                  <a:cubicBezTo>
                    <a:pt x="0" y="5"/>
                    <a:pt x="2" y="0"/>
                    <a:pt x="14" y="0"/>
                  </a:cubicBezTo>
                  <a:cubicBezTo>
                    <a:pt x="23" y="1"/>
                    <a:pt x="65" y="2"/>
                    <a:pt x="69" y="2"/>
                  </a:cubicBezTo>
                  <a:cubicBezTo>
                    <a:pt x="73" y="2"/>
                    <a:pt x="75" y="7"/>
                    <a:pt x="75" y="13"/>
                  </a:cubicBezTo>
                  <a:cubicBezTo>
                    <a:pt x="74" y="19"/>
                    <a:pt x="77" y="29"/>
                    <a:pt x="66" y="30"/>
                  </a:cubicBezTo>
                  <a:cubicBezTo>
                    <a:pt x="54" y="30"/>
                    <a:pt x="9" y="29"/>
                    <a:pt x="5" y="28"/>
                  </a:cubicBezTo>
                  <a:cubicBezTo>
                    <a:pt x="0" y="27"/>
                    <a:pt x="0" y="19"/>
                    <a:pt x="2" y="14"/>
                  </a:cubicBezTo>
                  <a:cubicBezTo>
                    <a:pt x="3" y="11"/>
                    <a:pt x="2" y="6"/>
                    <a:pt x="2" y="6"/>
                  </a:cubicBezTo>
                </a:path>
              </a:pathLst>
            </a:custGeom>
            <a:solidFill>
              <a:srgbClr val="C7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299" name="Freeform 340">
              <a:extLst>
                <a:ext uri="{FF2B5EF4-FFF2-40B4-BE49-F238E27FC236}">
                  <a16:creationId xmlns:a16="http://schemas.microsoft.com/office/drawing/2014/main" id="{1990CE2A-3C0C-0805-A526-504C7DB9A869}"/>
                </a:ext>
              </a:extLst>
            </p:cNvPr>
            <p:cNvSpPr>
              <a:spLocks/>
            </p:cNvSpPr>
            <p:nvPr/>
          </p:nvSpPr>
          <p:spPr bwMode="auto">
            <a:xfrm>
              <a:off x="6337300" y="3186113"/>
              <a:ext cx="563563" cy="219075"/>
            </a:xfrm>
            <a:custGeom>
              <a:avLst/>
              <a:gdLst>
                <a:gd name="T0" fmla="*/ 2 w 77"/>
                <a:gd name="T1" fmla="*/ 6 h 30"/>
                <a:gd name="T2" fmla="*/ 14 w 77"/>
                <a:gd name="T3" fmla="*/ 0 h 30"/>
                <a:gd name="T4" fmla="*/ 69 w 77"/>
                <a:gd name="T5" fmla="*/ 2 h 30"/>
                <a:gd name="T6" fmla="*/ 75 w 77"/>
                <a:gd name="T7" fmla="*/ 13 h 30"/>
                <a:gd name="T8" fmla="*/ 66 w 77"/>
                <a:gd name="T9" fmla="*/ 30 h 30"/>
                <a:gd name="T10" fmla="*/ 5 w 77"/>
                <a:gd name="T11" fmla="*/ 28 h 30"/>
                <a:gd name="T12" fmla="*/ 2 w 77"/>
                <a:gd name="T13" fmla="*/ 14 h 30"/>
                <a:gd name="T14" fmla="*/ 2 w 77"/>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6"/>
                  </a:moveTo>
                  <a:cubicBezTo>
                    <a:pt x="0" y="5"/>
                    <a:pt x="2" y="0"/>
                    <a:pt x="14" y="0"/>
                  </a:cubicBezTo>
                  <a:cubicBezTo>
                    <a:pt x="23" y="1"/>
                    <a:pt x="65" y="2"/>
                    <a:pt x="69" y="2"/>
                  </a:cubicBezTo>
                  <a:cubicBezTo>
                    <a:pt x="73" y="2"/>
                    <a:pt x="75" y="7"/>
                    <a:pt x="75" y="13"/>
                  </a:cubicBezTo>
                  <a:cubicBezTo>
                    <a:pt x="74" y="19"/>
                    <a:pt x="77" y="29"/>
                    <a:pt x="66" y="30"/>
                  </a:cubicBezTo>
                  <a:cubicBezTo>
                    <a:pt x="54" y="30"/>
                    <a:pt x="9" y="29"/>
                    <a:pt x="5" y="28"/>
                  </a:cubicBezTo>
                  <a:cubicBezTo>
                    <a:pt x="0" y="27"/>
                    <a:pt x="0" y="19"/>
                    <a:pt x="2" y="14"/>
                  </a:cubicBezTo>
                  <a:cubicBezTo>
                    <a:pt x="3" y="11"/>
                    <a:pt x="2" y="6"/>
                    <a:pt x="2" y="6"/>
                  </a:cubicBezTo>
                </a:path>
              </a:pathLst>
            </a:custGeom>
            <a:solidFill>
              <a:srgbClr val="C6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0" name="Freeform 341">
              <a:extLst>
                <a:ext uri="{FF2B5EF4-FFF2-40B4-BE49-F238E27FC236}">
                  <a16:creationId xmlns:a16="http://schemas.microsoft.com/office/drawing/2014/main" id="{43F9918A-BB3D-1BDB-A819-1E053F10099F}"/>
                </a:ext>
              </a:extLst>
            </p:cNvPr>
            <p:cNvSpPr>
              <a:spLocks/>
            </p:cNvSpPr>
            <p:nvPr/>
          </p:nvSpPr>
          <p:spPr bwMode="auto">
            <a:xfrm>
              <a:off x="6337300" y="3186113"/>
              <a:ext cx="563563" cy="219075"/>
            </a:xfrm>
            <a:custGeom>
              <a:avLst/>
              <a:gdLst>
                <a:gd name="T0" fmla="*/ 2 w 77"/>
                <a:gd name="T1" fmla="*/ 6 h 30"/>
                <a:gd name="T2" fmla="*/ 14 w 77"/>
                <a:gd name="T3" fmla="*/ 0 h 30"/>
                <a:gd name="T4" fmla="*/ 69 w 77"/>
                <a:gd name="T5" fmla="*/ 2 h 30"/>
                <a:gd name="T6" fmla="*/ 75 w 77"/>
                <a:gd name="T7" fmla="*/ 13 h 30"/>
                <a:gd name="T8" fmla="*/ 66 w 77"/>
                <a:gd name="T9" fmla="*/ 30 h 30"/>
                <a:gd name="T10" fmla="*/ 5 w 77"/>
                <a:gd name="T11" fmla="*/ 28 h 30"/>
                <a:gd name="T12" fmla="*/ 2 w 77"/>
                <a:gd name="T13" fmla="*/ 14 h 30"/>
                <a:gd name="T14" fmla="*/ 2 w 77"/>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6"/>
                  </a:moveTo>
                  <a:cubicBezTo>
                    <a:pt x="0" y="5"/>
                    <a:pt x="2" y="0"/>
                    <a:pt x="14" y="0"/>
                  </a:cubicBezTo>
                  <a:cubicBezTo>
                    <a:pt x="23" y="1"/>
                    <a:pt x="65" y="2"/>
                    <a:pt x="69" y="2"/>
                  </a:cubicBezTo>
                  <a:cubicBezTo>
                    <a:pt x="73" y="2"/>
                    <a:pt x="75" y="7"/>
                    <a:pt x="75" y="13"/>
                  </a:cubicBezTo>
                  <a:cubicBezTo>
                    <a:pt x="74" y="19"/>
                    <a:pt x="77" y="29"/>
                    <a:pt x="66" y="30"/>
                  </a:cubicBezTo>
                  <a:cubicBezTo>
                    <a:pt x="54" y="30"/>
                    <a:pt x="9" y="29"/>
                    <a:pt x="5" y="28"/>
                  </a:cubicBezTo>
                  <a:cubicBezTo>
                    <a:pt x="0" y="27"/>
                    <a:pt x="0" y="19"/>
                    <a:pt x="2" y="14"/>
                  </a:cubicBezTo>
                  <a:cubicBezTo>
                    <a:pt x="3" y="11"/>
                    <a:pt x="2" y="6"/>
                    <a:pt x="2" y="6"/>
                  </a:cubicBezTo>
                </a:path>
              </a:pathLst>
            </a:custGeom>
            <a:solidFill>
              <a:srgbClr val="C5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1" name="Freeform 342">
              <a:extLst>
                <a:ext uri="{FF2B5EF4-FFF2-40B4-BE49-F238E27FC236}">
                  <a16:creationId xmlns:a16="http://schemas.microsoft.com/office/drawing/2014/main" id="{D9F079FE-1EB4-FAB0-6E32-08EAED7E6D1B}"/>
                </a:ext>
              </a:extLst>
            </p:cNvPr>
            <p:cNvSpPr>
              <a:spLocks/>
            </p:cNvSpPr>
            <p:nvPr/>
          </p:nvSpPr>
          <p:spPr bwMode="auto">
            <a:xfrm>
              <a:off x="6337300" y="3186113"/>
              <a:ext cx="563563" cy="219075"/>
            </a:xfrm>
            <a:custGeom>
              <a:avLst/>
              <a:gdLst>
                <a:gd name="T0" fmla="*/ 2 w 77"/>
                <a:gd name="T1" fmla="*/ 7 h 30"/>
                <a:gd name="T2" fmla="*/ 14 w 77"/>
                <a:gd name="T3" fmla="*/ 0 h 30"/>
                <a:gd name="T4" fmla="*/ 69 w 77"/>
                <a:gd name="T5" fmla="*/ 2 h 30"/>
                <a:gd name="T6" fmla="*/ 75 w 77"/>
                <a:gd name="T7" fmla="*/ 13 h 30"/>
                <a:gd name="T8" fmla="*/ 66 w 77"/>
                <a:gd name="T9" fmla="*/ 30 h 30"/>
                <a:gd name="T10" fmla="*/ 5 w 77"/>
                <a:gd name="T11" fmla="*/ 28 h 30"/>
                <a:gd name="T12" fmla="*/ 2 w 77"/>
                <a:gd name="T13" fmla="*/ 14 h 30"/>
                <a:gd name="T14" fmla="*/ 2 w 77"/>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7"/>
                  </a:moveTo>
                  <a:cubicBezTo>
                    <a:pt x="0" y="5"/>
                    <a:pt x="2" y="0"/>
                    <a:pt x="14" y="0"/>
                  </a:cubicBezTo>
                  <a:cubicBezTo>
                    <a:pt x="23" y="1"/>
                    <a:pt x="65" y="2"/>
                    <a:pt x="69" y="2"/>
                  </a:cubicBezTo>
                  <a:cubicBezTo>
                    <a:pt x="73" y="2"/>
                    <a:pt x="75" y="7"/>
                    <a:pt x="75" y="13"/>
                  </a:cubicBezTo>
                  <a:cubicBezTo>
                    <a:pt x="74" y="19"/>
                    <a:pt x="77" y="29"/>
                    <a:pt x="66" y="30"/>
                  </a:cubicBezTo>
                  <a:cubicBezTo>
                    <a:pt x="54" y="30"/>
                    <a:pt x="9" y="29"/>
                    <a:pt x="5" y="28"/>
                  </a:cubicBezTo>
                  <a:cubicBezTo>
                    <a:pt x="0" y="27"/>
                    <a:pt x="0" y="19"/>
                    <a:pt x="2" y="14"/>
                  </a:cubicBezTo>
                  <a:cubicBezTo>
                    <a:pt x="3" y="11"/>
                    <a:pt x="2" y="7"/>
                    <a:pt x="2" y="7"/>
                  </a:cubicBezTo>
                </a:path>
              </a:pathLst>
            </a:custGeom>
            <a:solidFill>
              <a:srgbClr val="C4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2" name="Freeform 343">
              <a:extLst>
                <a:ext uri="{FF2B5EF4-FFF2-40B4-BE49-F238E27FC236}">
                  <a16:creationId xmlns:a16="http://schemas.microsoft.com/office/drawing/2014/main" id="{1565E74B-49E2-C3E9-01DB-0DEAC1E513C9}"/>
                </a:ext>
              </a:extLst>
            </p:cNvPr>
            <p:cNvSpPr>
              <a:spLocks/>
            </p:cNvSpPr>
            <p:nvPr/>
          </p:nvSpPr>
          <p:spPr bwMode="auto">
            <a:xfrm>
              <a:off x="6337300" y="3186113"/>
              <a:ext cx="563563" cy="219075"/>
            </a:xfrm>
            <a:custGeom>
              <a:avLst/>
              <a:gdLst>
                <a:gd name="T0" fmla="*/ 2 w 77"/>
                <a:gd name="T1" fmla="*/ 7 h 30"/>
                <a:gd name="T2" fmla="*/ 14 w 77"/>
                <a:gd name="T3" fmla="*/ 0 h 30"/>
                <a:gd name="T4" fmla="*/ 69 w 77"/>
                <a:gd name="T5" fmla="*/ 2 h 30"/>
                <a:gd name="T6" fmla="*/ 75 w 77"/>
                <a:gd name="T7" fmla="*/ 13 h 30"/>
                <a:gd name="T8" fmla="*/ 66 w 77"/>
                <a:gd name="T9" fmla="*/ 30 h 30"/>
                <a:gd name="T10" fmla="*/ 5 w 77"/>
                <a:gd name="T11" fmla="*/ 28 h 30"/>
                <a:gd name="T12" fmla="*/ 2 w 77"/>
                <a:gd name="T13" fmla="*/ 14 h 30"/>
                <a:gd name="T14" fmla="*/ 2 w 77"/>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7"/>
                  </a:moveTo>
                  <a:cubicBezTo>
                    <a:pt x="0" y="5"/>
                    <a:pt x="2" y="0"/>
                    <a:pt x="14" y="0"/>
                  </a:cubicBezTo>
                  <a:cubicBezTo>
                    <a:pt x="23" y="1"/>
                    <a:pt x="65" y="2"/>
                    <a:pt x="69" y="2"/>
                  </a:cubicBezTo>
                  <a:cubicBezTo>
                    <a:pt x="73" y="2"/>
                    <a:pt x="75" y="7"/>
                    <a:pt x="75" y="13"/>
                  </a:cubicBezTo>
                  <a:cubicBezTo>
                    <a:pt x="74" y="19"/>
                    <a:pt x="77" y="29"/>
                    <a:pt x="66" y="30"/>
                  </a:cubicBezTo>
                  <a:cubicBezTo>
                    <a:pt x="54" y="30"/>
                    <a:pt x="9" y="29"/>
                    <a:pt x="5" y="28"/>
                  </a:cubicBezTo>
                  <a:cubicBezTo>
                    <a:pt x="0" y="27"/>
                    <a:pt x="0" y="19"/>
                    <a:pt x="2" y="14"/>
                  </a:cubicBezTo>
                  <a:cubicBezTo>
                    <a:pt x="3" y="11"/>
                    <a:pt x="2" y="7"/>
                    <a:pt x="2" y="7"/>
                  </a:cubicBezTo>
                </a:path>
              </a:pathLst>
            </a:custGeom>
            <a:solidFill>
              <a:srgbClr val="C3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3" name="Freeform 344">
              <a:extLst>
                <a:ext uri="{FF2B5EF4-FFF2-40B4-BE49-F238E27FC236}">
                  <a16:creationId xmlns:a16="http://schemas.microsoft.com/office/drawing/2014/main" id="{199DA531-EC7C-58F8-1C93-06A31778A8C9}"/>
                </a:ext>
              </a:extLst>
            </p:cNvPr>
            <p:cNvSpPr>
              <a:spLocks/>
            </p:cNvSpPr>
            <p:nvPr/>
          </p:nvSpPr>
          <p:spPr bwMode="auto">
            <a:xfrm>
              <a:off x="6337300" y="3186113"/>
              <a:ext cx="563563" cy="219075"/>
            </a:xfrm>
            <a:custGeom>
              <a:avLst/>
              <a:gdLst>
                <a:gd name="T0" fmla="*/ 2 w 77"/>
                <a:gd name="T1" fmla="*/ 7 h 30"/>
                <a:gd name="T2" fmla="*/ 14 w 77"/>
                <a:gd name="T3" fmla="*/ 0 h 30"/>
                <a:gd name="T4" fmla="*/ 69 w 77"/>
                <a:gd name="T5" fmla="*/ 2 h 30"/>
                <a:gd name="T6" fmla="*/ 75 w 77"/>
                <a:gd name="T7" fmla="*/ 13 h 30"/>
                <a:gd name="T8" fmla="*/ 66 w 77"/>
                <a:gd name="T9" fmla="*/ 30 h 30"/>
                <a:gd name="T10" fmla="*/ 5 w 77"/>
                <a:gd name="T11" fmla="*/ 28 h 30"/>
                <a:gd name="T12" fmla="*/ 2 w 77"/>
                <a:gd name="T13" fmla="*/ 14 h 30"/>
                <a:gd name="T14" fmla="*/ 2 w 77"/>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7"/>
                  </a:moveTo>
                  <a:cubicBezTo>
                    <a:pt x="0" y="5"/>
                    <a:pt x="2" y="0"/>
                    <a:pt x="14" y="0"/>
                  </a:cubicBezTo>
                  <a:cubicBezTo>
                    <a:pt x="23" y="1"/>
                    <a:pt x="65" y="2"/>
                    <a:pt x="69" y="2"/>
                  </a:cubicBezTo>
                  <a:cubicBezTo>
                    <a:pt x="73" y="2"/>
                    <a:pt x="75" y="7"/>
                    <a:pt x="75" y="13"/>
                  </a:cubicBezTo>
                  <a:cubicBezTo>
                    <a:pt x="74" y="19"/>
                    <a:pt x="77" y="29"/>
                    <a:pt x="66" y="30"/>
                  </a:cubicBezTo>
                  <a:cubicBezTo>
                    <a:pt x="54" y="30"/>
                    <a:pt x="9" y="29"/>
                    <a:pt x="5" y="28"/>
                  </a:cubicBezTo>
                  <a:cubicBezTo>
                    <a:pt x="0" y="27"/>
                    <a:pt x="0" y="19"/>
                    <a:pt x="2" y="14"/>
                  </a:cubicBezTo>
                  <a:cubicBezTo>
                    <a:pt x="3" y="11"/>
                    <a:pt x="2" y="7"/>
                    <a:pt x="2" y="7"/>
                  </a:cubicBezTo>
                </a:path>
              </a:pathLst>
            </a:custGeom>
            <a:solidFill>
              <a:srgbClr val="C2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4" name="Freeform 345">
              <a:extLst>
                <a:ext uri="{FF2B5EF4-FFF2-40B4-BE49-F238E27FC236}">
                  <a16:creationId xmlns:a16="http://schemas.microsoft.com/office/drawing/2014/main" id="{2614615E-7A3E-280B-8D33-4C1AB6A7246D}"/>
                </a:ext>
              </a:extLst>
            </p:cNvPr>
            <p:cNvSpPr>
              <a:spLocks/>
            </p:cNvSpPr>
            <p:nvPr/>
          </p:nvSpPr>
          <p:spPr bwMode="auto">
            <a:xfrm>
              <a:off x="6337300" y="3186113"/>
              <a:ext cx="563563" cy="219075"/>
            </a:xfrm>
            <a:custGeom>
              <a:avLst/>
              <a:gdLst>
                <a:gd name="T0" fmla="*/ 2 w 77"/>
                <a:gd name="T1" fmla="*/ 7 h 30"/>
                <a:gd name="T2" fmla="*/ 14 w 77"/>
                <a:gd name="T3" fmla="*/ 1 h 30"/>
                <a:gd name="T4" fmla="*/ 69 w 77"/>
                <a:gd name="T5" fmla="*/ 2 h 30"/>
                <a:gd name="T6" fmla="*/ 75 w 77"/>
                <a:gd name="T7" fmla="*/ 13 h 30"/>
                <a:gd name="T8" fmla="*/ 65 w 77"/>
                <a:gd name="T9" fmla="*/ 30 h 30"/>
                <a:gd name="T10" fmla="*/ 5 w 77"/>
                <a:gd name="T11" fmla="*/ 28 h 30"/>
                <a:gd name="T12" fmla="*/ 2 w 77"/>
                <a:gd name="T13" fmla="*/ 14 h 30"/>
                <a:gd name="T14" fmla="*/ 2 w 77"/>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7"/>
                  </a:moveTo>
                  <a:cubicBezTo>
                    <a:pt x="0" y="5"/>
                    <a:pt x="2" y="0"/>
                    <a:pt x="14" y="1"/>
                  </a:cubicBezTo>
                  <a:cubicBezTo>
                    <a:pt x="23" y="1"/>
                    <a:pt x="65" y="2"/>
                    <a:pt x="69" y="2"/>
                  </a:cubicBezTo>
                  <a:cubicBezTo>
                    <a:pt x="73" y="2"/>
                    <a:pt x="75" y="7"/>
                    <a:pt x="75" y="13"/>
                  </a:cubicBezTo>
                  <a:cubicBezTo>
                    <a:pt x="74" y="19"/>
                    <a:pt x="77" y="29"/>
                    <a:pt x="65" y="30"/>
                  </a:cubicBezTo>
                  <a:cubicBezTo>
                    <a:pt x="54" y="30"/>
                    <a:pt x="9" y="29"/>
                    <a:pt x="5" y="28"/>
                  </a:cubicBezTo>
                  <a:cubicBezTo>
                    <a:pt x="0" y="27"/>
                    <a:pt x="0" y="19"/>
                    <a:pt x="2" y="14"/>
                  </a:cubicBezTo>
                  <a:cubicBezTo>
                    <a:pt x="3" y="11"/>
                    <a:pt x="2" y="7"/>
                    <a:pt x="2" y="7"/>
                  </a:cubicBezTo>
                </a:path>
              </a:pathLst>
            </a:custGeom>
            <a:solidFill>
              <a:srgbClr val="C1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5" name="Freeform 346">
              <a:extLst>
                <a:ext uri="{FF2B5EF4-FFF2-40B4-BE49-F238E27FC236}">
                  <a16:creationId xmlns:a16="http://schemas.microsoft.com/office/drawing/2014/main" id="{5EA16335-5163-C23B-0822-048D94466437}"/>
                </a:ext>
              </a:extLst>
            </p:cNvPr>
            <p:cNvSpPr>
              <a:spLocks/>
            </p:cNvSpPr>
            <p:nvPr/>
          </p:nvSpPr>
          <p:spPr bwMode="auto">
            <a:xfrm>
              <a:off x="6337300" y="3186113"/>
              <a:ext cx="563563" cy="219075"/>
            </a:xfrm>
            <a:custGeom>
              <a:avLst/>
              <a:gdLst>
                <a:gd name="T0" fmla="*/ 2 w 77"/>
                <a:gd name="T1" fmla="*/ 7 h 30"/>
                <a:gd name="T2" fmla="*/ 14 w 77"/>
                <a:gd name="T3" fmla="*/ 1 h 30"/>
                <a:gd name="T4" fmla="*/ 69 w 77"/>
                <a:gd name="T5" fmla="*/ 2 h 30"/>
                <a:gd name="T6" fmla="*/ 75 w 77"/>
                <a:gd name="T7" fmla="*/ 13 h 30"/>
                <a:gd name="T8" fmla="*/ 65 w 77"/>
                <a:gd name="T9" fmla="*/ 29 h 30"/>
                <a:gd name="T10" fmla="*/ 5 w 77"/>
                <a:gd name="T11" fmla="*/ 28 h 30"/>
                <a:gd name="T12" fmla="*/ 2 w 77"/>
                <a:gd name="T13" fmla="*/ 14 h 30"/>
                <a:gd name="T14" fmla="*/ 2 w 77"/>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7"/>
                  </a:moveTo>
                  <a:cubicBezTo>
                    <a:pt x="0" y="5"/>
                    <a:pt x="2" y="0"/>
                    <a:pt x="14" y="1"/>
                  </a:cubicBezTo>
                  <a:cubicBezTo>
                    <a:pt x="23" y="1"/>
                    <a:pt x="65" y="2"/>
                    <a:pt x="69" y="2"/>
                  </a:cubicBezTo>
                  <a:cubicBezTo>
                    <a:pt x="73" y="2"/>
                    <a:pt x="75" y="7"/>
                    <a:pt x="75" y="13"/>
                  </a:cubicBezTo>
                  <a:cubicBezTo>
                    <a:pt x="74" y="19"/>
                    <a:pt x="77" y="29"/>
                    <a:pt x="65" y="29"/>
                  </a:cubicBezTo>
                  <a:cubicBezTo>
                    <a:pt x="54" y="30"/>
                    <a:pt x="9" y="29"/>
                    <a:pt x="5" y="28"/>
                  </a:cubicBezTo>
                  <a:cubicBezTo>
                    <a:pt x="0" y="27"/>
                    <a:pt x="0" y="19"/>
                    <a:pt x="2" y="14"/>
                  </a:cubicBezTo>
                  <a:cubicBezTo>
                    <a:pt x="3" y="11"/>
                    <a:pt x="2" y="7"/>
                    <a:pt x="2" y="7"/>
                  </a:cubicBezTo>
                </a:path>
              </a:pathLst>
            </a:custGeom>
            <a:solidFill>
              <a:srgbClr val="C0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6" name="Freeform 347">
              <a:extLst>
                <a:ext uri="{FF2B5EF4-FFF2-40B4-BE49-F238E27FC236}">
                  <a16:creationId xmlns:a16="http://schemas.microsoft.com/office/drawing/2014/main" id="{71EB66E8-6B0E-E98C-189E-2B961A98CC7D}"/>
                </a:ext>
              </a:extLst>
            </p:cNvPr>
            <p:cNvSpPr>
              <a:spLocks/>
            </p:cNvSpPr>
            <p:nvPr/>
          </p:nvSpPr>
          <p:spPr bwMode="auto">
            <a:xfrm>
              <a:off x="6337300" y="3186113"/>
              <a:ext cx="563563" cy="219075"/>
            </a:xfrm>
            <a:custGeom>
              <a:avLst/>
              <a:gdLst>
                <a:gd name="T0" fmla="*/ 2 w 77"/>
                <a:gd name="T1" fmla="*/ 7 h 30"/>
                <a:gd name="T2" fmla="*/ 14 w 77"/>
                <a:gd name="T3" fmla="*/ 1 h 30"/>
                <a:gd name="T4" fmla="*/ 69 w 77"/>
                <a:gd name="T5" fmla="*/ 2 h 30"/>
                <a:gd name="T6" fmla="*/ 75 w 77"/>
                <a:gd name="T7" fmla="*/ 13 h 30"/>
                <a:gd name="T8" fmla="*/ 65 w 77"/>
                <a:gd name="T9" fmla="*/ 29 h 30"/>
                <a:gd name="T10" fmla="*/ 5 w 77"/>
                <a:gd name="T11" fmla="*/ 28 h 30"/>
                <a:gd name="T12" fmla="*/ 2 w 77"/>
                <a:gd name="T13" fmla="*/ 14 h 30"/>
                <a:gd name="T14" fmla="*/ 2 w 77"/>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7"/>
                  </a:moveTo>
                  <a:cubicBezTo>
                    <a:pt x="0" y="5"/>
                    <a:pt x="2" y="0"/>
                    <a:pt x="14" y="1"/>
                  </a:cubicBezTo>
                  <a:cubicBezTo>
                    <a:pt x="23" y="1"/>
                    <a:pt x="65" y="2"/>
                    <a:pt x="69" y="2"/>
                  </a:cubicBezTo>
                  <a:cubicBezTo>
                    <a:pt x="73" y="2"/>
                    <a:pt x="75" y="7"/>
                    <a:pt x="75" y="13"/>
                  </a:cubicBezTo>
                  <a:cubicBezTo>
                    <a:pt x="74" y="19"/>
                    <a:pt x="77" y="29"/>
                    <a:pt x="65" y="29"/>
                  </a:cubicBezTo>
                  <a:cubicBezTo>
                    <a:pt x="54" y="30"/>
                    <a:pt x="9" y="29"/>
                    <a:pt x="5" y="28"/>
                  </a:cubicBezTo>
                  <a:cubicBezTo>
                    <a:pt x="0" y="27"/>
                    <a:pt x="0" y="19"/>
                    <a:pt x="2" y="14"/>
                  </a:cubicBezTo>
                  <a:cubicBezTo>
                    <a:pt x="3" y="11"/>
                    <a:pt x="2" y="7"/>
                    <a:pt x="2" y="7"/>
                  </a:cubicBezTo>
                </a:path>
              </a:pathLst>
            </a:custGeom>
            <a:solidFill>
              <a:srgbClr val="BF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7" name="Freeform 348">
              <a:extLst>
                <a:ext uri="{FF2B5EF4-FFF2-40B4-BE49-F238E27FC236}">
                  <a16:creationId xmlns:a16="http://schemas.microsoft.com/office/drawing/2014/main" id="{D8AD015D-3E68-3325-419A-F9C3B834CECD}"/>
                </a:ext>
              </a:extLst>
            </p:cNvPr>
            <p:cNvSpPr>
              <a:spLocks/>
            </p:cNvSpPr>
            <p:nvPr/>
          </p:nvSpPr>
          <p:spPr bwMode="auto">
            <a:xfrm>
              <a:off x="6337300" y="3186113"/>
              <a:ext cx="563563" cy="219075"/>
            </a:xfrm>
            <a:custGeom>
              <a:avLst/>
              <a:gdLst>
                <a:gd name="T0" fmla="*/ 2 w 77"/>
                <a:gd name="T1" fmla="*/ 7 h 30"/>
                <a:gd name="T2" fmla="*/ 14 w 77"/>
                <a:gd name="T3" fmla="*/ 1 h 30"/>
                <a:gd name="T4" fmla="*/ 69 w 77"/>
                <a:gd name="T5" fmla="*/ 2 h 30"/>
                <a:gd name="T6" fmla="*/ 74 w 77"/>
                <a:gd name="T7" fmla="*/ 13 h 30"/>
                <a:gd name="T8" fmla="*/ 65 w 77"/>
                <a:gd name="T9" fmla="*/ 29 h 30"/>
                <a:gd name="T10" fmla="*/ 5 w 77"/>
                <a:gd name="T11" fmla="*/ 28 h 30"/>
                <a:gd name="T12" fmla="*/ 2 w 77"/>
                <a:gd name="T13" fmla="*/ 14 h 30"/>
                <a:gd name="T14" fmla="*/ 2 w 77"/>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7"/>
                  </a:moveTo>
                  <a:cubicBezTo>
                    <a:pt x="0" y="5"/>
                    <a:pt x="2" y="0"/>
                    <a:pt x="14" y="1"/>
                  </a:cubicBezTo>
                  <a:cubicBezTo>
                    <a:pt x="23" y="1"/>
                    <a:pt x="65" y="3"/>
                    <a:pt x="69" y="2"/>
                  </a:cubicBezTo>
                  <a:cubicBezTo>
                    <a:pt x="73" y="2"/>
                    <a:pt x="75" y="7"/>
                    <a:pt x="74" y="13"/>
                  </a:cubicBezTo>
                  <a:cubicBezTo>
                    <a:pt x="74" y="19"/>
                    <a:pt x="77" y="29"/>
                    <a:pt x="65" y="29"/>
                  </a:cubicBezTo>
                  <a:cubicBezTo>
                    <a:pt x="54" y="30"/>
                    <a:pt x="9" y="29"/>
                    <a:pt x="5" y="28"/>
                  </a:cubicBezTo>
                  <a:cubicBezTo>
                    <a:pt x="0" y="27"/>
                    <a:pt x="0" y="19"/>
                    <a:pt x="2" y="14"/>
                  </a:cubicBezTo>
                  <a:cubicBezTo>
                    <a:pt x="3" y="11"/>
                    <a:pt x="2" y="7"/>
                    <a:pt x="2" y="7"/>
                  </a:cubicBezTo>
                </a:path>
              </a:pathLst>
            </a:custGeom>
            <a:solidFill>
              <a:srgbClr val="BE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8" name="Freeform 349">
              <a:extLst>
                <a:ext uri="{FF2B5EF4-FFF2-40B4-BE49-F238E27FC236}">
                  <a16:creationId xmlns:a16="http://schemas.microsoft.com/office/drawing/2014/main" id="{2AF2B0A0-0AFD-C2E2-23E2-D61B08D56786}"/>
                </a:ext>
              </a:extLst>
            </p:cNvPr>
            <p:cNvSpPr>
              <a:spLocks/>
            </p:cNvSpPr>
            <p:nvPr/>
          </p:nvSpPr>
          <p:spPr bwMode="auto">
            <a:xfrm>
              <a:off x="6337300" y="3186113"/>
              <a:ext cx="563563" cy="219075"/>
            </a:xfrm>
            <a:custGeom>
              <a:avLst/>
              <a:gdLst>
                <a:gd name="T0" fmla="*/ 2 w 77"/>
                <a:gd name="T1" fmla="*/ 7 h 30"/>
                <a:gd name="T2" fmla="*/ 14 w 77"/>
                <a:gd name="T3" fmla="*/ 1 h 30"/>
                <a:gd name="T4" fmla="*/ 69 w 77"/>
                <a:gd name="T5" fmla="*/ 2 h 30"/>
                <a:gd name="T6" fmla="*/ 74 w 77"/>
                <a:gd name="T7" fmla="*/ 13 h 30"/>
                <a:gd name="T8" fmla="*/ 65 w 77"/>
                <a:gd name="T9" fmla="*/ 29 h 30"/>
                <a:gd name="T10" fmla="*/ 5 w 77"/>
                <a:gd name="T11" fmla="*/ 28 h 30"/>
                <a:gd name="T12" fmla="*/ 2 w 77"/>
                <a:gd name="T13" fmla="*/ 14 h 30"/>
                <a:gd name="T14" fmla="*/ 2 w 77"/>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7"/>
                  </a:moveTo>
                  <a:cubicBezTo>
                    <a:pt x="1" y="5"/>
                    <a:pt x="2" y="0"/>
                    <a:pt x="14" y="1"/>
                  </a:cubicBezTo>
                  <a:cubicBezTo>
                    <a:pt x="23" y="1"/>
                    <a:pt x="65" y="3"/>
                    <a:pt x="69" y="2"/>
                  </a:cubicBezTo>
                  <a:cubicBezTo>
                    <a:pt x="73" y="2"/>
                    <a:pt x="75" y="7"/>
                    <a:pt x="74" y="13"/>
                  </a:cubicBezTo>
                  <a:cubicBezTo>
                    <a:pt x="74" y="19"/>
                    <a:pt x="77" y="29"/>
                    <a:pt x="65" y="29"/>
                  </a:cubicBezTo>
                  <a:cubicBezTo>
                    <a:pt x="54" y="30"/>
                    <a:pt x="9" y="29"/>
                    <a:pt x="5" y="28"/>
                  </a:cubicBezTo>
                  <a:cubicBezTo>
                    <a:pt x="0" y="27"/>
                    <a:pt x="0" y="19"/>
                    <a:pt x="2" y="14"/>
                  </a:cubicBezTo>
                  <a:cubicBezTo>
                    <a:pt x="3" y="11"/>
                    <a:pt x="2" y="7"/>
                    <a:pt x="2" y="7"/>
                  </a:cubicBezTo>
                </a:path>
              </a:pathLst>
            </a:custGeom>
            <a:solidFill>
              <a:srgbClr val="BD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09" name="Freeform 350">
              <a:extLst>
                <a:ext uri="{FF2B5EF4-FFF2-40B4-BE49-F238E27FC236}">
                  <a16:creationId xmlns:a16="http://schemas.microsoft.com/office/drawing/2014/main" id="{E3838C60-E9AE-30A9-98A9-D5B3DC76051A}"/>
                </a:ext>
              </a:extLst>
            </p:cNvPr>
            <p:cNvSpPr>
              <a:spLocks/>
            </p:cNvSpPr>
            <p:nvPr/>
          </p:nvSpPr>
          <p:spPr bwMode="auto">
            <a:xfrm>
              <a:off x="6337300" y="3186113"/>
              <a:ext cx="563563" cy="219075"/>
            </a:xfrm>
            <a:custGeom>
              <a:avLst/>
              <a:gdLst>
                <a:gd name="T0" fmla="*/ 2 w 77"/>
                <a:gd name="T1" fmla="*/ 7 h 30"/>
                <a:gd name="T2" fmla="*/ 14 w 77"/>
                <a:gd name="T3" fmla="*/ 1 h 30"/>
                <a:gd name="T4" fmla="*/ 69 w 77"/>
                <a:gd name="T5" fmla="*/ 2 h 30"/>
                <a:gd name="T6" fmla="*/ 74 w 77"/>
                <a:gd name="T7" fmla="*/ 13 h 30"/>
                <a:gd name="T8" fmla="*/ 65 w 77"/>
                <a:gd name="T9" fmla="*/ 29 h 30"/>
                <a:gd name="T10" fmla="*/ 5 w 77"/>
                <a:gd name="T11" fmla="*/ 28 h 30"/>
                <a:gd name="T12" fmla="*/ 2 w 77"/>
                <a:gd name="T13" fmla="*/ 14 h 30"/>
                <a:gd name="T14" fmla="*/ 2 w 77"/>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7"/>
                  </a:moveTo>
                  <a:cubicBezTo>
                    <a:pt x="1" y="5"/>
                    <a:pt x="2" y="0"/>
                    <a:pt x="14" y="1"/>
                  </a:cubicBezTo>
                  <a:cubicBezTo>
                    <a:pt x="23" y="1"/>
                    <a:pt x="65" y="3"/>
                    <a:pt x="69" y="2"/>
                  </a:cubicBezTo>
                  <a:cubicBezTo>
                    <a:pt x="73" y="2"/>
                    <a:pt x="75" y="7"/>
                    <a:pt x="74" y="13"/>
                  </a:cubicBezTo>
                  <a:cubicBezTo>
                    <a:pt x="74" y="19"/>
                    <a:pt x="77" y="29"/>
                    <a:pt x="65" y="29"/>
                  </a:cubicBezTo>
                  <a:cubicBezTo>
                    <a:pt x="54" y="30"/>
                    <a:pt x="9" y="29"/>
                    <a:pt x="5" y="28"/>
                  </a:cubicBezTo>
                  <a:cubicBezTo>
                    <a:pt x="0" y="27"/>
                    <a:pt x="1" y="19"/>
                    <a:pt x="2" y="14"/>
                  </a:cubicBezTo>
                  <a:cubicBezTo>
                    <a:pt x="3" y="11"/>
                    <a:pt x="2" y="7"/>
                    <a:pt x="2" y="7"/>
                  </a:cubicBezTo>
                </a:path>
              </a:pathLst>
            </a:custGeom>
            <a:solidFill>
              <a:srgbClr val="BC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0" name="Freeform 351">
              <a:extLst>
                <a:ext uri="{FF2B5EF4-FFF2-40B4-BE49-F238E27FC236}">
                  <a16:creationId xmlns:a16="http://schemas.microsoft.com/office/drawing/2014/main" id="{360DECF9-031B-F099-9B92-74A92FC4094D}"/>
                </a:ext>
              </a:extLst>
            </p:cNvPr>
            <p:cNvSpPr>
              <a:spLocks/>
            </p:cNvSpPr>
            <p:nvPr/>
          </p:nvSpPr>
          <p:spPr bwMode="auto">
            <a:xfrm>
              <a:off x="6337300" y="3186113"/>
              <a:ext cx="563563" cy="219075"/>
            </a:xfrm>
            <a:custGeom>
              <a:avLst/>
              <a:gdLst>
                <a:gd name="T0" fmla="*/ 2 w 77"/>
                <a:gd name="T1" fmla="*/ 7 h 30"/>
                <a:gd name="T2" fmla="*/ 14 w 77"/>
                <a:gd name="T3" fmla="*/ 1 h 30"/>
                <a:gd name="T4" fmla="*/ 69 w 77"/>
                <a:gd name="T5" fmla="*/ 2 h 30"/>
                <a:gd name="T6" fmla="*/ 74 w 77"/>
                <a:gd name="T7" fmla="*/ 13 h 30"/>
                <a:gd name="T8" fmla="*/ 65 w 77"/>
                <a:gd name="T9" fmla="*/ 29 h 30"/>
                <a:gd name="T10" fmla="*/ 5 w 77"/>
                <a:gd name="T11" fmla="*/ 28 h 30"/>
                <a:gd name="T12" fmla="*/ 2 w 77"/>
                <a:gd name="T13" fmla="*/ 14 h 30"/>
                <a:gd name="T14" fmla="*/ 2 w 77"/>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30">
                  <a:moveTo>
                    <a:pt x="2" y="7"/>
                  </a:moveTo>
                  <a:cubicBezTo>
                    <a:pt x="1" y="5"/>
                    <a:pt x="2" y="0"/>
                    <a:pt x="14" y="1"/>
                  </a:cubicBezTo>
                  <a:cubicBezTo>
                    <a:pt x="23" y="1"/>
                    <a:pt x="65" y="3"/>
                    <a:pt x="69" y="2"/>
                  </a:cubicBezTo>
                  <a:cubicBezTo>
                    <a:pt x="73" y="2"/>
                    <a:pt x="75" y="7"/>
                    <a:pt x="74" y="13"/>
                  </a:cubicBezTo>
                  <a:cubicBezTo>
                    <a:pt x="74" y="19"/>
                    <a:pt x="77" y="29"/>
                    <a:pt x="65" y="29"/>
                  </a:cubicBezTo>
                  <a:cubicBezTo>
                    <a:pt x="54" y="30"/>
                    <a:pt x="9" y="29"/>
                    <a:pt x="5" y="28"/>
                  </a:cubicBezTo>
                  <a:cubicBezTo>
                    <a:pt x="0" y="26"/>
                    <a:pt x="1" y="19"/>
                    <a:pt x="2" y="14"/>
                  </a:cubicBezTo>
                  <a:cubicBezTo>
                    <a:pt x="3" y="11"/>
                    <a:pt x="2" y="7"/>
                    <a:pt x="2" y="7"/>
                  </a:cubicBezTo>
                </a:path>
              </a:pathLst>
            </a:custGeom>
            <a:solidFill>
              <a:srgbClr val="BB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1" name="Freeform 352">
              <a:extLst>
                <a:ext uri="{FF2B5EF4-FFF2-40B4-BE49-F238E27FC236}">
                  <a16:creationId xmlns:a16="http://schemas.microsoft.com/office/drawing/2014/main" id="{58CF933E-7105-6C73-A262-E235C5723F2C}"/>
                </a:ext>
              </a:extLst>
            </p:cNvPr>
            <p:cNvSpPr>
              <a:spLocks/>
            </p:cNvSpPr>
            <p:nvPr/>
          </p:nvSpPr>
          <p:spPr bwMode="auto">
            <a:xfrm>
              <a:off x="6337300" y="3186113"/>
              <a:ext cx="563563" cy="211138"/>
            </a:xfrm>
            <a:custGeom>
              <a:avLst/>
              <a:gdLst>
                <a:gd name="T0" fmla="*/ 2 w 77"/>
                <a:gd name="T1" fmla="*/ 7 h 29"/>
                <a:gd name="T2" fmla="*/ 14 w 77"/>
                <a:gd name="T3" fmla="*/ 1 h 29"/>
                <a:gd name="T4" fmla="*/ 69 w 77"/>
                <a:gd name="T5" fmla="*/ 2 h 29"/>
                <a:gd name="T6" fmla="*/ 74 w 77"/>
                <a:gd name="T7" fmla="*/ 13 h 29"/>
                <a:gd name="T8" fmla="*/ 65 w 77"/>
                <a:gd name="T9" fmla="*/ 29 h 29"/>
                <a:gd name="T10" fmla="*/ 5 w 77"/>
                <a:gd name="T11" fmla="*/ 28 h 29"/>
                <a:gd name="T12" fmla="*/ 2 w 77"/>
                <a:gd name="T13" fmla="*/ 14 h 29"/>
                <a:gd name="T14" fmla="*/ 2 w 77"/>
                <a:gd name="T15" fmla="*/ 7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29">
                  <a:moveTo>
                    <a:pt x="2" y="7"/>
                  </a:moveTo>
                  <a:cubicBezTo>
                    <a:pt x="1" y="5"/>
                    <a:pt x="2" y="0"/>
                    <a:pt x="14" y="1"/>
                  </a:cubicBezTo>
                  <a:cubicBezTo>
                    <a:pt x="23" y="1"/>
                    <a:pt x="65" y="3"/>
                    <a:pt x="69" y="2"/>
                  </a:cubicBezTo>
                  <a:cubicBezTo>
                    <a:pt x="73" y="2"/>
                    <a:pt x="75" y="7"/>
                    <a:pt x="74" y="13"/>
                  </a:cubicBezTo>
                  <a:cubicBezTo>
                    <a:pt x="74" y="19"/>
                    <a:pt x="77" y="29"/>
                    <a:pt x="65" y="29"/>
                  </a:cubicBezTo>
                  <a:cubicBezTo>
                    <a:pt x="54" y="29"/>
                    <a:pt x="9" y="29"/>
                    <a:pt x="5" y="28"/>
                  </a:cubicBezTo>
                  <a:cubicBezTo>
                    <a:pt x="0" y="26"/>
                    <a:pt x="1" y="19"/>
                    <a:pt x="2" y="14"/>
                  </a:cubicBezTo>
                  <a:cubicBezTo>
                    <a:pt x="3" y="11"/>
                    <a:pt x="2" y="7"/>
                    <a:pt x="2" y="7"/>
                  </a:cubicBezTo>
                </a:path>
              </a:pathLst>
            </a:custGeom>
            <a:solidFill>
              <a:srgbClr val="BA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2" name="Freeform 353">
              <a:extLst>
                <a:ext uri="{FF2B5EF4-FFF2-40B4-BE49-F238E27FC236}">
                  <a16:creationId xmlns:a16="http://schemas.microsoft.com/office/drawing/2014/main" id="{272BE5CC-FC5B-0E4B-9C87-C864172D5CE4}"/>
                </a:ext>
              </a:extLst>
            </p:cNvPr>
            <p:cNvSpPr>
              <a:spLocks/>
            </p:cNvSpPr>
            <p:nvPr/>
          </p:nvSpPr>
          <p:spPr bwMode="auto">
            <a:xfrm>
              <a:off x="6337300" y="3192463"/>
              <a:ext cx="563563" cy="204788"/>
            </a:xfrm>
            <a:custGeom>
              <a:avLst/>
              <a:gdLst>
                <a:gd name="T0" fmla="*/ 2 w 77"/>
                <a:gd name="T1" fmla="*/ 6 h 28"/>
                <a:gd name="T2" fmla="*/ 14 w 77"/>
                <a:gd name="T3" fmla="*/ 0 h 28"/>
                <a:gd name="T4" fmla="*/ 69 w 77"/>
                <a:gd name="T5" fmla="*/ 2 h 28"/>
                <a:gd name="T6" fmla="*/ 74 w 77"/>
                <a:gd name="T7" fmla="*/ 12 h 28"/>
                <a:gd name="T8" fmla="*/ 65 w 77"/>
                <a:gd name="T9" fmla="*/ 28 h 28"/>
                <a:gd name="T10" fmla="*/ 5 w 77"/>
                <a:gd name="T11" fmla="*/ 27 h 28"/>
                <a:gd name="T12" fmla="*/ 2 w 77"/>
                <a:gd name="T13" fmla="*/ 13 h 28"/>
                <a:gd name="T14" fmla="*/ 2 w 77"/>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28">
                  <a:moveTo>
                    <a:pt x="2" y="6"/>
                  </a:moveTo>
                  <a:cubicBezTo>
                    <a:pt x="1" y="4"/>
                    <a:pt x="2" y="0"/>
                    <a:pt x="14" y="0"/>
                  </a:cubicBezTo>
                  <a:cubicBezTo>
                    <a:pt x="23" y="0"/>
                    <a:pt x="65" y="2"/>
                    <a:pt x="69" y="2"/>
                  </a:cubicBezTo>
                  <a:cubicBezTo>
                    <a:pt x="73" y="1"/>
                    <a:pt x="75" y="6"/>
                    <a:pt x="74" y="12"/>
                  </a:cubicBezTo>
                  <a:cubicBezTo>
                    <a:pt x="74" y="18"/>
                    <a:pt x="77" y="28"/>
                    <a:pt x="65" y="28"/>
                  </a:cubicBezTo>
                  <a:cubicBezTo>
                    <a:pt x="54" y="28"/>
                    <a:pt x="9" y="28"/>
                    <a:pt x="5" y="27"/>
                  </a:cubicBezTo>
                  <a:cubicBezTo>
                    <a:pt x="0" y="25"/>
                    <a:pt x="1" y="18"/>
                    <a:pt x="2" y="13"/>
                  </a:cubicBezTo>
                  <a:cubicBezTo>
                    <a:pt x="3" y="10"/>
                    <a:pt x="2" y="6"/>
                    <a:pt x="2" y="6"/>
                  </a:cubicBezTo>
                </a:path>
              </a:pathLst>
            </a:custGeom>
            <a:solidFill>
              <a:srgbClr val="B9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3" name="Freeform 354">
              <a:extLst>
                <a:ext uri="{FF2B5EF4-FFF2-40B4-BE49-F238E27FC236}">
                  <a16:creationId xmlns:a16="http://schemas.microsoft.com/office/drawing/2014/main" id="{F4440AA6-F408-7545-404E-16DEB72B6FD6}"/>
                </a:ext>
              </a:extLst>
            </p:cNvPr>
            <p:cNvSpPr>
              <a:spLocks/>
            </p:cNvSpPr>
            <p:nvPr/>
          </p:nvSpPr>
          <p:spPr bwMode="auto">
            <a:xfrm>
              <a:off x="6337300" y="3192463"/>
              <a:ext cx="563563" cy="204788"/>
            </a:xfrm>
            <a:custGeom>
              <a:avLst/>
              <a:gdLst>
                <a:gd name="T0" fmla="*/ 2 w 77"/>
                <a:gd name="T1" fmla="*/ 6 h 28"/>
                <a:gd name="T2" fmla="*/ 14 w 77"/>
                <a:gd name="T3" fmla="*/ 0 h 28"/>
                <a:gd name="T4" fmla="*/ 69 w 77"/>
                <a:gd name="T5" fmla="*/ 2 h 28"/>
                <a:gd name="T6" fmla="*/ 74 w 77"/>
                <a:gd name="T7" fmla="*/ 12 h 28"/>
                <a:gd name="T8" fmla="*/ 65 w 77"/>
                <a:gd name="T9" fmla="*/ 28 h 28"/>
                <a:gd name="T10" fmla="*/ 5 w 77"/>
                <a:gd name="T11" fmla="*/ 27 h 28"/>
                <a:gd name="T12" fmla="*/ 2 w 77"/>
                <a:gd name="T13" fmla="*/ 13 h 28"/>
                <a:gd name="T14" fmla="*/ 2 w 77"/>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28">
                  <a:moveTo>
                    <a:pt x="2" y="6"/>
                  </a:moveTo>
                  <a:cubicBezTo>
                    <a:pt x="1" y="4"/>
                    <a:pt x="2" y="0"/>
                    <a:pt x="14" y="0"/>
                  </a:cubicBezTo>
                  <a:cubicBezTo>
                    <a:pt x="23" y="0"/>
                    <a:pt x="65" y="2"/>
                    <a:pt x="69" y="2"/>
                  </a:cubicBezTo>
                  <a:cubicBezTo>
                    <a:pt x="73" y="1"/>
                    <a:pt x="75" y="6"/>
                    <a:pt x="74" y="12"/>
                  </a:cubicBezTo>
                  <a:cubicBezTo>
                    <a:pt x="74" y="18"/>
                    <a:pt x="77" y="28"/>
                    <a:pt x="65" y="28"/>
                  </a:cubicBezTo>
                  <a:cubicBezTo>
                    <a:pt x="54" y="28"/>
                    <a:pt x="9" y="28"/>
                    <a:pt x="5" y="27"/>
                  </a:cubicBezTo>
                  <a:cubicBezTo>
                    <a:pt x="0" y="25"/>
                    <a:pt x="1" y="18"/>
                    <a:pt x="2" y="13"/>
                  </a:cubicBezTo>
                  <a:cubicBezTo>
                    <a:pt x="3" y="10"/>
                    <a:pt x="2" y="6"/>
                    <a:pt x="2" y="6"/>
                  </a:cubicBezTo>
                </a:path>
              </a:pathLst>
            </a:custGeom>
            <a:solidFill>
              <a:srgbClr val="B8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4" name="Freeform 355">
              <a:extLst>
                <a:ext uri="{FF2B5EF4-FFF2-40B4-BE49-F238E27FC236}">
                  <a16:creationId xmlns:a16="http://schemas.microsoft.com/office/drawing/2014/main" id="{579D4CED-7AB3-0392-2720-9BAAA84D73A2}"/>
                </a:ext>
              </a:extLst>
            </p:cNvPr>
            <p:cNvSpPr>
              <a:spLocks/>
            </p:cNvSpPr>
            <p:nvPr/>
          </p:nvSpPr>
          <p:spPr bwMode="auto">
            <a:xfrm>
              <a:off x="6337300" y="3192463"/>
              <a:ext cx="563563" cy="204788"/>
            </a:xfrm>
            <a:custGeom>
              <a:avLst/>
              <a:gdLst>
                <a:gd name="T0" fmla="*/ 2 w 77"/>
                <a:gd name="T1" fmla="*/ 6 h 28"/>
                <a:gd name="T2" fmla="*/ 14 w 77"/>
                <a:gd name="T3" fmla="*/ 0 h 28"/>
                <a:gd name="T4" fmla="*/ 69 w 77"/>
                <a:gd name="T5" fmla="*/ 2 h 28"/>
                <a:gd name="T6" fmla="*/ 74 w 77"/>
                <a:gd name="T7" fmla="*/ 12 h 28"/>
                <a:gd name="T8" fmla="*/ 65 w 77"/>
                <a:gd name="T9" fmla="*/ 28 h 28"/>
                <a:gd name="T10" fmla="*/ 5 w 77"/>
                <a:gd name="T11" fmla="*/ 27 h 28"/>
                <a:gd name="T12" fmla="*/ 2 w 77"/>
                <a:gd name="T13" fmla="*/ 13 h 28"/>
                <a:gd name="T14" fmla="*/ 2 w 77"/>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28">
                  <a:moveTo>
                    <a:pt x="2" y="6"/>
                  </a:moveTo>
                  <a:cubicBezTo>
                    <a:pt x="1" y="4"/>
                    <a:pt x="2" y="0"/>
                    <a:pt x="14" y="0"/>
                  </a:cubicBezTo>
                  <a:cubicBezTo>
                    <a:pt x="23" y="0"/>
                    <a:pt x="65" y="2"/>
                    <a:pt x="69" y="2"/>
                  </a:cubicBezTo>
                  <a:cubicBezTo>
                    <a:pt x="73" y="1"/>
                    <a:pt x="75" y="6"/>
                    <a:pt x="74" y="12"/>
                  </a:cubicBezTo>
                  <a:cubicBezTo>
                    <a:pt x="74" y="18"/>
                    <a:pt x="77" y="28"/>
                    <a:pt x="65" y="28"/>
                  </a:cubicBezTo>
                  <a:cubicBezTo>
                    <a:pt x="54" y="28"/>
                    <a:pt x="9" y="28"/>
                    <a:pt x="5" y="27"/>
                  </a:cubicBezTo>
                  <a:cubicBezTo>
                    <a:pt x="0" y="25"/>
                    <a:pt x="1" y="18"/>
                    <a:pt x="2" y="13"/>
                  </a:cubicBezTo>
                  <a:cubicBezTo>
                    <a:pt x="3" y="10"/>
                    <a:pt x="2" y="6"/>
                    <a:pt x="2" y="6"/>
                  </a:cubicBezTo>
                </a:path>
              </a:pathLst>
            </a:custGeom>
            <a:solidFill>
              <a:srgbClr val="B7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5" name="Freeform 356">
              <a:extLst>
                <a:ext uri="{FF2B5EF4-FFF2-40B4-BE49-F238E27FC236}">
                  <a16:creationId xmlns:a16="http://schemas.microsoft.com/office/drawing/2014/main" id="{EA5ED860-3722-3B04-8176-73B6DE172015}"/>
                </a:ext>
              </a:extLst>
            </p:cNvPr>
            <p:cNvSpPr>
              <a:spLocks/>
            </p:cNvSpPr>
            <p:nvPr/>
          </p:nvSpPr>
          <p:spPr bwMode="auto">
            <a:xfrm>
              <a:off x="6337300" y="3192463"/>
              <a:ext cx="563563" cy="204788"/>
            </a:xfrm>
            <a:custGeom>
              <a:avLst/>
              <a:gdLst>
                <a:gd name="T0" fmla="*/ 2 w 77"/>
                <a:gd name="T1" fmla="*/ 6 h 28"/>
                <a:gd name="T2" fmla="*/ 14 w 77"/>
                <a:gd name="T3" fmla="*/ 0 h 28"/>
                <a:gd name="T4" fmla="*/ 69 w 77"/>
                <a:gd name="T5" fmla="*/ 2 h 28"/>
                <a:gd name="T6" fmla="*/ 74 w 77"/>
                <a:gd name="T7" fmla="*/ 12 h 28"/>
                <a:gd name="T8" fmla="*/ 65 w 77"/>
                <a:gd name="T9" fmla="*/ 28 h 28"/>
                <a:gd name="T10" fmla="*/ 5 w 77"/>
                <a:gd name="T11" fmla="*/ 27 h 28"/>
                <a:gd name="T12" fmla="*/ 2 w 77"/>
                <a:gd name="T13" fmla="*/ 13 h 28"/>
                <a:gd name="T14" fmla="*/ 2 w 77"/>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28">
                  <a:moveTo>
                    <a:pt x="2" y="6"/>
                  </a:moveTo>
                  <a:cubicBezTo>
                    <a:pt x="1" y="4"/>
                    <a:pt x="2" y="0"/>
                    <a:pt x="14" y="0"/>
                  </a:cubicBezTo>
                  <a:cubicBezTo>
                    <a:pt x="23" y="0"/>
                    <a:pt x="65" y="2"/>
                    <a:pt x="69" y="2"/>
                  </a:cubicBezTo>
                  <a:cubicBezTo>
                    <a:pt x="73" y="1"/>
                    <a:pt x="75" y="6"/>
                    <a:pt x="74" y="12"/>
                  </a:cubicBezTo>
                  <a:cubicBezTo>
                    <a:pt x="74" y="18"/>
                    <a:pt x="77" y="28"/>
                    <a:pt x="65" y="28"/>
                  </a:cubicBezTo>
                  <a:cubicBezTo>
                    <a:pt x="54" y="28"/>
                    <a:pt x="9" y="28"/>
                    <a:pt x="5" y="27"/>
                  </a:cubicBezTo>
                  <a:cubicBezTo>
                    <a:pt x="0" y="25"/>
                    <a:pt x="1" y="18"/>
                    <a:pt x="2" y="13"/>
                  </a:cubicBezTo>
                  <a:cubicBezTo>
                    <a:pt x="3" y="10"/>
                    <a:pt x="2" y="6"/>
                    <a:pt x="2" y="6"/>
                  </a:cubicBezTo>
                </a:path>
              </a:pathLst>
            </a:custGeom>
            <a:solidFill>
              <a:srgbClr val="B6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6" name="Freeform 357">
              <a:extLst>
                <a:ext uri="{FF2B5EF4-FFF2-40B4-BE49-F238E27FC236}">
                  <a16:creationId xmlns:a16="http://schemas.microsoft.com/office/drawing/2014/main" id="{827BB3E3-6BF7-30A4-0BC3-8EACA8EEFC14}"/>
                </a:ext>
              </a:extLst>
            </p:cNvPr>
            <p:cNvSpPr>
              <a:spLocks/>
            </p:cNvSpPr>
            <p:nvPr/>
          </p:nvSpPr>
          <p:spPr bwMode="auto">
            <a:xfrm>
              <a:off x="6337300" y="3192463"/>
              <a:ext cx="563563" cy="204788"/>
            </a:xfrm>
            <a:custGeom>
              <a:avLst/>
              <a:gdLst>
                <a:gd name="T0" fmla="*/ 2 w 77"/>
                <a:gd name="T1" fmla="*/ 6 h 28"/>
                <a:gd name="T2" fmla="*/ 14 w 77"/>
                <a:gd name="T3" fmla="*/ 0 h 28"/>
                <a:gd name="T4" fmla="*/ 69 w 77"/>
                <a:gd name="T5" fmla="*/ 2 h 28"/>
                <a:gd name="T6" fmla="*/ 74 w 77"/>
                <a:gd name="T7" fmla="*/ 12 h 28"/>
                <a:gd name="T8" fmla="*/ 65 w 77"/>
                <a:gd name="T9" fmla="*/ 28 h 28"/>
                <a:gd name="T10" fmla="*/ 5 w 77"/>
                <a:gd name="T11" fmla="*/ 26 h 28"/>
                <a:gd name="T12" fmla="*/ 2 w 77"/>
                <a:gd name="T13" fmla="*/ 13 h 28"/>
                <a:gd name="T14" fmla="*/ 2 w 77"/>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28">
                  <a:moveTo>
                    <a:pt x="2" y="6"/>
                  </a:moveTo>
                  <a:cubicBezTo>
                    <a:pt x="1" y="4"/>
                    <a:pt x="2" y="0"/>
                    <a:pt x="14" y="0"/>
                  </a:cubicBezTo>
                  <a:cubicBezTo>
                    <a:pt x="23" y="0"/>
                    <a:pt x="65" y="2"/>
                    <a:pt x="69" y="2"/>
                  </a:cubicBezTo>
                  <a:cubicBezTo>
                    <a:pt x="73" y="1"/>
                    <a:pt x="75" y="6"/>
                    <a:pt x="74" y="12"/>
                  </a:cubicBezTo>
                  <a:cubicBezTo>
                    <a:pt x="74" y="18"/>
                    <a:pt x="77" y="28"/>
                    <a:pt x="65" y="28"/>
                  </a:cubicBezTo>
                  <a:cubicBezTo>
                    <a:pt x="54" y="28"/>
                    <a:pt x="9" y="28"/>
                    <a:pt x="5" y="26"/>
                  </a:cubicBezTo>
                  <a:cubicBezTo>
                    <a:pt x="0" y="25"/>
                    <a:pt x="1" y="18"/>
                    <a:pt x="2" y="13"/>
                  </a:cubicBezTo>
                  <a:cubicBezTo>
                    <a:pt x="3" y="10"/>
                    <a:pt x="2" y="6"/>
                    <a:pt x="2" y="6"/>
                  </a:cubicBezTo>
                </a:path>
              </a:pathLst>
            </a:custGeom>
            <a:solidFill>
              <a:srgbClr val="B5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7" name="Freeform 358">
              <a:extLst>
                <a:ext uri="{FF2B5EF4-FFF2-40B4-BE49-F238E27FC236}">
                  <a16:creationId xmlns:a16="http://schemas.microsoft.com/office/drawing/2014/main" id="{319C6A8A-62F6-57B3-B6CC-3235B7A036CB}"/>
                </a:ext>
              </a:extLst>
            </p:cNvPr>
            <p:cNvSpPr>
              <a:spLocks/>
            </p:cNvSpPr>
            <p:nvPr/>
          </p:nvSpPr>
          <p:spPr bwMode="auto">
            <a:xfrm>
              <a:off x="6345238" y="3192463"/>
              <a:ext cx="555625" cy="204788"/>
            </a:xfrm>
            <a:custGeom>
              <a:avLst/>
              <a:gdLst>
                <a:gd name="T0" fmla="*/ 1 w 76"/>
                <a:gd name="T1" fmla="*/ 6 h 28"/>
                <a:gd name="T2" fmla="*/ 13 w 76"/>
                <a:gd name="T3" fmla="*/ 0 h 28"/>
                <a:gd name="T4" fmla="*/ 68 w 76"/>
                <a:gd name="T5" fmla="*/ 2 h 28"/>
                <a:gd name="T6" fmla="*/ 73 w 76"/>
                <a:gd name="T7" fmla="*/ 12 h 28"/>
                <a:gd name="T8" fmla="*/ 64 w 76"/>
                <a:gd name="T9" fmla="*/ 28 h 28"/>
                <a:gd name="T10" fmla="*/ 4 w 76"/>
                <a:gd name="T11" fmla="*/ 26 h 28"/>
                <a:gd name="T12" fmla="*/ 1 w 76"/>
                <a:gd name="T13" fmla="*/ 13 h 28"/>
                <a:gd name="T14" fmla="*/ 1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1" y="6"/>
                  </a:moveTo>
                  <a:cubicBezTo>
                    <a:pt x="0" y="4"/>
                    <a:pt x="1" y="0"/>
                    <a:pt x="13" y="0"/>
                  </a:cubicBezTo>
                  <a:cubicBezTo>
                    <a:pt x="22" y="1"/>
                    <a:pt x="64" y="2"/>
                    <a:pt x="68" y="2"/>
                  </a:cubicBezTo>
                  <a:cubicBezTo>
                    <a:pt x="72" y="2"/>
                    <a:pt x="74" y="6"/>
                    <a:pt x="73" y="12"/>
                  </a:cubicBezTo>
                  <a:cubicBezTo>
                    <a:pt x="73" y="18"/>
                    <a:pt x="76" y="28"/>
                    <a:pt x="64" y="28"/>
                  </a:cubicBezTo>
                  <a:cubicBezTo>
                    <a:pt x="53" y="28"/>
                    <a:pt x="8" y="27"/>
                    <a:pt x="4" y="26"/>
                  </a:cubicBezTo>
                  <a:cubicBezTo>
                    <a:pt x="0" y="25"/>
                    <a:pt x="0" y="18"/>
                    <a:pt x="1" y="13"/>
                  </a:cubicBezTo>
                  <a:cubicBezTo>
                    <a:pt x="2" y="10"/>
                    <a:pt x="1" y="6"/>
                    <a:pt x="1" y="6"/>
                  </a:cubicBezTo>
                </a:path>
              </a:pathLst>
            </a:custGeom>
            <a:solidFill>
              <a:srgbClr val="B4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8" name="Freeform 359">
              <a:extLst>
                <a:ext uri="{FF2B5EF4-FFF2-40B4-BE49-F238E27FC236}">
                  <a16:creationId xmlns:a16="http://schemas.microsoft.com/office/drawing/2014/main" id="{70B12238-DCEE-1A81-6A46-7FC845A02C8D}"/>
                </a:ext>
              </a:extLst>
            </p:cNvPr>
            <p:cNvSpPr>
              <a:spLocks/>
            </p:cNvSpPr>
            <p:nvPr/>
          </p:nvSpPr>
          <p:spPr bwMode="auto">
            <a:xfrm>
              <a:off x="6345238" y="3192463"/>
              <a:ext cx="555625" cy="204788"/>
            </a:xfrm>
            <a:custGeom>
              <a:avLst/>
              <a:gdLst>
                <a:gd name="T0" fmla="*/ 1 w 76"/>
                <a:gd name="T1" fmla="*/ 6 h 28"/>
                <a:gd name="T2" fmla="*/ 13 w 76"/>
                <a:gd name="T3" fmla="*/ 0 h 28"/>
                <a:gd name="T4" fmla="*/ 68 w 76"/>
                <a:gd name="T5" fmla="*/ 2 h 28"/>
                <a:gd name="T6" fmla="*/ 73 w 76"/>
                <a:gd name="T7" fmla="*/ 12 h 28"/>
                <a:gd name="T8" fmla="*/ 64 w 76"/>
                <a:gd name="T9" fmla="*/ 28 h 28"/>
                <a:gd name="T10" fmla="*/ 4 w 76"/>
                <a:gd name="T11" fmla="*/ 26 h 28"/>
                <a:gd name="T12" fmla="*/ 1 w 76"/>
                <a:gd name="T13" fmla="*/ 13 h 28"/>
                <a:gd name="T14" fmla="*/ 1 w 76"/>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28">
                  <a:moveTo>
                    <a:pt x="1" y="6"/>
                  </a:moveTo>
                  <a:cubicBezTo>
                    <a:pt x="0" y="5"/>
                    <a:pt x="1" y="0"/>
                    <a:pt x="13" y="0"/>
                  </a:cubicBezTo>
                  <a:cubicBezTo>
                    <a:pt x="22" y="1"/>
                    <a:pt x="64" y="2"/>
                    <a:pt x="68" y="2"/>
                  </a:cubicBezTo>
                  <a:cubicBezTo>
                    <a:pt x="72" y="2"/>
                    <a:pt x="74" y="6"/>
                    <a:pt x="73" y="12"/>
                  </a:cubicBezTo>
                  <a:cubicBezTo>
                    <a:pt x="73" y="18"/>
                    <a:pt x="76" y="27"/>
                    <a:pt x="64" y="28"/>
                  </a:cubicBezTo>
                  <a:cubicBezTo>
                    <a:pt x="53" y="28"/>
                    <a:pt x="8" y="27"/>
                    <a:pt x="4" y="26"/>
                  </a:cubicBezTo>
                  <a:cubicBezTo>
                    <a:pt x="0" y="25"/>
                    <a:pt x="0" y="18"/>
                    <a:pt x="1" y="13"/>
                  </a:cubicBezTo>
                  <a:cubicBezTo>
                    <a:pt x="2" y="10"/>
                    <a:pt x="1" y="6"/>
                    <a:pt x="1" y="6"/>
                  </a:cubicBezTo>
                </a:path>
              </a:pathLst>
            </a:custGeom>
            <a:solidFill>
              <a:srgbClr val="B3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19" name="Freeform 360">
              <a:extLst>
                <a:ext uri="{FF2B5EF4-FFF2-40B4-BE49-F238E27FC236}">
                  <a16:creationId xmlns:a16="http://schemas.microsoft.com/office/drawing/2014/main" id="{559BFD50-4FFB-8237-90BA-0B13C66A479A}"/>
                </a:ext>
              </a:extLst>
            </p:cNvPr>
            <p:cNvSpPr>
              <a:spLocks/>
            </p:cNvSpPr>
            <p:nvPr/>
          </p:nvSpPr>
          <p:spPr bwMode="auto">
            <a:xfrm>
              <a:off x="6345238" y="3192463"/>
              <a:ext cx="549275" cy="204788"/>
            </a:xfrm>
            <a:custGeom>
              <a:avLst/>
              <a:gdLst>
                <a:gd name="T0" fmla="*/ 1 w 75"/>
                <a:gd name="T1" fmla="*/ 6 h 28"/>
                <a:gd name="T2" fmla="*/ 13 w 75"/>
                <a:gd name="T3" fmla="*/ 0 h 28"/>
                <a:gd name="T4" fmla="*/ 68 w 75"/>
                <a:gd name="T5" fmla="*/ 2 h 28"/>
                <a:gd name="T6" fmla="*/ 73 w 75"/>
                <a:gd name="T7" fmla="*/ 12 h 28"/>
                <a:gd name="T8" fmla="*/ 64 w 75"/>
                <a:gd name="T9" fmla="*/ 28 h 28"/>
                <a:gd name="T10" fmla="*/ 4 w 75"/>
                <a:gd name="T11" fmla="*/ 26 h 28"/>
                <a:gd name="T12" fmla="*/ 2 w 75"/>
                <a:gd name="T13" fmla="*/ 13 h 28"/>
                <a:gd name="T14" fmla="*/ 1 w 75"/>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8">
                  <a:moveTo>
                    <a:pt x="1" y="6"/>
                  </a:moveTo>
                  <a:cubicBezTo>
                    <a:pt x="0" y="5"/>
                    <a:pt x="1" y="0"/>
                    <a:pt x="13" y="0"/>
                  </a:cubicBezTo>
                  <a:cubicBezTo>
                    <a:pt x="22" y="1"/>
                    <a:pt x="64" y="2"/>
                    <a:pt x="68" y="2"/>
                  </a:cubicBezTo>
                  <a:cubicBezTo>
                    <a:pt x="72" y="2"/>
                    <a:pt x="73" y="6"/>
                    <a:pt x="73" y="12"/>
                  </a:cubicBezTo>
                  <a:cubicBezTo>
                    <a:pt x="72" y="18"/>
                    <a:pt x="75" y="27"/>
                    <a:pt x="64" y="28"/>
                  </a:cubicBezTo>
                  <a:cubicBezTo>
                    <a:pt x="53" y="28"/>
                    <a:pt x="8" y="27"/>
                    <a:pt x="4" y="26"/>
                  </a:cubicBezTo>
                  <a:cubicBezTo>
                    <a:pt x="0" y="25"/>
                    <a:pt x="0" y="17"/>
                    <a:pt x="2" y="13"/>
                  </a:cubicBezTo>
                  <a:cubicBezTo>
                    <a:pt x="3" y="10"/>
                    <a:pt x="1" y="6"/>
                    <a:pt x="1" y="6"/>
                  </a:cubicBezTo>
                </a:path>
              </a:pathLst>
            </a:custGeom>
            <a:solidFill>
              <a:srgbClr val="B2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0" name="Freeform 361">
              <a:extLst>
                <a:ext uri="{FF2B5EF4-FFF2-40B4-BE49-F238E27FC236}">
                  <a16:creationId xmlns:a16="http://schemas.microsoft.com/office/drawing/2014/main" id="{4D19CB1E-5AE3-382A-A760-28E273A69889}"/>
                </a:ext>
              </a:extLst>
            </p:cNvPr>
            <p:cNvSpPr>
              <a:spLocks/>
            </p:cNvSpPr>
            <p:nvPr/>
          </p:nvSpPr>
          <p:spPr bwMode="auto">
            <a:xfrm>
              <a:off x="6345238" y="3192463"/>
              <a:ext cx="549275" cy="204788"/>
            </a:xfrm>
            <a:custGeom>
              <a:avLst/>
              <a:gdLst>
                <a:gd name="T0" fmla="*/ 1 w 75"/>
                <a:gd name="T1" fmla="*/ 6 h 28"/>
                <a:gd name="T2" fmla="*/ 13 w 75"/>
                <a:gd name="T3" fmla="*/ 0 h 28"/>
                <a:gd name="T4" fmla="*/ 68 w 75"/>
                <a:gd name="T5" fmla="*/ 2 h 28"/>
                <a:gd name="T6" fmla="*/ 73 w 75"/>
                <a:gd name="T7" fmla="*/ 12 h 28"/>
                <a:gd name="T8" fmla="*/ 64 w 75"/>
                <a:gd name="T9" fmla="*/ 28 h 28"/>
                <a:gd name="T10" fmla="*/ 4 w 75"/>
                <a:gd name="T11" fmla="*/ 26 h 28"/>
                <a:gd name="T12" fmla="*/ 2 w 75"/>
                <a:gd name="T13" fmla="*/ 13 h 28"/>
                <a:gd name="T14" fmla="*/ 1 w 75"/>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8">
                  <a:moveTo>
                    <a:pt x="1" y="6"/>
                  </a:moveTo>
                  <a:cubicBezTo>
                    <a:pt x="0" y="5"/>
                    <a:pt x="1" y="0"/>
                    <a:pt x="13" y="0"/>
                  </a:cubicBezTo>
                  <a:cubicBezTo>
                    <a:pt x="22" y="1"/>
                    <a:pt x="64" y="2"/>
                    <a:pt x="68" y="2"/>
                  </a:cubicBezTo>
                  <a:cubicBezTo>
                    <a:pt x="71" y="2"/>
                    <a:pt x="73" y="6"/>
                    <a:pt x="73" y="12"/>
                  </a:cubicBezTo>
                  <a:cubicBezTo>
                    <a:pt x="72" y="18"/>
                    <a:pt x="75" y="27"/>
                    <a:pt x="64" y="28"/>
                  </a:cubicBezTo>
                  <a:cubicBezTo>
                    <a:pt x="53" y="28"/>
                    <a:pt x="8" y="27"/>
                    <a:pt x="4" y="26"/>
                  </a:cubicBezTo>
                  <a:cubicBezTo>
                    <a:pt x="0" y="25"/>
                    <a:pt x="0" y="17"/>
                    <a:pt x="2" y="13"/>
                  </a:cubicBezTo>
                  <a:cubicBezTo>
                    <a:pt x="3" y="10"/>
                    <a:pt x="1" y="6"/>
                    <a:pt x="1" y="6"/>
                  </a:cubicBezTo>
                </a:path>
              </a:pathLst>
            </a:custGeom>
            <a:solidFill>
              <a:srgbClr val="B1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1" name="Freeform 362">
              <a:extLst>
                <a:ext uri="{FF2B5EF4-FFF2-40B4-BE49-F238E27FC236}">
                  <a16:creationId xmlns:a16="http://schemas.microsoft.com/office/drawing/2014/main" id="{469FEBAC-57AC-27E9-FFAD-328749D4844C}"/>
                </a:ext>
              </a:extLst>
            </p:cNvPr>
            <p:cNvSpPr>
              <a:spLocks/>
            </p:cNvSpPr>
            <p:nvPr/>
          </p:nvSpPr>
          <p:spPr bwMode="auto">
            <a:xfrm>
              <a:off x="6345238" y="3192463"/>
              <a:ext cx="549275" cy="204788"/>
            </a:xfrm>
            <a:custGeom>
              <a:avLst/>
              <a:gdLst>
                <a:gd name="T0" fmla="*/ 2 w 75"/>
                <a:gd name="T1" fmla="*/ 6 h 28"/>
                <a:gd name="T2" fmla="*/ 13 w 75"/>
                <a:gd name="T3" fmla="*/ 0 h 28"/>
                <a:gd name="T4" fmla="*/ 68 w 75"/>
                <a:gd name="T5" fmla="*/ 2 h 28"/>
                <a:gd name="T6" fmla="*/ 73 w 75"/>
                <a:gd name="T7" fmla="*/ 12 h 28"/>
                <a:gd name="T8" fmla="*/ 64 w 75"/>
                <a:gd name="T9" fmla="*/ 28 h 28"/>
                <a:gd name="T10" fmla="*/ 4 w 75"/>
                <a:gd name="T11" fmla="*/ 26 h 28"/>
                <a:gd name="T12" fmla="*/ 2 w 75"/>
                <a:gd name="T13" fmla="*/ 13 h 28"/>
                <a:gd name="T14" fmla="*/ 2 w 75"/>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8">
                  <a:moveTo>
                    <a:pt x="2" y="6"/>
                  </a:moveTo>
                  <a:cubicBezTo>
                    <a:pt x="0" y="5"/>
                    <a:pt x="1" y="0"/>
                    <a:pt x="13" y="0"/>
                  </a:cubicBezTo>
                  <a:cubicBezTo>
                    <a:pt x="22" y="1"/>
                    <a:pt x="64" y="2"/>
                    <a:pt x="68" y="2"/>
                  </a:cubicBezTo>
                  <a:cubicBezTo>
                    <a:pt x="71" y="2"/>
                    <a:pt x="73" y="6"/>
                    <a:pt x="73" y="12"/>
                  </a:cubicBezTo>
                  <a:cubicBezTo>
                    <a:pt x="72" y="18"/>
                    <a:pt x="75" y="27"/>
                    <a:pt x="64" y="28"/>
                  </a:cubicBezTo>
                  <a:cubicBezTo>
                    <a:pt x="53" y="28"/>
                    <a:pt x="8" y="27"/>
                    <a:pt x="4" y="26"/>
                  </a:cubicBezTo>
                  <a:cubicBezTo>
                    <a:pt x="0" y="25"/>
                    <a:pt x="0" y="17"/>
                    <a:pt x="2" y="13"/>
                  </a:cubicBezTo>
                  <a:cubicBezTo>
                    <a:pt x="3" y="10"/>
                    <a:pt x="2" y="6"/>
                    <a:pt x="2" y="6"/>
                  </a:cubicBezTo>
                </a:path>
              </a:pathLst>
            </a:custGeom>
            <a:solidFill>
              <a:srgbClr val="B0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2" name="Freeform 363">
              <a:extLst>
                <a:ext uri="{FF2B5EF4-FFF2-40B4-BE49-F238E27FC236}">
                  <a16:creationId xmlns:a16="http://schemas.microsoft.com/office/drawing/2014/main" id="{1DE10343-CA41-6964-A997-50AAFB3CD255}"/>
                </a:ext>
              </a:extLst>
            </p:cNvPr>
            <p:cNvSpPr>
              <a:spLocks/>
            </p:cNvSpPr>
            <p:nvPr/>
          </p:nvSpPr>
          <p:spPr bwMode="auto">
            <a:xfrm>
              <a:off x="6345238" y="3192463"/>
              <a:ext cx="549275" cy="204788"/>
            </a:xfrm>
            <a:custGeom>
              <a:avLst/>
              <a:gdLst>
                <a:gd name="T0" fmla="*/ 2 w 75"/>
                <a:gd name="T1" fmla="*/ 6 h 28"/>
                <a:gd name="T2" fmla="*/ 13 w 75"/>
                <a:gd name="T3" fmla="*/ 0 h 28"/>
                <a:gd name="T4" fmla="*/ 68 w 75"/>
                <a:gd name="T5" fmla="*/ 2 h 28"/>
                <a:gd name="T6" fmla="*/ 73 w 75"/>
                <a:gd name="T7" fmla="*/ 12 h 28"/>
                <a:gd name="T8" fmla="*/ 64 w 75"/>
                <a:gd name="T9" fmla="*/ 28 h 28"/>
                <a:gd name="T10" fmla="*/ 4 w 75"/>
                <a:gd name="T11" fmla="*/ 26 h 28"/>
                <a:gd name="T12" fmla="*/ 2 w 75"/>
                <a:gd name="T13" fmla="*/ 13 h 28"/>
                <a:gd name="T14" fmla="*/ 2 w 75"/>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8">
                  <a:moveTo>
                    <a:pt x="2" y="6"/>
                  </a:moveTo>
                  <a:cubicBezTo>
                    <a:pt x="0" y="5"/>
                    <a:pt x="2" y="0"/>
                    <a:pt x="13" y="0"/>
                  </a:cubicBezTo>
                  <a:cubicBezTo>
                    <a:pt x="22" y="1"/>
                    <a:pt x="64" y="2"/>
                    <a:pt x="68" y="2"/>
                  </a:cubicBezTo>
                  <a:cubicBezTo>
                    <a:pt x="71" y="2"/>
                    <a:pt x="73" y="7"/>
                    <a:pt x="73" y="12"/>
                  </a:cubicBezTo>
                  <a:cubicBezTo>
                    <a:pt x="72" y="18"/>
                    <a:pt x="75" y="27"/>
                    <a:pt x="64" y="28"/>
                  </a:cubicBezTo>
                  <a:cubicBezTo>
                    <a:pt x="52" y="28"/>
                    <a:pt x="8" y="27"/>
                    <a:pt x="4" y="26"/>
                  </a:cubicBezTo>
                  <a:cubicBezTo>
                    <a:pt x="0" y="25"/>
                    <a:pt x="0" y="17"/>
                    <a:pt x="2" y="13"/>
                  </a:cubicBezTo>
                  <a:cubicBezTo>
                    <a:pt x="3" y="10"/>
                    <a:pt x="2" y="6"/>
                    <a:pt x="2" y="6"/>
                  </a:cubicBezTo>
                </a:path>
              </a:pathLst>
            </a:custGeom>
            <a:solidFill>
              <a:srgbClr val="AF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3" name="Freeform 364">
              <a:extLst>
                <a:ext uri="{FF2B5EF4-FFF2-40B4-BE49-F238E27FC236}">
                  <a16:creationId xmlns:a16="http://schemas.microsoft.com/office/drawing/2014/main" id="{AB1F94EF-0BEA-24F6-230A-2B335F619A21}"/>
                </a:ext>
              </a:extLst>
            </p:cNvPr>
            <p:cNvSpPr>
              <a:spLocks/>
            </p:cNvSpPr>
            <p:nvPr/>
          </p:nvSpPr>
          <p:spPr bwMode="auto">
            <a:xfrm>
              <a:off x="6345238" y="3192463"/>
              <a:ext cx="549275" cy="204788"/>
            </a:xfrm>
            <a:custGeom>
              <a:avLst/>
              <a:gdLst>
                <a:gd name="T0" fmla="*/ 2 w 75"/>
                <a:gd name="T1" fmla="*/ 6 h 28"/>
                <a:gd name="T2" fmla="*/ 13 w 75"/>
                <a:gd name="T3" fmla="*/ 1 h 28"/>
                <a:gd name="T4" fmla="*/ 67 w 75"/>
                <a:gd name="T5" fmla="*/ 2 h 28"/>
                <a:gd name="T6" fmla="*/ 73 w 75"/>
                <a:gd name="T7" fmla="*/ 12 h 28"/>
                <a:gd name="T8" fmla="*/ 64 w 75"/>
                <a:gd name="T9" fmla="*/ 28 h 28"/>
                <a:gd name="T10" fmla="*/ 5 w 75"/>
                <a:gd name="T11" fmla="*/ 26 h 28"/>
                <a:gd name="T12" fmla="*/ 2 w 75"/>
                <a:gd name="T13" fmla="*/ 13 h 28"/>
                <a:gd name="T14" fmla="*/ 2 w 75"/>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8">
                  <a:moveTo>
                    <a:pt x="2" y="6"/>
                  </a:moveTo>
                  <a:cubicBezTo>
                    <a:pt x="0" y="5"/>
                    <a:pt x="2" y="0"/>
                    <a:pt x="13" y="1"/>
                  </a:cubicBezTo>
                  <a:cubicBezTo>
                    <a:pt x="22" y="1"/>
                    <a:pt x="64" y="2"/>
                    <a:pt x="67" y="2"/>
                  </a:cubicBezTo>
                  <a:cubicBezTo>
                    <a:pt x="71" y="2"/>
                    <a:pt x="73" y="7"/>
                    <a:pt x="73" y="12"/>
                  </a:cubicBezTo>
                  <a:cubicBezTo>
                    <a:pt x="72" y="18"/>
                    <a:pt x="75" y="27"/>
                    <a:pt x="64" y="28"/>
                  </a:cubicBezTo>
                  <a:cubicBezTo>
                    <a:pt x="52" y="28"/>
                    <a:pt x="8" y="27"/>
                    <a:pt x="5" y="26"/>
                  </a:cubicBezTo>
                  <a:cubicBezTo>
                    <a:pt x="0" y="25"/>
                    <a:pt x="0" y="17"/>
                    <a:pt x="2" y="13"/>
                  </a:cubicBezTo>
                  <a:cubicBezTo>
                    <a:pt x="3" y="10"/>
                    <a:pt x="2" y="6"/>
                    <a:pt x="2" y="6"/>
                  </a:cubicBezTo>
                </a:path>
              </a:pathLst>
            </a:custGeom>
            <a:solidFill>
              <a:srgbClr val="AE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4" name="Freeform 365">
              <a:extLst>
                <a:ext uri="{FF2B5EF4-FFF2-40B4-BE49-F238E27FC236}">
                  <a16:creationId xmlns:a16="http://schemas.microsoft.com/office/drawing/2014/main" id="{8F2F9FF8-E908-6344-A2D3-AEACA69165AF}"/>
                </a:ext>
              </a:extLst>
            </p:cNvPr>
            <p:cNvSpPr>
              <a:spLocks/>
            </p:cNvSpPr>
            <p:nvPr/>
          </p:nvSpPr>
          <p:spPr bwMode="auto">
            <a:xfrm>
              <a:off x="6345238" y="3192463"/>
              <a:ext cx="549275" cy="204788"/>
            </a:xfrm>
            <a:custGeom>
              <a:avLst/>
              <a:gdLst>
                <a:gd name="T0" fmla="*/ 2 w 75"/>
                <a:gd name="T1" fmla="*/ 6 h 28"/>
                <a:gd name="T2" fmla="*/ 13 w 75"/>
                <a:gd name="T3" fmla="*/ 1 h 28"/>
                <a:gd name="T4" fmla="*/ 67 w 75"/>
                <a:gd name="T5" fmla="*/ 2 h 28"/>
                <a:gd name="T6" fmla="*/ 73 w 75"/>
                <a:gd name="T7" fmla="*/ 12 h 28"/>
                <a:gd name="T8" fmla="*/ 64 w 75"/>
                <a:gd name="T9" fmla="*/ 27 h 28"/>
                <a:gd name="T10" fmla="*/ 5 w 75"/>
                <a:gd name="T11" fmla="*/ 26 h 28"/>
                <a:gd name="T12" fmla="*/ 2 w 75"/>
                <a:gd name="T13" fmla="*/ 13 h 28"/>
                <a:gd name="T14" fmla="*/ 2 w 75"/>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8">
                  <a:moveTo>
                    <a:pt x="2" y="6"/>
                  </a:moveTo>
                  <a:cubicBezTo>
                    <a:pt x="0" y="5"/>
                    <a:pt x="2" y="0"/>
                    <a:pt x="13" y="1"/>
                  </a:cubicBezTo>
                  <a:cubicBezTo>
                    <a:pt x="22" y="1"/>
                    <a:pt x="64" y="2"/>
                    <a:pt x="67" y="2"/>
                  </a:cubicBezTo>
                  <a:cubicBezTo>
                    <a:pt x="71" y="2"/>
                    <a:pt x="73" y="7"/>
                    <a:pt x="73" y="12"/>
                  </a:cubicBezTo>
                  <a:cubicBezTo>
                    <a:pt x="72" y="18"/>
                    <a:pt x="75" y="27"/>
                    <a:pt x="64" y="27"/>
                  </a:cubicBezTo>
                  <a:cubicBezTo>
                    <a:pt x="52" y="28"/>
                    <a:pt x="8" y="27"/>
                    <a:pt x="5" y="26"/>
                  </a:cubicBezTo>
                  <a:cubicBezTo>
                    <a:pt x="0" y="25"/>
                    <a:pt x="0" y="17"/>
                    <a:pt x="2" y="13"/>
                  </a:cubicBezTo>
                  <a:cubicBezTo>
                    <a:pt x="3" y="10"/>
                    <a:pt x="2" y="6"/>
                    <a:pt x="2" y="6"/>
                  </a:cubicBezTo>
                </a:path>
              </a:pathLst>
            </a:custGeom>
            <a:solidFill>
              <a:srgbClr val="AD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5" name="Freeform 366">
              <a:extLst>
                <a:ext uri="{FF2B5EF4-FFF2-40B4-BE49-F238E27FC236}">
                  <a16:creationId xmlns:a16="http://schemas.microsoft.com/office/drawing/2014/main" id="{092566AA-90B8-8BEB-0AE9-5988265A1D30}"/>
                </a:ext>
              </a:extLst>
            </p:cNvPr>
            <p:cNvSpPr>
              <a:spLocks/>
            </p:cNvSpPr>
            <p:nvPr/>
          </p:nvSpPr>
          <p:spPr bwMode="auto">
            <a:xfrm>
              <a:off x="6345238" y="3192463"/>
              <a:ext cx="549275" cy="204788"/>
            </a:xfrm>
            <a:custGeom>
              <a:avLst/>
              <a:gdLst>
                <a:gd name="T0" fmla="*/ 2 w 75"/>
                <a:gd name="T1" fmla="*/ 6 h 28"/>
                <a:gd name="T2" fmla="*/ 13 w 75"/>
                <a:gd name="T3" fmla="*/ 1 h 28"/>
                <a:gd name="T4" fmla="*/ 67 w 75"/>
                <a:gd name="T5" fmla="*/ 2 h 28"/>
                <a:gd name="T6" fmla="*/ 73 w 75"/>
                <a:gd name="T7" fmla="*/ 12 h 28"/>
                <a:gd name="T8" fmla="*/ 64 w 75"/>
                <a:gd name="T9" fmla="*/ 27 h 28"/>
                <a:gd name="T10" fmla="*/ 5 w 75"/>
                <a:gd name="T11" fmla="*/ 26 h 28"/>
                <a:gd name="T12" fmla="*/ 2 w 75"/>
                <a:gd name="T13" fmla="*/ 13 h 28"/>
                <a:gd name="T14" fmla="*/ 2 w 75"/>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8">
                  <a:moveTo>
                    <a:pt x="2" y="6"/>
                  </a:moveTo>
                  <a:cubicBezTo>
                    <a:pt x="0" y="5"/>
                    <a:pt x="2" y="0"/>
                    <a:pt x="13" y="1"/>
                  </a:cubicBezTo>
                  <a:cubicBezTo>
                    <a:pt x="22" y="1"/>
                    <a:pt x="64" y="2"/>
                    <a:pt x="67" y="2"/>
                  </a:cubicBezTo>
                  <a:cubicBezTo>
                    <a:pt x="71" y="2"/>
                    <a:pt x="73" y="7"/>
                    <a:pt x="73" y="12"/>
                  </a:cubicBezTo>
                  <a:cubicBezTo>
                    <a:pt x="72" y="18"/>
                    <a:pt x="75" y="27"/>
                    <a:pt x="64" y="27"/>
                  </a:cubicBezTo>
                  <a:cubicBezTo>
                    <a:pt x="52" y="28"/>
                    <a:pt x="8" y="27"/>
                    <a:pt x="5" y="26"/>
                  </a:cubicBezTo>
                  <a:cubicBezTo>
                    <a:pt x="0" y="25"/>
                    <a:pt x="0" y="17"/>
                    <a:pt x="2" y="13"/>
                  </a:cubicBezTo>
                  <a:cubicBezTo>
                    <a:pt x="3" y="10"/>
                    <a:pt x="2" y="6"/>
                    <a:pt x="2" y="6"/>
                  </a:cubicBezTo>
                </a:path>
              </a:pathLst>
            </a:custGeom>
            <a:solidFill>
              <a:srgbClr val="AC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6" name="Freeform 367">
              <a:extLst>
                <a:ext uri="{FF2B5EF4-FFF2-40B4-BE49-F238E27FC236}">
                  <a16:creationId xmlns:a16="http://schemas.microsoft.com/office/drawing/2014/main" id="{B1F097DB-B11E-3891-F5D2-B87EC1C0D619}"/>
                </a:ext>
              </a:extLst>
            </p:cNvPr>
            <p:cNvSpPr>
              <a:spLocks/>
            </p:cNvSpPr>
            <p:nvPr/>
          </p:nvSpPr>
          <p:spPr bwMode="auto">
            <a:xfrm>
              <a:off x="6345238" y="3192463"/>
              <a:ext cx="549275" cy="204788"/>
            </a:xfrm>
            <a:custGeom>
              <a:avLst/>
              <a:gdLst>
                <a:gd name="T0" fmla="*/ 2 w 75"/>
                <a:gd name="T1" fmla="*/ 6 h 28"/>
                <a:gd name="T2" fmla="*/ 13 w 75"/>
                <a:gd name="T3" fmla="*/ 1 h 28"/>
                <a:gd name="T4" fmla="*/ 67 w 75"/>
                <a:gd name="T5" fmla="*/ 2 h 28"/>
                <a:gd name="T6" fmla="*/ 73 w 75"/>
                <a:gd name="T7" fmla="*/ 12 h 28"/>
                <a:gd name="T8" fmla="*/ 64 w 75"/>
                <a:gd name="T9" fmla="*/ 27 h 28"/>
                <a:gd name="T10" fmla="*/ 5 w 75"/>
                <a:gd name="T11" fmla="*/ 26 h 28"/>
                <a:gd name="T12" fmla="*/ 2 w 75"/>
                <a:gd name="T13" fmla="*/ 13 h 28"/>
                <a:gd name="T14" fmla="*/ 2 w 75"/>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8">
                  <a:moveTo>
                    <a:pt x="2" y="6"/>
                  </a:moveTo>
                  <a:cubicBezTo>
                    <a:pt x="0" y="5"/>
                    <a:pt x="2" y="0"/>
                    <a:pt x="13" y="1"/>
                  </a:cubicBezTo>
                  <a:cubicBezTo>
                    <a:pt x="22" y="1"/>
                    <a:pt x="63" y="2"/>
                    <a:pt x="67" y="2"/>
                  </a:cubicBezTo>
                  <a:cubicBezTo>
                    <a:pt x="71" y="2"/>
                    <a:pt x="73" y="7"/>
                    <a:pt x="73" y="12"/>
                  </a:cubicBezTo>
                  <a:cubicBezTo>
                    <a:pt x="72" y="18"/>
                    <a:pt x="75" y="27"/>
                    <a:pt x="64" y="27"/>
                  </a:cubicBezTo>
                  <a:cubicBezTo>
                    <a:pt x="52" y="28"/>
                    <a:pt x="8" y="27"/>
                    <a:pt x="5" y="26"/>
                  </a:cubicBezTo>
                  <a:cubicBezTo>
                    <a:pt x="0" y="25"/>
                    <a:pt x="0" y="17"/>
                    <a:pt x="2" y="13"/>
                  </a:cubicBezTo>
                  <a:cubicBezTo>
                    <a:pt x="3" y="10"/>
                    <a:pt x="2" y="6"/>
                    <a:pt x="2" y="6"/>
                  </a:cubicBezTo>
                </a:path>
              </a:pathLst>
            </a:custGeom>
            <a:solidFill>
              <a:srgbClr val="AB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7" name="Freeform 368">
              <a:extLst>
                <a:ext uri="{FF2B5EF4-FFF2-40B4-BE49-F238E27FC236}">
                  <a16:creationId xmlns:a16="http://schemas.microsoft.com/office/drawing/2014/main" id="{3D784DC1-C709-B3EA-021F-1FC12B70D3A4}"/>
                </a:ext>
              </a:extLst>
            </p:cNvPr>
            <p:cNvSpPr>
              <a:spLocks/>
            </p:cNvSpPr>
            <p:nvPr/>
          </p:nvSpPr>
          <p:spPr bwMode="auto">
            <a:xfrm>
              <a:off x="6345238" y="3192463"/>
              <a:ext cx="549275" cy="204788"/>
            </a:xfrm>
            <a:custGeom>
              <a:avLst/>
              <a:gdLst>
                <a:gd name="T0" fmla="*/ 2 w 75"/>
                <a:gd name="T1" fmla="*/ 6 h 28"/>
                <a:gd name="T2" fmla="*/ 13 w 75"/>
                <a:gd name="T3" fmla="*/ 1 h 28"/>
                <a:gd name="T4" fmla="*/ 67 w 75"/>
                <a:gd name="T5" fmla="*/ 2 h 28"/>
                <a:gd name="T6" fmla="*/ 73 w 75"/>
                <a:gd name="T7" fmla="*/ 12 h 28"/>
                <a:gd name="T8" fmla="*/ 64 w 75"/>
                <a:gd name="T9" fmla="*/ 27 h 28"/>
                <a:gd name="T10" fmla="*/ 5 w 75"/>
                <a:gd name="T11" fmla="*/ 26 h 28"/>
                <a:gd name="T12" fmla="*/ 2 w 75"/>
                <a:gd name="T13" fmla="*/ 13 h 28"/>
                <a:gd name="T14" fmla="*/ 2 w 75"/>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8">
                  <a:moveTo>
                    <a:pt x="2" y="6"/>
                  </a:moveTo>
                  <a:cubicBezTo>
                    <a:pt x="0" y="5"/>
                    <a:pt x="2" y="0"/>
                    <a:pt x="13" y="1"/>
                  </a:cubicBezTo>
                  <a:cubicBezTo>
                    <a:pt x="22" y="1"/>
                    <a:pt x="63" y="2"/>
                    <a:pt x="67" y="2"/>
                  </a:cubicBezTo>
                  <a:cubicBezTo>
                    <a:pt x="71" y="2"/>
                    <a:pt x="73" y="7"/>
                    <a:pt x="73" y="12"/>
                  </a:cubicBezTo>
                  <a:cubicBezTo>
                    <a:pt x="72" y="18"/>
                    <a:pt x="75" y="27"/>
                    <a:pt x="64" y="27"/>
                  </a:cubicBezTo>
                  <a:cubicBezTo>
                    <a:pt x="52" y="28"/>
                    <a:pt x="8" y="27"/>
                    <a:pt x="5" y="26"/>
                  </a:cubicBezTo>
                  <a:cubicBezTo>
                    <a:pt x="0" y="25"/>
                    <a:pt x="0" y="17"/>
                    <a:pt x="2" y="13"/>
                  </a:cubicBezTo>
                  <a:cubicBezTo>
                    <a:pt x="3" y="10"/>
                    <a:pt x="2" y="6"/>
                    <a:pt x="2" y="6"/>
                  </a:cubicBezTo>
                </a:path>
              </a:pathLst>
            </a:custGeom>
            <a:solidFill>
              <a:srgbClr val="AA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8" name="Freeform 369">
              <a:extLst>
                <a:ext uri="{FF2B5EF4-FFF2-40B4-BE49-F238E27FC236}">
                  <a16:creationId xmlns:a16="http://schemas.microsoft.com/office/drawing/2014/main" id="{F8E9A97B-7D65-AB82-5FFD-C5A6D7A9ACB4}"/>
                </a:ext>
              </a:extLst>
            </p:cNvPr>
            <p:cNvSpPr>
              <a:spLocks/>
            </p:cNvSpPr>
            <p:nvPr/>
          </p:nvSpPr>
          <p:spPr bwMode="auto">
            <a:xfrm>
              <a:off x="6345238" y="3192463"/>
              <a:ext cx="549275" cy="204788"/>
            </a:xfrm>
            <a:custGeom>
              <a:avLst/>
              <a:gdLst>
                <a:gd name="T0" fmla="*/ 2 w 75"/>
                <a:gd name="T1" fmla="*/ 6 h 28"/>
                <a:gd name="T2" fmla="*/ 13 w 75"/>
                <a:gd name="T3" fmla="*/ 1 h 28"/>
                <a:gd name="T4" fmla="*/ 67 w 75"/>
                <a:gd name="T5" fmla="*/ 2 h 28"/>
                <a:gd name="T6" fmla="*/ 73 w 75"/>
                <a:gd name="T7" fmla="*/ 12 h 28"/>
                <a:gd name="T8" fmla="*/ 64 w 75"/>
                <a:gd name="T9" fmla="*/ 27 h 28"/>
                <a:gd name="T10" fmla="*/ 5 w 75"/>
                <a:gd name="T11" fmla="*/ 26 h 28"/>
                <a:gd name="T12" fmla="*/ 2 w 75"/>
                <a:gd name="T13" fmla="*/ 13 h 28"/>
                <a:gd name="T14" fmla="*/ 2 w 75"/>
                <a:gd name="T15" fmla="*/ 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8">
                  <a:moveTo>
                    <a:pt x="2" y="6"/>
                  </a:moveTo>
                  <a:cubicBezTo>
                    <a:pt x="0" y="5"/>
                    <a:pt x="2" y="0"/>
                    <a:pt x="13" y="1"/>
                  </a:cubicBezTo>
                  <a:cubicBezTo>
                    <a:pt x="22" y="1"/>
                    <a:pt x="63" y="3"/>
                    <a:pt x="67" y="2"/>
                  </a:cubicBezTo>
                  <a:cubicBezTo>
                    <a:pt x="71" y="2"/>
                    <a:pt x="73" y="7"/>
                    <a:pt x="73" y="12"/>
                  </a:cubicBezTo>
                  <a:cubicBezTo>
                    <a:pt x="72" y="18"/>
                    <a:pt x="75" y="27"/>
                    <a:pt x="64" y="27"/>
                  </a:cubicBezTo>
                  <a:cubicBezTo>
                    <a:pt x="52" y="28"/>
                    <a:pt x="8" y="27"/>
                    <a:pt x="5" y="26"/>
                  </a:cubicBezTo>
                  <a:cubicBezTo>
                    <a:pt x="0" y="25"/>
                    <a:pt x="0" y="17"/>
                    <a:pt x="2" y="13"/>
                  </a:cubicBezTo>
                  <a:cubicBezTo>
                    <a:pt x="3" y="10"/>
                    <a:pt x="2" y="6"/>
                    <a:pt x="2" y="6"/>
                  </a:cubicBezTo>
                </a:path>
              </a:pathLst>
            </a:custGeom>
            <a:solidFill>
              <a:srgbClr val="A9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29" name="Freeform 370">
              <a:extLst>
                <a:ext uri="{FF2B5EF4-FFF2-40B4-BE49-F238E27FC236}">
                  <a16:creationId xmlns:a16="http://schemas.microsoft.com/office/drawing/2014/main" id="{81BF243F-E940-6094-499F-6CE21C2295C9}"/>
                </a:ext>
              </a:extLst>
            </p:cNvPr>
            <p:cNvSpPr>
              <a:spLocks/>
            </p:cNvSpPr>
            <p:nvPr/>
          </p:nvSpPr>
          <p:spPr bwMode="auto">
            <a:xfrm>
              <a:off x="6345238" y="3192463"/>
              <a:ext cx="549275" cy="198438"/>
            </a:xfrm>
            <a:custGeom>
              <a:avLst/>
              <a:gdLst>
                <a:gd name="T0" fmla="*/ 2 w 75"/>
                <a:gd name="T1" fmla="*/ 6 h 27"/>
                <a:gd name="T2" fmla="*/ 13 w 75"/>
                <a:gd name="T3" fmla="*/ 1 h 27"/>
                <a:gd name="T4" fmla="*/ 67 w 75"/>
                <a:gd name="T5" fmla="*/ 2 h 27"/>
                <a:gd name="T6" fmla="*/ 73 w 75"/>
                <a:gd name="T7" fmla="*/ 12 h 27"/>
                <a:gd name="T8" fmla="*/ 64 w 75"/>
                <a:gd name="T9" fmla="*/ 27 h 27"/>
                <a:gd name="T10" fmla="*/ 5 w 75"/>
                <a:gd name="T11" fmla="*/ 26 h 27"/>
                <a:gd name="T12" fmla="*/ 2 w 75"/>
                <a:gd name="T13" fmla="*/ 13 h 27"/>
                <a:gd name="T14" fmla="*/ 2 w 75"/>
                <a:gd name="T15" fmla="*/ 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7">
                  <a:moveTo>
                    <a:pt x="2" y="6"/>
                  </a:moveTo>
                  <a:cubicBezTo>
                    <a:pt x="0" y="5"/>
                    <a:pt x="2" y="0"/>
                    <a:pt x="13" y="1"/>
                  </a:cubicBezTo>
                  <a:cubicBezTo>
                    <a:pt x="22" y="1"/>
                    <a:pt x="63" y="3"/>
                    <a:pt x="67" y="2"/>
                  </a:cubicBezTo>
                  <a:cubicBezTo>
                    <a:pt x="71" y="2"/>
                    <a:pt x="73" y="7"/>
                    <a:pt x="73" y="12"/>
                  </a:cubicBezTo>
                  <a:cubicBezTo>
                    <a:pt x="72" y="18"/>
                    <a:pt x="75" y="27"/>
                    <a:pt x="64" y="27"/>
                  </a:cubicBezTo>
                  <a:cubicBezTo>
                    <a:pt x="52" y="27"/>
                    <a:pt x="9" y="27"/>
                    <a:pt x="5" y="26"/>
                  </a:cubicBezTo>
                  <a:cubicBezTo>
                    <a:pt x="0" y="25"/>
                    <a:pt x="0" y="17"/>
                    <a:pt x="2" y="13"/>
                  </a:cubicBezTo>
                  <a:cubicBezTo>
                    <a:pt x="3" y="10"/>
                    <a:pt x="2" y="6"/>
                    <a:pt x="2" y="6"/>
                  </a:cubicBezTo>
                </a:path>
              </a:pathLst>
            </a:custGeom>
            <a:solidFill>
              <a:srgbClr val="A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0" name="Freeform 371">
              <a:extLst>
                <a:ext uri="{FF2B5EF4-FFF2-40B4-BE49-F238E27FC236}">
                  <a16:creationId xmlns:a16="http://schemas.microsoft.com/office/drawing/2014/main" id="{63DED51C-4125-40B9-C7EC-674F4032B27C}"/>
                </a:ext>
              </a:extLst>
            </p:cNvPr>
            <p:cNvSpPr>
              <a:spLocks/>
            </p:cNvSpPr>
            <p:nvPr/>
          </p:nvSpPr>
          <p:spPr bwMode="auto">
            <a:xfrm>
              <a:off x="6345238" y="3192463"/>
              <a:ext cx="549275" cy="198438"/>
            </a:xfrm>
            <a:custGeom>
              <a:avLst/>
              <a:gdLst>
                <a:gd name="T0" fmla="*/ 2 w 75"/>
                <a:gd name="T1" fmla="*/ 6 h 27"/>
                <a:gd name="T2" fmla="*/ 13 w 75"/>
                <a:gd name="T3" fmla="*/ 1 h 27"/>
                <a:gd name="T4" fmla="*/ 67 w 75"/>
                <a:gd name="T5" fmla="*/ 2 h 27"/>
                <a:gd name="T6" fmla="*/ 73 w 75"/>
                <a:gd name="T7" fmla="*/ 12 h 27"/>
                <a:gd name="T8" fmla="*/ 64 w 75"/>
                <a:gd name="T9" fmla="*/ 27 h 27"/>
                <a:gd name="T10" fmla="*/ 5 w 75"/>
                <a:gd name="T11" fmla="*/ 26 h 27"/>
                <a:gd name="T12" fmla="*/ 2 w 75"/>
                <a:gd name="T13" fmla="*/ 13 h 27"/>
                <a:gd name="T14" fmla="*/ 2 w 75"/>
                <a:gd name="T15" fmla="*/ 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7">
                  <a:moveTo>
                    <a:pt x="2" y="6"/>
                  </a:moveTo>
                  <a:cubicBezTo>
                    <a:pt x="0" y="5"/>
                    <a:pt x="2" y="0"/>
                    <a:pt x="13" y="1"/>
                  </a:cubicBezTo>
                  <a:cubicBezTo>
                    <a:pt x="22" y="1"/>
                    <a:pt x="63" y="3"/>
                    <a:pt x="67" y="2"/>
                  </a:cubicBezTo>
                  <a:cubicBezTo>
                    <a:pt x="71" y="2"/>
                    <a:pt x="73" y="7"/>
                    <a:pt x="73" y="12"/>
                  </a:cubicBezTo>
                  <a:cubicBezTo>
                    <a:pt x="72" y="18"/>
                    <a:pt x="75" y="27"/>
                    <a:pt x="64" y="27"/>
                  </a:cubicBezTo>
                  <a:cubicBezTo>
                    <a:pt x="52" y="27"/>
                    <a:pt x="9" y="27"/>
                    <a:pt x="5" y="26"/>
                  </a:cubicBezTo>
                  <a:cubicBezTo>
                    <a:pt x="0" y="25"/>
                    <a:pt x="0" y="17"/>
                    <a:pt x="2" y="13"/>
                  </a:cubicBezTo>
                  <a:cubicBezTo>
                    <a:pt x="3" y="10"/>
                    <a:pt x="2" y="6"/>
                    <a:pt x="2" y="6"/>
                  </a:cubicBezTo>
                </a:path>
              </a:pathLst>
            </a:custGeom>
            <a:solidFill>
              <a:srgbClr val="A7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1" name="Freeform 372">
              <a:extLst>
                <a:ext uri="{FF2B5EF4-FFF2-40B4-BE49-F238E27FC236}">
                  <a16:creationId xmlns:a16="http://schemas.microsoft.com/office/drawing/2014/main" id="{C5E77DE6-2822-9145-2A2A-2846DA5779E0}"/>
                </a:ext>
              </a:extLst>
            </p:cNvPr>
            <p:cNvSpPr>
              <a:spLocks/>
            </p:cNvSpPr>
            <p:nvPr/>
          </p:nvSpPr>
          <p:spPr bwMode="auto">
            <a:xfrm>
              <a:off x="6345238" y="3200401"/>
              <a:ext cx="549275" cy="190500"/>
            </a:xfrm>
            <a:custGeom>
              <a:avLst/>
              <a:gdLst>
                <a:gd name="T0" fmla="*/ 2 w 75"/>
                <a:gd name="T1" fmla="*/ 5 h 26"/>
                <a:gd name="T2" fmla="*/ 13 w 75"/>
                <a:gd name="T3" fmla="*/ 0 h 26"/>
                <a:gd name="T4" fmla="*/ 67 w 75"/>
                <a:gd name="T5" fmla="*/ 1 h 26"/>
                <a:gd name="T6" fmla="*/ 72 w 75"/>
                <a:gd name="T7" fmla="*/ 11 h 26"/>
                <a:gd name="T8" fmla="*/ 64 w 75"/>
                <a:gd name="T9" fmla="*/ 26 h 26"/>
                <a:gd name="T10" fmla="*/ 5 w 75"/>
                <a:gd name="T11" fmla="*/ 25 h 26"/>
                <a:gd name="T12" fmla="*/ 2 w 75"/>
                <a:gd name="T13" fmla="*/ 12 h 26"/>
                <a:gd name="T14" fmla="*/ 2 w 75"/>
                <a:gd name="T15" fmla="*/ 5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5"/>
                  </a:moveTo>
                  <a:cubicBezTo>
                    <a:pt x="0" y="4"/>
                    <a:pt x="2" y="0"/>
                    <a:pt x="13" y="0"/>
                  </a:cubicBezTo>
                  <a:cubicBezTo>
                    <a:pt x="22" y="0"/>
                    <a:pt x="63" y="2"/>
                    <a:pt x="67" y="1"/>
                  </a:cubicBezTo>
                  <a:cubicBezTo>
                    <a:pt x="71" y="1"/>
                    <a:pt x="73" y="6"/>
                    <a:pt x="72" y="11"/>
                  </a:cubicBezTo>
                  <a:cubicBezTo>
                    <a:pt x="72" y="17"/>
                    <a:pt x="75" y="26"/>
                    <a:pt x="64" y="26"/>
                  </a:cubicBezTo>
                  <a:cubicBezTo>
                    <a:pt x="52" y="26"/>
                    <a:pt x="9" y="26"/>
                    <a:pt x="5" y="25"/>
                  </a:cubicBezTo>
                  <a:cubicBezTo>
                    <a:pt x="0" y="24"/>
                    <a:pt x="0" y="16"/>
                    <a:pt x="2" y="12"/>
                  </a:cubicBezTo>
                  <a:cubicBezTo>
                    <a:pt x="3" y="9"/>
                    <a:pt x="2" y="5"/>
                    <a:pt x="2" y="5"/>
                  </a:cubicBezTo>
                </a:path>
              </a:pathLst>
            </a:custGeom>
            <a:solidFill>
              <a:srgbClr val="A6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2" name="Freeform 373">
              <a:extLst>
                <a:ext uri="{FF2B5EF4-FFF2-40B4-BE49-F238E27FC236}">
                  <a16:creationId xmlns:a16="http://schemas.microsoft.com/office/drawing/2014/main" id="{C329441B-08D2-BC71-6C8B-C2B0BA21B60A}"/>
                </a:ext>
              </a:extLst>
            </p:cNvPr>
            <p:cNvSpPr>
              <a:spLocks/>
            </p:cNvSpPr>
            <p:nvPr/>
          </p:nvSpPr>
          <p:spPr bwMode="auto">
            <a:xfrm>
              <a:off x="6345238" y="3200401"/>
              <a:ext cx="549275" cy="190500"/>
            </a:xfrm>
            <a:custGeom>
              <a:avLst/>
              <a:gdLst>
                <a:gd name="T0" fmla="*/ 2 w 75"/>
                <a:gd name="T1" fmla="*/ 5 h 26"/>
                <a:gd name="T2" fmla="*/ 13 w 75"/>
                <a:gd name="T3" fmla="*/ 0 h 26"/>
                <a:gd name="T4" fmla="*/ 67 w 75"/>
                <a:gd name="T5" fmla="*/ 1 h 26"/>
                <a:gd name="T6" fmla="*/ 72 w 75"/>
                <a:gd name="T7" fmla="*/ 11 h 26"/>
                <a:gd name="T8" fmla="*/ 64 w 75"/>
                <a:gd name="T9" fmla="*/ 26 h 26"/>
                <a:gd name="T10" fmla="*/ 5 w 75"/>
                <a:gd name="T11" fmla="*/ 25 h 26"/>
                <a:gd name="T12" fmla="*/ 2 w 75"/>
                <a:gd name="T13" fmla="*/ 12 h 26"/>
                <a:gd name="T14" fmla="*/ 2 w 75"/>
                <a:gd name="T15" fmla="*/ 5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5"/>
                  </a:moveTo>
                  <a:cubicBezTo>
                    <a:pt x="1" y="4"/>
                    <a:pt x="2" y="0"/>
                    <a:pt x="13" y="0"/>
                  </a:cubicBezTo>
                  <a:cubicBezTo>
                    <a:pt x="22" y="0"/>
                    <a:pt x="63" y="2"/>
                    <a:pt x="67" y="1"/>
                  </a:cubicBezTo>
                  <a:cubicBezTo>
                    <a:pt x="71" y="1"/>
                    <a:pt x="73" y="6"/>
                    <a:pt x="72" y="11"/>
                  </a:cubicBezTo>
                  <a:cubicBezTo>
                    <a:pt x="72" y="17"/>
                    <a:pt x="75" y="26"/>
                    <a:pt x="64" y="26"/>
                  </a:cubicBezTo>
                  <a:cubicBezTo>
                    <a:pt x="52" y="26"/>
                    <a:pt x="9" y="26"/>
                    <a:pt x="5" y="25"/>
                  </a:cubicBezTo>
                  <a:cubicBezTo>
                    <a:pt x="0" y="24"/>
                    <a:pt x="0" y="16"/>
                    <a:pt x="2" y="12"/>
                  </a:cubicBezTo>
                  <a:cubicBezTo>
                    <a:pt x="3" y="9"/>
                    <a:pt x="2" y="5"/>
                    <a:pt x="2" y="5"/>
                  </a:cubicBezTo>
                </a:path>
              </a:pathLst>
            </a:custGeom>
            <a:solidFill>
              <a:srgbClr val="A5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3" name="Freeform 374">
              <a:extLst>
                <a:ext uri="{FF2B5EF4-FFF2-40B4-BE49-F238E27FC236}">
                  <a16:creationId xmlns:a16="http://schemas.microsoft.com/office/drawing/2014/main" id="{F6037046-D292-BAB9-6672-E20E5B776962}"/>
                </a:ext>
              </a:extLst>
            </p:cNvPr>
            <p:cNvSpPr>
              <a:spLocks/>
            </p:cNvSpPr>
            <p:nvPr/>
          </p:nvSpPr>
          <p:spPr bwMode="auto">
            <a:xfrm>
              <a:off x="6345238" y="3200401"/>
              <a:ext cx="549275" cy="190500"/>
            </a:xfrm>
            <a:custGeom>
              <a:avLst/>
              <a:gdLst>
                <a:gd name="T0" fmla="*/ 2 w 75"/>
                <a:gd name="T1" fmla="*/ 5 h 26"/>
                <a:gd name="T2" fmla="*/ 13 w 75"/>
                <a:gd name="T3" fmla="*/ 0 h 26"/>
                <a:gd name="T4" fmla="*/ 67 w 75"/>
                <a:gd name="T5" fmla="*/ 2 h 26"/>
                <a:gd name="T6" fmla="*/ 72 w 75"/>
                <a:gd name="T7" fmla="*/ 11 h 26"/>
                <a:gd name="T8" fmla="*/ 64 w 75"/>
                <a:gd name="T9" fmla="*/ 26 h 26"/>
                <a:gd name="T10" fmla="*/ 5 w 75"/>
                <a:gd name="T11" fmla="*/ 25 h 26"/>
                <a:gd name="T12" fmla="*/ 2 w 75"/>
                <a:gd name="T13" fmla="*/ 12 h 26"/>
                <a:gd name="T14" fmla="*/ 2 w 75"/>
                <a:gd name="T15" fmla="*/ 5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5"/>
                  </a:moveTo>
                  <a:cubicBezTo>
                    <a:pt x="1" y="4"/>
                    <a:pt x="2" y="0"/>
                    <a:pt x="13" y="0"/>
                  </a:cubicBezTo>
                  <a:cubicBezTo>
                    <a:pt x="22" y="0"/>
                    <a:pt x="63" y="2"/>
                    <a:pt x="67" y="2"/>
                  </a:cubicBezTo>
                  <a:cubicBezTo>
                    <a:pt x="71" y="1"/>
                    <a:pt x="73" y="6"/>
                    <a:pt x="72" y="11"/>
                  </a:cubicBezTo>
                  <a:cubicBezTo>
                    <a:pt x="72" y="17"/>
                    <a:pt x="75" y="26"/>
                    <a:pt x="64" y="26"/>
                  </a:cubicBezTo>
                  <a:cubicBezTo>
                    <a:pt x="52" y="26"/>
                    <a:pt x="9" y="26"/>
                    <a:pt x="5" y="25"/>
                  </a:cubicBezTo>
                  <a:cubicBezTo>
                    <a:pt x="0" y="23"/>
                    <a:pt x="0" y="16"/>
                    <a:pt x="2" y="12"/>
                  </a:cubicBezTo>
                  <a:cubicBezTo>
                    <a:pt x="3" y="9"/>
                    <a:pt x="2" y="5"/>
                    <a:pt x="2" y="5"/>
                  </a:cubicBezTo>
                </a:path>
              </a:pathLst>
            </a:custGeom>
            <a:solidFill>
              <a:srgbClr val="A4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4" name="Freeform 375">
              <a:extLst>
                <a:ext uri="{FF2B5EF4-FFF2-40B4-BE49-F238E27FC236}">
                  <a16:creationId xmlns:a16="http://schemas.microsoft.com/office/drawing/2014/main" id="{B5B249ED-4497-7FE9-20C9-4A0ADB8CB21D}"/>
                </a:ext>
              </a:extLst>
            </p:cNvPr>
            <p:cNvSpPr>
              <a:spLocks/>
            </p:cNvSpPr>
            <p:nvPr/>
          </p:nvSpPr>
          <p:spPr bwMode="auto">
            <a:xfrm>
              <a:off x="6345238" y="3200401"/>
              <a:ext cx="549275" cy="190500"/>
            </a:xfrm>
            <a:custGeom>
              <a:avLst/>
              <a:gdLst>
                <a:gd name="T0" fmla="*/ 2 w 75"/>
                <a:gd name="T1" fmla="*/ 6 h 26"/>
                <a:gd name="T2" fmla="*/ 13 w 75"/>
                <a:gd name="T3" fmla="*/ 0 h 26"/>
                <a:gd name="T4" fmla="*/ 67 w 75"/>
                <a:gd name="T5" fmla="*/ 2 h 26"/>
                <a:gd name="T6" fmla="*/ 72 w 75"/>
                <a:gd name="T7" fmla="*/ 11 h 26"/>
                <a:gd name="T8" fmla="*/ 64 w 75"/>
                <a:gd name="T9" fmla="*/ 26 h 26"/>
                <a:gd name="T10" fmla="*/ 5 w 75"/>
                <a:gd name="T11" fmla="*/ 25 h 26"/>
                <a:gd name="T12" fmla="*/ 2 w 75"/>
                <a:gd name="T13" fmla="*/ 12 h 26"/>
                <a:gd name="T14" fmla="*/ 2 w 75"/>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6"/>
                  </a:moveTo>
                  <a:cubicBezTo>
                    <a:pt x="1" y="4"/>
                    <a:pt x="2" y="0"/>
                    <a:pt x="13" y="0"/>
                  </a:cubicBezTo>
                  <a:cubicBezTo>
                    <a:pt x="22" y="0"/>
                    <a:pt x="63" y="2"/>
                    <a:pt x="67" y="2"/>
                  </a:cubicBezTo>
                  <a:cubicBezTo>
                    <a:pt x="71" y="1"/>
                    <a:pt x="73" y="6"/>
                    <a:pt x="72" y="11"/>
                  </a:cubicBezTo>
                  <a:cubicBezTo>
                    <a:pt x="72" y="17"/>
                    <a:pt x="75" y="26"/>
                    <a:pt x="64" y="26"/>
                  </a:cubicBezTo>
                  <a:cubicBezTo>
                    <a:pt x="52" y="26"/>
                    <a:pt x="9" y="26"/>
                    <a:pt x="5" y="25"/>
                  </a:cubicBezTo>
                  <a:cubicBezTo>
                    <a:pt x="0" y="23"/>
                    <a:pt x="1" y="16"/>
                    <a:pt x="2" y="12"/>
                  </a:cubicBezTo>
                  <a:cubicBezTo>
                    <a:pt x="3" y="9"/>
                    <a:pt x="2" y="6"/>
                    <a:pt x="2" y="6"/>
                  </a:cubicBezTo>
                </a:path>
              </a:pathLst>
            </a:custGeom>
            <a:solidFill>
              <a:srgbClr val="A3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5" name="Freeform 376">
              <a:extLst>
                <a:ext uri="{FF2B5EF4-FFF2-40B4-BE49-F238E27FC236}">
                  <a16:creationId xmlns:a16="http://schemas.microsoft.com/office/drawing/2014/main" id="{79775EA8-BD09-9315-DE3F-61D62CD838D2}"/>
                </a:ext>
              </a:extLst>
            </p:cNvPr>
            <p:cNvSpPr>
              <a:spLocks/>
            </p:cNvSpPr>
            <p:nvPr/>
          </p:nvSpPr>
          <p:spPr bwMode="auto">
            <a:xfrm>
              <a:off x="6345238" y="3200401"/>
              <a:ext cx="549275" cy="190500"/>
            </a:xfrm>
            <a:custGeom>
              <a:avLst/>
              <a:gdLst>
                <a:gd name="T0" fmla="*/ 2 w 75"/>
                <a:gd name="T1" fmla="*/ 6 h 26"/>
                <a:gd name="T2" fmla="*/ 14 w 75"/>
                <a:gd name="T3" fmla="*/ 0 h 26"/>
                <a:gd name="T4" fmla="*/ 67 w 75"/>
                <a:gd name="T5" fmla="*/ 2 h 26"/>
                <a:gd name="T6" fmla="*/ 72 w 75"/>
                <a:gd name="T7" fmla="*/ 11 h 26"/>
                <a:gd name="T8" fmla="*/ 64 w 75"/>
                <a:gd name="T9" fmla="*/ 26 h 26"/>
                <a:gd name="T10" fmla="*/ 5 w 75"/>
                <a:gd name="T11" fmla="*/ 25 h 26"/>
                <a:gd name="T12" fmla="*/ 2 w 75"/>
                <a:gd name="T13" fmla="*/ 12 h 26"/>
                <a:gd name="T14" fmla="*/ 2 w 75"/>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6"/>
                  </a:moveTo>
                  <a:cubicBezTo>
                    <a:pt x="1" y="4"/>
                    <a:pt x="2" y="0"/>
                    <a:pt x="14" y="0"/>
                  </a:cubicBezTo>
                  <a:cubicBezTo>
                    <a:pt x="22" y="0"/>
                    <a:pt x="63" y="2"/>
                    <a:pt x="67" y="2"/>
                  </a:cubicBezTo>
                  <a:cubicBezTo>
                    <a:pt x="71" y="1"/>
                    <a:pt x="73" y="6"/>
                    <a:pt x="72" y="11"/>
                  </a:cubicBezTo>
                  <a:cubicBezTo>
                    <a:pt x="72" y="17"/>
                    <a:pt x="75" y="26"/>
                    <a:pt x="64" y="26"/>
                  </a:cubicBezTo>
                  <a:cubicBezTo>
                    <a:pt x="52" y="26"/>
                    <a:pt x="9" y="26"/>
                    <a:pt x="5" y="25"/>
                  </a:cubicBezTo>
                  <a:cubicBezTo>
                    <a:pt x="0" y="23"/>
                    <a:pt x="1" y="16"/>
                    <a:pt x="2" y="12"/>
                  </a:cubicBezTo>
                  <a:cubicBezTo>
                    <a:pt x="3" y="9"/>
                    <a:pt x="2" y="6"/>
                    <a:pt x="2" y="6"/>
                  </a:cubicBezTo>
                </a:path>
              </a:pathLst>
            </a:custGeom>
            <a:solidFill>
              <a:srgbClr val="A2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6" name="Freeform 377">
              <a:extLst>
                <a:ext uri="{FF2B5EF4-FFF2-40B4-BE49-F238E27FC236}">
                  <a16:creationId xmlns:a16="http://schemas.microsoft.com/office/drawing/2014/main" id="{6F56ABF4-D34E-44A3-2D6A-66CAFEACF12A}"/>
                </a:ext>
              </a:extLst>
            </p:cNvPr>
            <p:cNvSpPr>
              <a:spLocks/>
            </p:cNvSpPr>
            <p:nvPr/>
          </p:nvSpPr>
          <p:spPr bwMode="auto">
            <a:xfrm>
              <a:off x="6345238" y="3200401"/>
              <a:ext cx="549275" cy="190500"/>
            </a:xfrm>
            <a:custGeom>
              <a:avLst/>
              <a:gdLst>
                <a:gd name="T0" fmla="*/ 2 w 75"/>
                <a:gd name="T1" fmla="*/ 6 h 26"/>
                <a:gd name="T2" fmla="*/ 14 w 75"/>
                <a:gd name="T3" fmla="*/ 0 h 26"/>
                <a:gd name="T4" fmla="*/ 67 w 75"/>
                <a:gd name="T5" fmla="*/ 2 h 26"/>
                <a:gd name="T6" fmla="*/ 72 w 75"/>
                <a:gd name="T7" fmla="*/ 11 h 26"/>
                <a:gd name="T8" fmla="*/ 64 w 75"/>
                <a:gd name="T9" fmla="*/ 26 h 26"/>
                <a:gd name="T10" fmla="*/ 5 w 75"/>
                <a:gd name="T11" fmla="*/ 25 h 26"/>
                <a:gd name="T12" fmla="*/ 2 w 75"/>
                <a:gd name="T13" fmla="*/ 12 h 26"/>
                <a:gd name="T14" fmla="*/ 2 w 75"/>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6"/>
                  </a:moveTo>
                  <a:cubicBezTo>
                    <a:pt x="1" y="4"/>
                    <a:pt x="2" y="0"/>
                    <a:pt x="14" y="0"/>
                  </a:cubicBezTo>
                  <a:cubicBezTo>
                    <a:pt x="22" y="1"/>
                    <a:pt x="63" y="2"/>
                    <a:pt x="67" y="2"/>
                  </a:cubicBezTo>
                  <a:cubicBezTo>
                    <a:pt x="71" y="1"/>
                    <a:pt x="73" y="6"/>
                    <a:pt x="72" y="11"/>
                  </a:cubicBezTo>
                  <a:cubicBezTo>
                    <a:pt x="72" y="17"/>
                    <a:pt x="75" y="26"/>
                    <a:pt x="64" y="26"/>
                  </a:cubicBezTo>
                  <a:cubicBezTo>
                    <a:pt x="52" y="26"/>
                    <a:pt x="9" y="25"/>
                    <a:pt x="5" y="25"/>
                  </a:cubicBezTo>
                  <a:cubicBezTo>
                    <a:pt x="0" y="23"/>
                    <a:pt x="1" y="16"/>
                    <a:pt x="2" y="12"/>
                  </a:cubicBezTo>
                  <a:cubicBezTo>
                    <a:pt x="3" y="9"/>
                    <a:pt x="2" y="6"/>
                    <a:pt x="2" y="6"/>
                  </a:cubicBezTo>
                </a:path>
              </a:pathLst>
            </a:custGeom>
            <a:solidFill>
              <a:srgbClr val="A1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7" name="Freeform 378">
              <a:extLst>
                <a:ext uri="{FF2B5EF4-FFF2-40B4-BE49-F238E27FC236}">
                  <a16:creationId xmlns:a16="http://schemas.microsoft.com/office/drawing/2014/main" id="{B8118B70-37E7-F81B-F9E3-1D44A73CC7E5}"/>
                </a:ext>
              </a:extLst>
            </p:cNvPr>
            <p:cNvSpPr>
              <a:spLocks/>
            </p:cNvSpPr>
            <p:nvPr/>
          </p:nvSpPr>
          <p:spPr bwMode="auto">
            <a:xfrm>
              <a:off x="6345238" y="3200401"/>
              <a:ext cx="549275" cy="190500"/>
            </a:xfrm>
            <a:custGeom>
              <a:avLst/>
              <a:gdLst>
                <a:gd name="T0" fmla="*/ 2 w 75"/>
                <a:gd name="T1" fmla="*/ 6 h 26"/>
                <a:gd name="T2" fmla="*/ 14 w 75"/>
                <a:gd name="T3" fmla="*/ 0 h 26"/>
                <a:gd name="T4" fmla="*/ 67 w 75"/>
                <a:gd name="T5" fmla="*/ 2 h 26"/>
                <a:gd name="T6" fmla="*/ 72 w 75"/>
                <a:gd name="T7" fmla="*/ 11 h 26"/>
                <a:gd name="T8" fmla="*/ 63 w 75"/>
                <a:gd name="T9" fmla="*/ 26 h 26"/>
                <a:gd name="T10" fmla="*/ 5 w 75"/>
                <a:gd name="T11" fmla="*/ 24 h 26"/>
                <a:gd name="T12" fmla="*/ 2 w 75"/>
                <a:gd name="T13" fmla="*/ 12 h 26"/>
                <a:gd name="T14" fmla="*/ 2 w 75"/>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6"/>
                  </a:moveTo>
                  <a:cubicBezTo>
                    <a:pt x="1" y="4"/>
                    <a:pt x="2" y="0"/>
                    <a:pt x="14" y="0"/>
                  </a:cubicBezTo>
                  <a:cubicBezTo>
                    <a:pt x="22" y="1"/>
                    <a:pt x="63" y="2"/>
                    <a:pt x="67" y="2"/>
                  </a:cubicBezTo>
                  <a:cubicBezTo>
                    <a:pt x="71" y="1"/>
                    <a:pt x="73" y="6"/>
                    <a:pt x="72" y="11"/>
                  </a:cubicBezTo>
                  <a:cubicBezTo>
                    <a:pt x="72" y="17"/>
                    <a:pt x="75" y="25"/>
                    <a:pt x="63" y="26"/>
                  </a:cubicBezTo>
                  <a:cubicBezTo>
                    <a:pt x="52" y="26"/>
                    <a:pt x="9" y="25"/>
                    <a:pt x="5" y="24"/>
                  </a:cubicBezTo>
                  <a:cubicBezTo>
                    <a:pt x="0" y="23"/>
                    <a:pt x="1" y="16"/>
                    <a:pt x="2" y="12"/>
                  </a:cubicBezTo>
                  <a:cubicBezTo>
                    <a:pt x="3" y="9"/>
                    <a:pt x="2" y="6"/>
                    <a:pt x="2" y="6"/>
                  </a:cubicBezTo>
                </a:path>
              </a:pathLst>
            </a:custGeom>
            <a:solidFill>
              <a:srgbClr val="A0E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8" name="Freeform 379">
              <a:extLst>
                <a:ext uri="{FF2B5EF4-FFF2-40B4-BE49-F238E27FC236}">
                  <a16:creationId xmlns:a16="http://schemas.microsoft.com/office/drawing/2014/main" id="{1ED94F78-EA78-60CD-BCCD-00FABAE13470}"/>
                </a:ext>
              </a:extLst>
            </p:cNvPr>
            <p:cNvSpPr>
              <a:spLocks/>
            </p:cNvSpPr>
            <p:nvPr/>
          </p:nvSpPr>
          <p:spPr bwMode="auto">
            <a:xfrm>
              <a:off x="6345238" y="3200401"/>
              <a:ext cx="549275" cy="190500"/>
            </a:xfrm>
            <a:custGeom>
              <a:avLst/>
              <a:gdLst>
                <a:gd name="T0" fmla="*/ 2 w 75"/>
                <a:gd name="T1" fmla="*/ 6 h 26"/>
                <a:gd name="T2" fmla="*/ 14 w 75"/>
                <a:gd name="T3" fmla="*/ 0 h 26"/>
                <a:gd name="T4" fmla="*/ 67 w 75"/>
                <a:gd name="T5" fmla="*/ 2 h 26"/>
                <a:gd name="T6" fmla="*/ 72 w 75"/>
                <a:gd name="T7" fmla="*/ 11 h 26"/>
                <a:gd name="T8" fmla="*/ 63 w 75"/>
                <a:gd name="T9" fmla="*/ 26 h 26"/>
                <a:gd name="T10" fmla="*/ 5 w 75"/>
                <a:gd name="T11" fmla="*/ 24 h 26"/>
                <a:gd name="T12" fmla="*/ 2 w 75"/>
                <a:gd name="T13" fmla="*/ 12 h 26"/>
                <a:gd name="T14" fmla="*/ 2 w 75"/>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6"/>
                  </a:moveTo>
                  <a:cubicBezTo>
                    <a:pt x="1" y="4"/>
                    <a:pt x="2" y="0"/>
                    <a:pt x="14" y="0"/>
                  </a:cubicBezTo>
                  <a:cubicBezTo>
                    <a:pt x="22" y="1"/>
                    <a:pt x="63" y="2"/>
                    <a:pt x="67" y="2"/>
                  </a:cubicBezTo>
                  <a:cubicBezTo>
                    <a:pt x="71" y="2"/>
                    <a:pt x="73" y="6"/>
                    <a:pt x="72" y="11"/>
                  </a:cubicBezTo>
                  <a:cubicBezTo>
                    <a:pt x="72" y="17"/>
                    <a:pt x="75" y="25"/>
                    <a:pt x="63" y="26"/>
                  </a:cubicBezTo>
                  <a:cubicBezTo>
                    <a:pt x="52" y="26"/>
                    <a:pt x="9" y="25"/>
                    <a:pt x="5" y="24"/>
                  </a:cubicBezTo>
                  <a:cubicBezTo>
                    <a:pt x="0" y="23"/>
                    <a:pt x="1" y="16"/>
                    <a:pt x="2" y="12"/>
                  </a:cubicBezTo>
                  <a:cubicBezTo>
                    <a:pt x="3" y="9"/>
                    <a:pt x="2" y="6"/>
                    <a:pt x="2" y="6"/>
                  </a:cubicBezTo>
                </a:path>
              </a:pathLst>
            </a:custGeom>
            <a:solidFill>
              <a:srgbClr val="9FE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39" name="Freeform 380">
              <a:extLst>
                <a:ext uri="{FF2B5EF4-FFF2-40B4-BE49-F238E27FC236}">
                  <a16:creationId xmlns:a16="http://schemas.microsoft.com/office/drawing/2014/main" id="{0CD7EFCC-4B97-5F44-C2E5-A10A33A04A99}"/>
                </a:ext>
              </a:extLst>
            </p:cNvPr>
            <p:cNvSpPr>
              <a:spLocks/>
            </p:cNvSpPr>
            <p:nvPr/>
          </p:nvSpPr>
          <p:spPr bwMode="auto">
            <a:xfrm>
              <a:off x="6345238" y="3200401"/>
              <a:ext cx="549275" cy="190500"/>
            </a:xfrm>
            <a:custGeom>
              <a:avLst/>
              <a:gdLst>
                <a:gd name="T0" fmla="*/ 2 w 75"/>
                <a:gd name="T1" fmla="*/ 6 h 26"/>
                <a:gd name="T2" fmla="*/ 14 w 75"/>
                <a:gd name="T3" fmla="*/ 0 h 26"/>
                <a:gd name="T4" fmla="*/ 67 w 75"/>
                <a:gd name="T5" fmla="*/ 2 h 26"/>
                <a:gd name="T6" fmla="*/ 72 w 75"/>
                <a:gd name="T7" fmla="*/ 11 h 26"/>
                <a:gd name="T8" fmla="*/ 63 w 75"/>
                <a:gd name="T9" fmla="*/ 26 h 26"/>
                <a:gd name="T10" fmla="*/ 5 w 75"/>
                <a:gd name="T11" fmla="*/ 24 h 26"/>
                <a:gd name="T12" fmla="*/ 2 w 75"/>
                <a:gd name="T13" fmla="*/ 12 h 26"/>
                <a:gd name="T14" fmla="*/ 2 w 75"/>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6"/>
                  </a:moveTo>
                  <a:cubicBezTo>
                    <a:pt x="1" y="4"/>
                    <a:pt x="2" y="0"/>
                    <a:pt x="14" y="0"/>
                  </a:cubicBezTo>
                  <a:cubicBezTo>
                    <a:pt x="22" y="1"/>
                    <a:pt x="63" y="2"/>
                    <a:pt x="67" y="2"/>
                  </a:cubicBezTo>
                  <a:cubicBezTo>
                    <a:pt x="71" y="2"/>
                    <a:pt x="73" y="6"/>
                    <a:pt x="72" y="11"/>
                  </a:cubicBezTo>
                  <a:cubicBezTo>
                    <a:pt x="72" y="17"/>
                    <a:pt x="75" y="25"/>
                    <a:pt x="63" y="26"/>
                  </a:cubicBezTo>
                  <a:cubicBezTo>
                    <a:pt x="52" y="26"/>
                    <a:pt x="9" y="25"/>
                    <a:pt x="5" y="24"/>
                  </a:cubicBezTo>
                  <a:cubicBezTo>
                    <a:pt x="0" y="23"/>
                    <a:pt x="1" y="16"/>
                    <a:pt x="2" y="12"/>
                  </a:cubicBezTo>
                  <a:cubicBezTo>
                    <a:pt x="3" y="9"/>
                    <a:pt x="2" y="6"/>
                    <a:pt x="2" y="6"/>
                  </a:cubicBezTo>
                </a:path>
              </a:pathLst>
            </a:custGeom>
            <a:solidFill>
              <a:srgbClr val="9E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0" name="Freeform 381">
              <a:extLst>
                <a:ext uri="{FF2B5EF4-FFF2-40B4-BE49-F238E27FC236}">
                  <a16:creationId xmlns:a16="http://schemas.microsoft.com/office/drawing/2014/main" id="{3C60D5CE-4222-5499-7617-A9A96A47C877}"/>
                </a:ext>
              </a:extLst>
            </p:cNvPr>
            <p:cNvSpPr>
              <a:spLocks/>
            </p:cNvSpPr>
            <p:nvPr/>
          </p:nvSpPr>
          <p:spPr bwMode="auto">
            <a:xfrm>
              <a:off x="6345238" y="3200401"/>
              <a:ext cx="549275" cy="190500"/>
            </a:xfrm>
            <a:custGeom>
              <a:avLst/>
              <a:gdLst>
                <a:gd name="T0" fmla="*/ 2 w 75"/>
                <a:gd name="T1" fmla="*/ 6 h 26"/>
                <a:gd name="T2" fmla="*/ 14 w 75"/>
                <a:gd name="T3" fmla="*/ 0 h 26"/>
                <a:gd name="T4" fmla="*/ 67 w 75"/>
                <a:gd name="T5" fmla="*/ 2 h 26"/>
                <a:gd name="T6" fmla="*/ 72 w 75"/>
                <a:gd name="T7" fmla="*/ 11 h 26"/>
                <a:gd name="T8" fmla="*/ 63 w 75"/>
                <a:gd name="T9" fmla="*/ 26 h 26"/>
                <a:gd name="T10" fmla="*/ 5 w 75"/>
                <a:gd name="T11" fmla="*/ 24 h 26"/>
                <a:gd name="T12" fmla="*/ 2 w 75"/>
                <a:gd name="T13" fmla="*/ 12 h 26"/>
                <a:gd name="T14" fmla="*/ 2 w 75"/>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6"/>
                  </a:moveTo>
                  <a:cubicBezTo>
                    <a:pt x="1" y="4"/>
                    <a:pt x="2" y="0"/>
                    <a:pt x="14" y="0"/>
                  </a:cubicBezTo>
                  <a:cubicBezTo>
                    <a:pt x="22" y="1"/>
                    <a:pt x="63" y="2"/>
                    <a:pt x="67" y="2"/>
                  </a:cubicBezTo>
                  <a:cubicBezTo>
                    <a:pt x="71" y="2"/>
                    <a:pt x="73" y="6"/>
                    <a:pt x="72" y="11"/>
                  </a:cubicBezTo>
                  <a:cubicBezTo>
                    <a:pt x="72" y="17"/>
                    <a:pt x="75" y="25"/>
                    <a:pt x="63" y="26"/>
                  </a:cubicBezTo>
                  <a:cubicBezTo>
                    <a:pt x="52" y="26"/>
                    <a:pt x="9" y="25"/>
                    <a:pt x="5" y="24"/>
                  </a:cubicBezTo>
                  <a:cubicBezTo>
                    <a:pt x="0" y="23"/>
                    <a:pt x="1" y="16"/>
                    <a:pt x="2" y="12"/>
                  </a:cubicBezTo>
                  <a:cubicBezTo>
                    <a:pt x="3" y="9"/>
                    <a:pt x="2" y="6"/>
                    <a:pt x="2" y="6"/>
                  </a:cubicBezTo>
                </a:path>
              </a:pathLst>
            </a:custGeom>
            <a:solidFill>
              <a:srgbClr val="9D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1" name="Freeform 382">
              <a:extLst>
                <a:ext uri="{FF2B5EF4-FFF2-40B4-BE49-F238E27FC236}">
                  <a16:creationId xmlns:a16="http://schemas.microsoft.com/office/drawing/2014/main" id="{B549D42E-D05F-1D3D-551E-D559F283A4A8}"/>
                </a:ext>
              </a:extLst>
            </p:cNvPr>
            <p:cNvSpPr>
              <a:spLocks/>
            </p:cNvSpPr>
            <p:nvPr/>
          </p:nvSpPr>
          <p:spPr bwMode="auto">
            <a:xfrm>
              <a:off x="6345238" y="3200401"/>
              <a:ext cx="549275" cy="190500"/>
            </a:xfrm>
            <a:custGeom>
              <a:avLst/>
              <a:gdLst>
                <a:gd name="T0" fmla="*/ 2 w 75"/>
                <a:gd name="T1" fmla="*/ 6 h 26"/>
                <a:gd name="T2" fmla="*/ 14 w 75"/>
                <a:gd name="T3" fmla="*/ 0 h 26"/>
                <a:gd name="T4" fmla="*/ 67 w 75"/>
                <a:gd name="T5" fmla="*/ 2 h 26"/>
                <a:gd name="T6" fmla="*/ 72 w 75"/>
                <a:gd name="T7" fmla="*/ 11 h 26"/>
                <a:gd name="T8" fmla="*/ 63 w 75"/>
                <a:gd name="T9" fmla="*/ 26 h 26"/>
                <a:gd name="T10" fmla="*/ 5 w 75"/>
                <a:gd name="T11" fmla="*/ 24 h 26"/>
                <a:gd name="T12" fmla="*/ 2 w 75"/>
                <a:gd name="T13" fmla="*/ 12 h 26"/>
                <a:gd name="T14" fmla="*/ 2 w 75"/>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26">
                  <a:moveTo>
                    <a:pt x="2" y="6"/>
                  </a:moveTo>
                  <a:cubicBezTo>
                    <a:pt x="1" y="4"/>
                    <a:pt x="2" y="0"/>
                    <a:pt x="14" y="0"/>
                  </a:cubicBezTo>
                  <a:cubicBezTo>
                    <a:pt x="22" y="1"/>
                    <a:pt x="63" y="2"/>
                    <a:pt x="67" y="2"/>
                  </a:cubicBezTo>
                  <a:cubicBezTo>
                    <a:pt x="71" y="2"/>
                    <a:pt x="73" y="6"/>
                    <a:pt x="72" y="11"/>
                  </a:cubicBezTo>
                  <a:cubicBezTo>
                    <a:pt x="72" y="17"/>
                    <a:pt x="75" y="25"/>
                    <a:pt x="63" y="26"/>
                  </a:cubicBezTo>
                  <a:cubicBezTo>
                    <a:pt x="52" y="26"/>
                    <a:pt x="9" y="25"/>
                    <a:pt x="5" y="24"/>
                  </a:cubicBezTo>
                  <a:cubicBezTo>
                    <a:pt x="0" y="23"/>
                    <a:pt x="1" y="16"/>
                    <a:pt x="2" y="12"/>
                  </a:cubicBezTo>
                  <a:cubicBezTo>
                    <a:pt x="3" y="9"/>
                    <a:pt x="2" y="6"/>
                    <a:pt x="2" y="6"/>
                  </a:cubicBezTo>
                </a:path>
              </a:pathLst>
            </a:custGeom>
            <a:solidFill>
              <a:srgbClr val="9C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2" name="Freeform 383">
              <a:extLst>
                <a:ext uri="{FF2B5EF4-FFF2-40B4-BE49-F238E27FC236}">
                  <a16:creationId xmlns:a16="http://schemas.microsoft.com/office/drawing/2014/main" id="{052184E3-333D-AB98-30EC-5637B8ED7987}"/>
                </a:ext>
              </a:extLst>
            </p:cNvPr>
            <p:cNvSpPr>
              <a:spLocks/>
            </p:cNvSpPr>
            <p:nvPr/>
          </p:nvSpPr>
          <p:spPr bwMode="auto">
            <a:xfrm>
              <a:off x="6353175" y="3200401"/>
              <a:ext cx="533400" cy="190500"/>
            </a:xfrm>
            <a:custGeom>
              <a:avLst/>
              <a:gdLst>
                <a:gd name="T0" fmla="*/ 1 w 73"/>
                <a:gd name="T1" fmla="*/ 6 h 26"/>
                <a:gd name="T2" fmla="*/ 13 w 73"/>
                <a:gd name="T3" fmla="*/ 1 h 26"/>
                <a:gd name="T4" fmla="*/ 66 w 73"/>
                <a:gd name="T5" fmla="*/ 2 h 26"/>
                <a:gd name="T6" fmla="*/ 71 w 73"/>
                <a:gd name="T7" fmla="*/ 11 h 26"/>
                <a:gd name="T8" fmla="*/ 62 w 73"/>
                <a:gd name="T9" fmla="*/ 25 h 26"/>
                <a:gd name="T10" fmla="*/ 4 w 73"/>
                <a:gd name="T11" fmla="*/ 24 h 26"/>
                <a:gd name="T12" fmla="*/ 1 w 73"/>
                <a:gd name="T13" fmla="*/ 12 h 26"/>
                <a:gd name="T14" fmla="*/ 1 w 73"/>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6">
                  <a:moveTo>
                    <a:pt x="1" y="6"/>
                  </a:moveTo>
                  <a:cubicBezTo>
                    <a:pt x="0" y="4"/>
                    <a:pt x="1" y="0"/>
                    <a:pt x="13" y="1"/>
                  </a:cubicBezTo>
                  <a:cubicBezTo>
                    <a:pt x="21" y="1"/>
                    <a:pt x="62" y="2"/>
                    <a:pt x="66" y="2"/>
                  </a:cubicBezTo>
                  <a:cubicBezTo>
                    <a:pt x="70" y="2"/>
                    <a:pt x="72" y="6"/>
                    <a:pt x="71" y="11"/>
                  </a:cubicBezTo>
                  <a:cubicBezTo>
                    <a:pt x="71" y="17"/>
                    <a:pt x="73" y="25"/>
                    <a:pt x="62" y="25"/>
                  </a:cubicBezTo>
                  <a:cubicBezTo>
                    <a:pt x="51" y="26"/>
                    <a:pt x="8" y="25"/>
                    <a:pt x="4" y="24"/>
                  </a:cubicBezTo>
                  <a:cubicBezTo>
                    <a:pt x="0" y="23"/>
                    <a:pt x="0" y="16"/>
                    <a:pt x="1" y="12"/>
                  </a:cubicBezTo>
                  <a:cubicBezTo>
                    <a:pt x="2" y="9"/>
                    <a:pt x="1" y="6"/>
                    <a:pt x="1" y="6"/>
                  </a:cubicBezTo>
                </a:path>
              </a:pathLst>
            </a:custGeom>
            <a:solidFill>
              <a:srgbClr val="9B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3" name="Freeform 384">
              <a:extLst>
                <a:ext uri="{FF2B5EF4-FFF2-40B4-BE49-F238E27FC236}">
                  <a16:creationId xmlns:a16="http://schemas.microsoft.com/office/drawing/2014/main" id="{2C0A014A-8829-26C2-15B4-DCE7FFEDF4E1}"/>
                </a:ext>
              </a:extLst>
            </p:cNvPr>
            <p:cNvSpPr>
              <a:spLocks/>
            </p:cNvSpPr>
            <p:nvPr/>
          </p:nvSpPr>
          <p:spPr bwMode="auto">
            <a:xfrm>
              <a:off x="6353175" y="3200401"/>
              <a:ext cx="533400" cy="190500"/>
            </a:xfrm>
            <a:custGeom>
              <a:avLst/>
              <a:gdLst>
                <a:gd name="T0" fmla="*/ 1 w 73"/>
                <a:gd name="T1" fmla="*/ 6 h 26"/>
                <a:gd name="T2" fmla="*/ 13 w 73"/>
                <a:gd name="T3" fmla="*/ 1 h 26"/>
                <a:gd name="T4" fmla="*/ 66 w 73"/>
                <a:gd name="T5" fmla="*/ 2 h 26"/>
                <a:gd name="T6" fmla="*/ 71 w 73"/>
                <a:gd name="T7" fmla="*/ 11 h 26"/>
                <a:gd name="T8" fmla="*/ 62 w 73"/>
                <a:gd name="T9" fmla="*/ 25 h 26"/>
                <a:gd name="T10" fmla="*/ 4 w 73"/>
                <a:gd name="T11" fmla="*/ 24 h 26"/>
                <a:gd name="T12" fmla="*/ 1 w 73"/>
                <a:gd name="T13" fmla="*/ 12 h 26"/>
                <a:gd name="T14" fmla="*/ 1 w 73"/>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6">
                  <a:moveTo>
                    <a:pt x="1" y="6"/>
                  </a:moveTo>
                  <a:cubicBezTo>
                    <a:pt x="0" y="4"/>
                    <a:pt x="1" y="0"/>
                    <a:pt x="13" y="1"/>
                  </a:cubicBezTo>
                  <a:cubicBezTo>
                    <a:pt x="22" y="1"/>
                    <a:pt x="62" y="2"/>
                    <a:pt x="66" y="2"/>
                  </a:cubicBezTo>
                  <a:cubicBezTo>
                    <a:pt x="70" y="2"/>
                    <a:pt x="72" y="6"/>
                    <a:pt x="71" y="11"/>
                  </a:cubicBezTo>
                  <a:cubicBezTo>
                    <a:pt x="71" y="17"/>
                    <a:pt x="73" y="25"/>
                    <a:pt x="62" y="25"/>
                  </a:cubicBezTo>
                  <a:cubicBezTo>
                    <a:pt x="51" y="26"/>
                    <a:pt x="8" y="25"/>
                    <a:pt x="4" y="24"/>
                  </a:cubicBezTo>
                  <a:cubicBezTo>
                    <a:pt x="0" y="23"/>
                    <a:pt x="0" y="16"/>
                    <a:pt x="1" y="12"/>
                  </a:cubicBezTo>
                  <a:cubicBezTo>
                    <a:pt x="2" y="9"/>
                    <a:pt x="1" y="6"/>
                    <a:pt x="1" y="6"/>
                  </a:cubicBezTo>
                </a:path>
              </a:pathLst>
            </a:custGeom>
            <a:solidFill>
              <a:srgbClr val="9A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4" name="Freeform 385">
              <a:extLst>
                <a:ext uri="{FF2B5EF4-FFF2-40B4-BE49-F238E27FC236}">
                  <a16:creationId xmlns:a16="http://schemas.microsoft.com/office/drawing/2014/main" id="{27234950-ACE9-246D-B854-0B51C3A2CCC9}"/>
                </a:ext>
              </a:extLst>
            </p:cNvPr>
            <p:cNvSpPr>
              <a:spLocks/>
            </p:cNvSpPr>
            <p:nvPr/>
          </p:nvSpPr>
          <p:spPr bwMode="auto">
            <a:xfrm>
              <a:off x="6353175" y="3200401"/>
              <a:ext cx="533400" cy="190500"/>
            </a:xfrm>
            <a:custGeom>
              <a:avLst/>
              <a:gdLst>
                <a:gd name="T0" fmla="*/ 1 w 73"/>
                <a:gd name="T1" fmla="*/ 6 h 26"/>
                <a:gd name="T2" fmla="*/ 13 w 73"/>
                <a:gd name="T3" fmla="*/ 1 h 26"/>
                <a:gd name="T4" fmla="*/ 66 w 73"/>
                <a:gd name="T5" fmla="*/ 2 h 26"/>
                <a:gd name="T6" fmla="*/ 71 w 73"/>
                <a:gd name="T7" fmla="*/ 11 h 26"/>
                <a:gd name="T8" fmla="*/ 62 w 73"/>
                <a:gd name="T9" fmla="*/ 25 h 26"/>
                <a:gd name="T10" fmla="*/ 4 w 73"/>
                <a:gd name="T11" fmla="*/ 24 h 26"/>
                <a:gd name="T12" fmla="*/ 1 w 73"/>
                <a:gd name="T13" fmla="*/ 12 h 26"/>
                <a:gd name="T14" fmla="*/ 1 w 73"/>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6">
                  <a:moveTo>
                    <a:pt x="1" y="6"/>
                  </a:moveTo>
                  <a:cubicBezTo>
                    <a:pt x="0" y="4"/>
                    <a:pt x="1" y="0"/>
                    <a:pt x="13" y="1"/>
                  </a:cubicBezTo>
                  <a:cubicBezTo>
                    <a:pt x="22" y="1"/>
                    <a:pt x="62" y="2"/>
                    <a:pt x="66" y="2"/>
                  </a:cubicBezTo>
                  <a:cubicBezTo>
                    <a:pt x="70" y="2"/>
                    <a:pt x="71" y="6"/>
                    <a:pt x="71" y="11"/>
                  </a:cubicBezTo>
                  <a:cubicBezTo>
                    <a:pt x="70" y="17"/>
                    <a:pt x="73" y="25"/>
                    <a:pt x="62" y="25"/>
                  </a:cubicBezTo>
                  <a:cubicBezTo>
                    <a:pt x="51" y="26"/>
                    <a:pt x="8" y="25"/>
                    <a:pt x="4" y="24"/>
                  </a:cubicBezTo>
                  <a:cubicBezTo>
                    <a:pt x="0" y="23"/>
                    <a:pt x="0" y="16"/>
                    <a:pt x="1" y="12"/>
                  </a:cubicBezTo>
                  <a:cubicBezTo>
                    <a:pt x="2" y="9"/>
                    <a:pt x="1" y="6"/>
                    <a:pt x="1" y="6"/>
                  </a:cubicBezTo>
                </a:path>
              </a:pathLst>
            </a:custGeom>
            <a:solidFill>
              <a:srgbClr val="99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5" name="Freeform 386">
              <a:extLst>
                <a:ext uri="{FF2B5EF4-FFF2-40B4-BE49-F238E27FC236}">
                  <a16:creationId xmlns:a16="http://schemas.microsoft.com/office/drawing/2014/main" id="{02844DEB-094B-D568-308D-8785BDF8EBC7}"/>
                </a:ext>
              </a:extLst>
            </p:cNvPr>
            <p:cNvSpPr>
              <a:spLocks/>
            </p:cNvSpPr>
            <p:nvPr/>
          </p:nvSpPr>
          <p:spPr bwMode="auto">
            <a:xfrm>
              <a:off x="6353175" y="3200401"/>
              <a:ext cx="533400" cy="190500"/>
            </a:xfrm>
            <a:custGeom>
              <a:avLst/>
              <a:gdLst>
                <a:gd name="T0" fmla="*/ 1 w 73"/>
                <a:gd name="T1" fmla="*/ 6 h 26"/>
                <a:gd name="T2" fmla="*/ 13 w 73"/>
                <a:gd name="T3" fmla="*/ 1 h 26"/>
                <a:gd name="T4" fmla="*/ 66 w 73"/>
                <a:gd name="T5" fmla="*/ 2 h 26"/>
                <a:gd name="T6" fmla="*/ 71 w 73"/>
                <a:gd name="T7" fmla="*/ 11 h 26"/>
                <a:gd name="T8" fmla="*/ 62 w 73"/>
                <a:gd name="T9" fmla="*/ 25 h 26"/>
                <a:gd name="T10" fmla="*/ 4 w 73"/>
                <a:gd name="T11" fmla="*/ 24 h 26"/>
                <a:gd name="T12" fmla="*/ 2 w 73"/>
                <a:gd name="T13" fmla="*/ 12 h 26"/>
                <a:gd name="T14" fmla="*/ 1 w 73"/>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6">
                  <a:moveTo>
                    <a:pt x="1" y="6"/>
                  </a:moveTo>
                  <a:cubicBezTo>
                    <a:pt x="0" y="5"/>
                    <a:pt x="1" y="0"/>
                    <a:pt x="13" y="1"/>
                  </a:cubicBezTo>
                  <a:cubicBezTo>
                    <a:pt x="22" y="1"/>
                    <a:pt x="62" y="2"/>
                    <a:pt x="66" y="2"/>
                  </a:cubicBezTo>
                  <a:cubicBezTo>
                    <a:pt x="70" y="2"/>
                    <a:pt x="71" y="6"/>
                    <a:pt x="71" y="11"/>
                  </a:cubicBezTo>
                  <a:cubicBezTo>
                    <a:pt x="70" y="17"/>
                    <a:pt x="73" y="25"/>
                    <a:pt x="62" y="25"/>
                  </a:cubicBezTo>
                  <a:cubicBezTo>
                    <a:pt x="51" y="26"/>
                    <a:pt x="8" y="25"/>
                    <a:pt x="4" y="24"/>
                  </a:cubicBezTo>
                  <a:cubicBezTo>
                    <a:pt x="0" y="23"/>
                    <a:pt x="0" y="16"/>
                    <a:pt x="2" y="12"/>
                  </a:cubicBezTo>
                  <a:cubicBezTo>
                    <a:pt x="2" y="9"/>
                    <a:pt x="1" y="6"/>
                    <a:pt x="1" y="6"/>
                  </a:cubicBezTo>
                </a:path>
              </a:pathLst>
            </a:custGeom>
            <a:solidFill>
              <a:srgbClr val="98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6" name="Freeform 387">
              <a:extLst>
                <a:ext uri="{FF2B5EF4-FFF2-40B4-BE49-F238E27FC236}">
                  <a16:creationId xmlns:a16="http://schemas.microsoft.com/office/drawing/2014/main" id="{0EED1335-8715-62B9-3C91-F702909035EE}"/>
                </a:ext>
              </a:extLst>
            </p:cNvPr>
            <p:cNvSpPr>
              <a:spLocks/>
            </p:cNvSpPr>
            <p:nvPr/>
          </p:nvSpPr>
          <p:spPr bwMode="auto">
            <a:xfrm>
              <a:off x="6353175" y="3200401"/>
              <a:ext cx="533400" cy="190500"/>
            </a:xfrm>
            <a:custGeom>
              <a:avLst/>
              <a:gdLst>
                <a:gd name="T0" fmla="*/ 1 w 73"/>
                <a:gd name="T1" fmla="*/ 6 h 26"/>
                <a:gd name="T2" fmla="*/ 13 w 73"/>
                <a:gd name="T3" fmla="*/ 1 h 26"/>
                <a:gd name="T4" fmla="*/ 66 w 73"/>
                <a:gd name="T5" fmla="*/ 2 h 26"/>
                <a:gd name="T6" fmla="*/ 71 w 73"/>
                <a:gd name="T7" fmla="*/ 11 h 26"/>
                <a:gd name="T8" fmla="*/ 62 w 73"/>
                <a:gd name="T9" fmla="*/ 25 h 26"/>
                <a:gd name="T10" fmla="*/ 4 w 73"/>
                <a:gd name="T11" fmla="*/ 24 h 26"/>
                <a:gd name="T12" fmla="*/ 2 w 73"/>
                <a:gd name="T13" fmla="*/ 12 h 26"/>
                <a:gd name="T14" fmla="*/ 1 w 73"/>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6">
                  <a:moveTo>
                    <a:pt x="1" y="6"/>
                  </a:moveTo>
                  <a:cubicBezTo>
                    <a:pt x="0" y="5"/>
                    <a:pt x="1" y="0"/>
                    <a:pt x="13" y="1"/>
                  </a:cubicBezTo>
                  <a:cubicBezTo>
                    <a:pt x="22" y="1"/>
                    <a:pt x="62" y="2"/>
                    <a:pt x="66" y="2"/>
                  </a:cubicBezTo>
                  <a:cubicBezTo>
                    <a:pt x="69" y="2"/>
                    <a:pt x="71" y="6"/>
                    <a:pt x="71" y="11"/>
                  </a:cubicBezTo>
                  <a:cubicBezTo>
                    <a:pt x="70" y="17"/>
                    <a:pt x="73" y="25"/>
                    <a:pt x="62" y="25"/>
                  </a:cubicBezTo>
                  <a:cubicBezTo>
                    <a:pt x="51" y="26"/>
                    <a:pt x="8" y="25"/>
                    <a:pt x="4" y="24"/>
                  </a:cubicBezTo>
                  <a:cubicBezTo>
                    <a:pt x="0" y="23"/>
                    <a:pt x="0" y="16"/>
                    <a:pt x="2" y="12"/>
                  </a:cubicBezTo>
                  <a:cubicBezTo>
                    <a:pt x="3" y="10"/>
                    <a:pt x="1" y="6"/>
                    <a:pt x="1" y="6"/>
                  </a:cubicBezTo>
                </a:path>
              </a:pathLst>
            </a:custGeom>
            <a:solidFill>
              <a:srgbClr val="97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7" name="Freeform 388">
              <a:extLst>
                <a:ext uri="{FF2B5EF4-FFF2-40B4-BE49-F238E27FC236}">
                  <a16:creationId xmlns:a16="http://schemas.microsoft.com/office/drawing/2014/main" id="{59787497-FD42-6311-2054-4C5F5BC5E981}"/>
                </a:ext>
              </a:extLst>
            </p:cNvPr>
            <p:cNvSpPr>
              <a:spLocks/>
            </p:cNvSpPr>
            <p:nvPr/>
          </p:nvSpPr>
          <p:spPr bwMode="auto">
            <a:xfrm>
              <a:off x="6353175" y="3200401"/>
              <a:ext cx="533400" cy="190500"/>
            </a:xfrm>
            <a:custGeom>
              <a:avLst/>
              <a:gdLst>
                <a:gd name="T0" fmla="*/ 2 w 73"/>
                <a:gd name="T1" fmla="*/ 6 h 26"/>
                <a:gd name="T2" fmla="*/ 13 w 73"/>
                <a:gd name="T3" fmla="*/ 1 h 26"/>
                <a:gd name="T4" fmla="*/ 66 w 73"/>
                <a:gd name="T5" fmla="*/ 2 h 26"/>
                <a:gd name="T6" fmla="*/ 71 w 73"/>
                <a:gd name="T7" fmla="*/ 11 h 26"/>
                <a:gd name="T8" fmla="*/ 62 w 73"/>
                <a:gd name="T9" fmla="*/ 25 h 26"/>
                <a:gd name="T10" fmla="*/ 4 w 73"/>
                <a:gd name="T11" fmla="*/ 24 h 26"/>
                <a:gd name="T12" fmla="*/ 2 w 73"/>
                <a:gd name="T13" fmla="*/ 12 h 26"/>
                <a:gd name="T14" fmla="*/ 2 w 73"/>
                <a:gd name="T15" fmla="*/ 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6">
                  <a:moveTo>
                    <a:pt x="2" y="6"/>
                  </a:moveTo>
                  <a:cubicBezTo>
                    <a:pt x="0" y="5"/>
                    <a:pt x="1" y="0"/>
                    <a:pt x="13" y="1"/>
                  </a:cubicBezTo>
                  <a:cubicBezTo>
                    <a:pt x="22" y="1"/>
                    <a:pt x="62" y="2"/>
                    <a:pt x="66" y="2"/>
                  </a:cubicBezTo>
                  <a:cubicBezTo>
                    <a:pt x="69" y="2"/>
                    <a:pt x="71" y="6"/>
                    <a:pt x="71" y="11"/>
                  </a:cubicBezTo>
                  <a:cubicBezTo>
                    <a:pt x="70" y="17"/>
                    <a:pt x="73" y="25"/>
                    <a:pt x="62" y="25"/>
                  </a:cubicBezTo>
                  <a:cubicBezTo>
                    <a:pt x="51" y="26"/>
                    <a:pt x="8" y="25"/>
                    <a:pt x="4" y="24"/>
                  </a:cubicBezTo>
                  <a:cubicBezTo>
                    <a:pt x="0" y="23"/>
                    <a:pt x="0" y="16"/>
                    <a:pt x="2" y="12"/>
                  </a:cubicBezTo>
                  <a:cubicBezTo>
                    <a:pt x="3" y="10"/>
                    <a:pt x="2" y="6"/>
                    <a:pt x="2" y="6"/>
                  </a:cubicBezTo>
                </a:path>
              </a:pathLst>
            </a:custGeom>
            <a:solidFill>
              <a:srgbClr val="96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8" name="Freeform 389">
              <a:extLst>
                <a:ext uri="{FF2B5EF4-FFF2-40B4-BE49-F238E27FC236}">
                  <a16:creationId xmlns:a16="http://schemas.microsoft.com/office/drawing/2014/main" id="{613D5AF5-6030-56C6-14E3-68CD938F2EF5}"/>
                </a:ext>
              </a:extLst>
            </p:cNvPr>
            <p:cNvSpPr>
              <a:spLocks/>
            </p:cNvSpPr>
            <p:nvPr/>
          </p:nvSpPr>
          <p:spPr bwMode="auto">
            <a:xfrm>
              <a:off x="6353175" y="3200401"/>
              <a:ext cx="533400" cy="182563"/>
            </a:xfrm>
            <a:custGeom>
              <a:avLst/>
              <a:gdLst>
                <a:gd name="T0" fmla="*/ 2 w 73"/>
                <a:gd name="T1" fmla="*/ 6 h 25"/>
                <a:gd name="T2" fmla="*/ 13 w 73"/>
                <a:gd name="T3" fmla="*/ 1 h 25"/>
                <a:gd name="T4" fmla="*/ 66 w 73"/>
                <a:gd name="T5" fmla="*/ 2 h 25"/>
                <a:gd name="T6" fmla="*/ 71 w 73"/>
                <a:gd name="T7" fmla="*/ 11 h 25"/>
                <a:gd name="T8" fmla="*/ 62 w 73"/>
                <a:gd name="T9" fmla="*/ 25 h 25"/>
                <a:gd name="T10" fmla="*/ 4 w 73"/>
                <a:gd name="T11" fmla="*/ 24 h 25"/>
                <a:gd name="T12" fmla="*/ 2 w 73"/>
                <a:gd name="T13" fmla="*/ 12 h 25"/>
                <a:gd name="T14" fmla="*/ 2 w 73"/>
                <a:gd name="T15" fmla="*/ 6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5">
                  <a:moveTo>
                    <a:pt x="2" y="6"/>
                  </a:moveTo>
                  <a:cubicBezTo>
                    <a:pt x="0" y="5"/>
                    <a:pt x="2" y="0"/>
                    <a:pt x="13" y="1"/>
                  </a:cubicBezTo>
                  <a:cubicBezTo>
                    <a:pt x="22" y="1"/>
                    <a:pt x="62" y="2"/>
                    <a:pt x="66" y="2"/>
                  </a:cubicBezTo>
                  <a:cubicBezTo>
                    <a:pt x="69" y="2"/>
                    <a:pt x="71" y="6"/>
                    <a:pt x="71" y="11"/>
                  </a:cubicBezTo>
                  <a:cubicBezTo>
                    <a:pt x="70" y="17"/>
                    <a:pt x="73" y="25"/>
                    <a:pt x="62" y="25"/>
                  </a:cubicBezTo>
                  <a:cubicBezTo>
                    <a:pt x="51" y="25"/>
                    <a:pt x="8" y="25"/>
                    <a:pt x="4" y="24"/>
                  </a:cubicBezTo>
                  <a:cubicBezTo>
                    <a:pt x="0" y="23"/>
                    <a:pt x="0" y="16"/>
                    <a:pt x="2" y="12"/>
                  </a:cubicBezTo>
                  <a:cubicBezTo>
                    <a:pt x="3" y="10"/>
                    <a:pt x="2" y="6"/>
                    <a:pt x="2" y="6"/>
                  </a:cubicBezTo>
                </a:path>
              </a:pathLst>
            </a:custGeom>
            <a:solidFill>
              <a:srgbClr val="95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49" name="Freeform 390">
              <a:extLst>
                <a:ext uri="{FF2B5EF4-FFF2-40B4-BE49-F238E27FC236}">
                  <a16:creationId xmlns:a16="http://schemas.microsoft.com/office/drawing/2014/main" id="{259C46FE-4374-BDC4-D9D4-6C1F87ED07FE}"/>
                </a:ext>
              </a:extLst>
            </p:cNvPr>
            <p:cNvSpPr>
              <a:spLocks/>
            </p:cNvSpPr>
            <p:nvPr/>
          </p:nvSpPr>
          <p:spPr bwMode="auto">
            <a:xfrm>
              <a:off x="6353175" y="3206751"/>
              <a:ext cx="533400" cy="176213"/>
            </a:xfrm>
            <a:custGeom>
              <a:avLst/>
              <a:gdLst>
                <a:gd name="T0" fmla="*/ 2 w 73"/>
                <a:gd name="T1" fmla="*/ 5 h 24"/>
                <a:gd name="T2" fmla="*/ 13 w 73"/>
                <a:gd name="T3" fmla="*/ 0 h 24"/>
                <a:gd name="T4" fmla="*/ 66 w 73"/>
                <a:gd name="T5" fmla="*/ 1 h 24"/>
                <a:gd name="T6" fmla="*/ 71 w 73"/>
                <a:gd name="T7" fmla="*/ 10 h 24"/>
                <a:gd name="T8" fmla="*/ 62 w 73"/>
                <a:gd name="T9" fmla="*/ 24 h 24"/>
                <a:gd name="T10" fmla="*/ 4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0" y="4"/>
                    <a:pt x="2" y="0"/>
                    <a:pt x="13" y="0"/>
                  </a:cubicBezTo>
                  <a:cubicBezTo>
                    <a:pt x="22" y="0"/>
                    <a:pt x="62" y="1"/>
                    <a:pt x="66" y="1"/>
                  </a:cubicBezTo>
                  <a:cubicBezTo>
                    <a:pt x="69" y="1"/>
                    <a:pt x="71" y="5"/>
                    <a:pt x="71" y="10"/>
                  </a:cubicBezTo>
                  <a:cubicBezTo>
                    <a:pt x="70" y="16"/>
                    <a:pt x="73" y="24"/>
                    <a:pt x="62" y="24"/>
                  </a:cubicBezTo>
                  <a:cubicBezTo>
                    <a:pt x="51" y="24"/>
                    <a:pt x="8" y="24"/>
                    <a:pt x="4" y="23"/>
                  </a:cubicBezTo>
                  <a:cubicBezTo>
                    <a:pt x="0" y="22"/>
                    <a:pt x="0" y="15"/>
                    <a:pt x="2" y="11"/>
                  </a:cubicBezTo>
                  <a:cubicBezTo>
                    <a:pt x="3" y="9"/>
                    <a:pt x="2" y="5"/>
                    <a:pt x="2" y="5"/>
                  </a:cubicBezTo>
                </a:path>
              </a:pathLst>
            </a:custGeom>
            <a:solidFill>
              <a:srgbClr val="94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0" name="Freeform 391">
              <a:extLst>
                <a:ext uri="{FF2B5EF4-FFF2-40B4-BE49-F238E27FC236}">
                  <a16:creationId xmlns:a16="http://schemas.microsoft.com/office/drawing/2014/main" id="{759F06F5-FBD7-6EF3-5EA5-B5F2E0830B0B}"/>
                </a:ext>
              </a:extLst>
            </p:cNvPr>
            <p:cNvSpPr>
              <a:spLocks/>
            </p:cNvSpPr>
            <p:nvPr/>
          </p:nvSpPr>
          <p:spPr bwMode="auto">
            <a:xfrm>
              <a:off x="6353175" y="3206751"/>
              <a:ext cx="533400" cy="176213"/>
            </a:xfrm>
            <a:custGeom>
              <a:avLst/>
              <a:gdLst>
                <a:gd name="T0" fmla="*/ 2 w 73"/>
                <a:gd name="T1" fmla="*/ 5 h 24"/>
                <a:gd name="T2" fmla="*/ 13 w 73"/>
                <a:gd name="T3" fmla="*/ 0 h 24"/>
                <a:gd name="T4" fmla="*/ 66 w 73"/>
                <a:gd name="T5" fmla="*/ 1 h 24"/>
                <a:gd name="T6" fmla="*/ 71 w 73"/>
                <a:gd name="T7" fmla="*/ 10 h 24"/>
                <a:gd name="T8" fmla="*/ 62 w 73"/>
                <a:gd name="T9" fmla="*/ 24 h 24"/>
                <a:gd name="T10" fmla="*/ 4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0" y="4"/>
                    <a:pt x="2" y="0"/>
                    <a:pt x="13" y="0"/>
                  </a:cubicBezTo>
                  <a:cubicBezTo>
                    <a:pt x="22" y="0"/>
                    <a:pt x="62" y="2"/>
                    <a:pt x="66" y="1"/>
                  </a:cubicBezTo>
                  <a:cubicBezTo>
                    <a:pt x="69" y="1"/>
                    <a:pt x="71" y="5"/>
                    <a:pt x="71" y="10"/>
                  </a:cubicBezTo>
                  <a:cubicBezTo>
                    <a:pt x="70" y="16"/>
                    <a:pt x="73" y="24"/>
                    <a:pt x="62" y="24"/>
                  </a:cubicBezTo>
                  <a:cubicBezTo>
                    <a:pt x="51" y="24"/>
                    <a:pt x="8" y="24"/>
                    <a:pt x="4" y="23"/>
                  </a:cubicBezTo>
                  <a:cubicBezTo>
                    <a:pt x="0" y="22"/>
                    <a:pt x="0" y="15"/>
                    <a:pt x="2" y="11"/>
                  </a:cubicBezTo>
                  <a:cubicBezTo>
                    <a:pt x="3" y="9"/>
                    <a:pt x="2" y="5"/>
                    <a:pt x="2" y="5"/>
                  </a:cubicBezTo>
                </a:path>
              </a:pathLst>
            </a:custGeom>
            <a:solidFill>
              <a:srgbClr val="93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1" name="Freeform 392">
              <a:extLst>
                <a:ext uri="{FF2B5EF4-FFF2-40B4-BE49-F238E27FC236}">
                  <a16:creationId xmlns:a16="http://schemas.microsoft.com/office/drawing/2014/main" id="{2457EAE9-9897-980E-FB2C-6F3D56D3FA42}"/>
                </a:ext>
              </a:extLst>
            </p:cNvPr>
            <p:cNvSpPr>
              <a:spLocks/>
            </p:cNvSpPr>
            <p:nvPr/>
          </p:nvSpPr>
          <p:spPr bwMode="auto">
            <a:xfrm>
              <a:off x="6353175" y="3206751"/>
              <a:ext cx="533400" cy="176213"/>
            </a:xfrm>
            <a:custGeom>
              <a:avLst/>
              <a:gdLst>
                <a:gd name="T0" fmla="*/ 2 w 73"/>
                <a:gd name="T1" fmla="*/ 5 h 24"/>
                <a:gd name="T2" fmla="*/ 13 w 73"/>
                <a:gd name="T3" fmla="*/ 0 h 24"/>
                <a:gd name="T4" fmla="*/ 66 w 73"/>
                <a:gd name="T5" fmla="*/ 1 h 24"/>
                <a:gd name="T6" fmla="*/ 71 w 73"/>
                <a:gd name="T7" fmla="*/ 10 h 24"/>
                <a:gd name="T8" fmla="*/ 62 w 73"/>
                <a:gd name="T9" fmla="*/ 24 h 24"/>
                <a:gd name="T10" fmla="*/ 5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0" y="4"/>
                    <a:pt x="2" y="0"/>
                    <a:pt x="13" y="0"/>
                  </a:cubicBezTo>
                  <a:cubicBezTo>
                    <a:pt x="22" y="0"/>
                    <a:pt x="62" y="2"/>
                    <a:pt x="66" y="1"/>
                  </a:cubicBezTo>
                  <a:cubicBezTo>
                    <a:pt x="69" y="1"/>
                    <a:pt x="71" y="5"/>
                    <a:pt x="71" y="10"/>
                  </a:cubicBezTo>
                  <a:cubicBezTo>
                    <a:pt x="70" y="16"/>
                    <a:pt x="73" y="24"/>
                    <a:pt x="62" y="24"/>
                  </a:cubicBezTo>
                  <a:cubicBezTo>
                    <a:pt x="51" y="24"/>
                    <a:pt x="8" y="24"/>
                    <a:pt x="5" y="23"/>
                  </a:cubicBezTo>
                  <a:cubicBezTo>
                    <a:pt x="0" y="22"/>
                    <a:pt x="0" y="15"/>
                    <a:pt x="2" y="11"/>
                  </a:cubicBezTo>
                  <a:cubicBezTo>
                    <a:pt x="3" y="9"/>
                    <a:pt x="2" y="5"/>
                    <a:pt x="2" y="5"/>
                  </a:cubicBezTo>
                </a:path>
              </a:pathLst>
            </a:custGeom>
            <a:solidFill>
              <a:srgbClr val="92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2" name="Freeform 393">
              <a:extLst>
                <a:ext uri="{FF2B5EF4-FFF2-40B4-BE49-F238E27FC236}">
                  <a16:creationId xmlns:a16="http://schemas.microsoft.com/office/drawing/2014/main" id="{631FCE03-CD0C-D7AD-5C79-D68E13AD7E47}"/>
                </a:ext>
              </a:extLst>
            </p:cNvPr>
            <p:cNvSpPr>
              <a:spLocks/>
            </p:cNvSpPr>
            <p:nvPr/>
          </p:nvSpPr>
          <p:spPr bwMode="auto">
            <a:xfrm>
              <a:off x="6353175" y="3206751"/>
              <a:ext cx="533400" cy="176213"/>
            </a:xfrm>
            <a:custGeom>
              <a:avLst/>
              <a:gdLst>
                <a:gd name="T0" fmla="*/ 2 w 73"/>
                <a:gd name="T1" fmla="*/ 5 h 24"/>
                <a:gd name="T2" fmla="*/ 13 w 73"/>
                <a:gd name="T3" fmla="*/ 0 h 24"/>
                <a:gd name="T4" fmla="*/ 65 w 73"/>
                <a:gd name="T5" fmla="*/ 1 h 24"/>
                <a:gd name="T6" fmla="*/ 71 w 73"/>
                <a:gd name="T7" fmla="*/ 10 h 24"/>
                <a:gd name="T8" fmla="*/ 62 w 73"/>
                <a:gd name="T9" fmla="*/ 24 h 24"/>
                <a:gd name="T10" fmla="*/ 5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0" y="4"/>
                    <a:pt x="2" y="0"/>
                    <a:pt x="13" y="0"/>
                  </a:cubicBezTo>
                  <a:cubicBezTo>
                    <a:pt x="22" y="0"/>
                    <a:pt x="62" y="2"/>
                    <a:pt x="65" y="1"/>
                  </a:cubicBezTo>
                  <a:cubicBezTo>
                    <a:pt x="69" y="1"/>
                    <a:pt x="71" y="5"/>
                    <a:pt x="71" y="10"/>
                  </a:cubicBezTo>
                  <a:cubicBezTo>
                    <a:pt x="70" y="15"/>
                    <a:pt x="73" y="24"/>
                    <a:pt x="62" y="24"/>
                  </a:cubicBezTo>
                  <a:cubicBezTo>
                    <a:pt x="51" y="24"/>
                    <a:pt x="8" y="24"/>
                    <a:pt x="5" y="23"/>
                  </a:cubicBezTo>
                  <a:cubicBezTo>
                    <a:pt x="0" y="22"/>
                    <a:pt x="0" y="15"/>
                    <a:pt x="2" y="11"/>
                  </a:cubicBezTo>
                  <a:cubicBezTo>
                    <a:pt x="3" y="9"/>
                    <a:pt x="2" y="5"/>
                    <a:pt x="2" y="5"/>
                  </a:cubicBezTo>
                </a:path>
              </a:pathLst>
            </a:custGeom>
            <a:solidFill>
              <a:srgbClr val="91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3" name="Freeform 394">
              <a:extLst>
                <a:ext uri="{FF2B5EF4-FFF2-40B4-BE49-F238E27FC236}">
                  <a16:creationId xmlns:a16="http://schemas.microsoft.com/office/drawing/2014/main" id="{377C68FC-476D-29E2-75DF-6E29ACCF0B76}"/>
                </a:ext>
              </a:extLst>
            </p:cNvPr>
            <p:cNvSpPr>
              <a:spLocks/>
            </p:cNvSpPr>
            <p:nvPr/>
          </p:nvSpPr>
          <p:spPr bwMode="auto">
            <a:xfrm>
              <a:off x="6353175" y="3206751"/>
              <a:ext cx="533400" cy="176213"/>
            </a:xfrm>
            <a:custGeom>
              <a:avLst/>
              <a:gdLst>
                <a:gd name="T0" fmla="*/ 2 w 73"/>
                <a:gd name="T1" fmla="*/ 5 h 24"/>
                <a:gd name="T2" fmla="*/ 13 w 73"/>
                <a:gd name="T3" fmla="*/ 0 h 24"/>
                <a:gd name="T4" fmla="*/ 65 w 73"/>
                <a:gd name="T5" fmla="*/ 1 h 24"/>
                <a:gd name="T6" fmla="*/ 71 w 73"/>
                <a:gd name="T7" fmla="*/ 10 h 24"/>
                <a:gd name="T8" fmla="*/ 62 w 73"/>
                <a:gd name="T9" fmla="*/ 24 h 24"/>
                <a:gd name="T10" fmla="*/ 5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0" y="4"/>
                    <a:pt x="2" y="0"/>
                    <a:pt x="13" y="0"/>
                  </a:cubicBezTo>
                  <a:cubicBezTo>
                    <a:pt x="22" y="0"/>
                    <a:pt x="62" y="2"/>
                    <a:pt x="65" y="1"/>
                  </a:cubicBezTo>
                  <a:cubicBezTo>
                    <a:pt x="69" y="1"/>
                    <a:pt x="71" y="5"/>
                    <a:pt x="71" y="10"/>
                  </a:cubicBezTo>
                  <a:cubicBezTo>
                    <a:pt x="70" y="15"/>
                    <a:pt x="73" y="24"/>
                    <a:pt x="62" y="24"/>
                  </a:cubicBezTo>
                  <a:cubicBezTo>
                    <a:pt x="51" y="24"/>
                    <a:pt x="8" y="24"/>
                    <a:pt x="5" y="23"/>
                  </a:cubicBezTo>
                  <a:cubicBezTo>
                    <a:pt x="0" y="22"/>
                    <a:pt x="0" y="15"/>
                    <a:pt x="2" y="11"/>
                  </a:cubicBezTo>
                  <a:cubicBezTo>
                    <a:pt x="3" y="9"/>
                    <a:pt x="2" y="5"/>
                    <a:pt x="2" y="5"/>
                  </a:cubicBezTo>
                </a:path>
              </a:pathLst>
            </a:custGeom>
            <a:solidFill>
              <a:srgbClr val="90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4" name="Freeform 395">
              <a:extLst>
                <a:ext uri="{FF2B5EF4-FFF2-40B4-BE49-F238E27FC236}">
                  <a16:creationId xmlns:a16="http://schemas.microsoft.com/office/drawing/2014/main" id="{A4BC9A85-AF68-9508-3EF1-4FA3A1ECF2A8}"/>
                </a:ext>
              </a:extLst>
            </p:cNvPr>
            <p:cNvSpPr>
              <a:spLocks/>
            </p:cNvSpPr>
            <p:nvPr/>
          </p:nvSpPr>
          <p:spPr bwMode="auto">
            <a:xfrm>
              <a:off x="6353175" y="3206751"/>
              <a:ext cx="533400" cy="176213"/>
            </a:xfrm>
            <a:custGeom>
              <a:avLst/>
              <a:gdLst>
                <a:gd name="T0" fmla="*/ 2 w 73"/>
                <a:gd name="T1" fmla="*/ 5 h 24"/>
                <a:gd name="T2" fmla="*/ 13 w 73"/>
                <a:gd name="T3" fmla="*/ 0 h 24"/>
                <a:gd name="T4" fmla="*/ 65 w 73"/>
                <a:gd name="T5" fmla="*/ 2 h 24"/>
                <a:gd name="T6" fmla="*/ 71 w 73"/>
                <a:gd name="T7" fmla="*/ 10 h 24"/>
                <a:gd name="T8" fmla="*/ 62 w 73"/>
                <a:gd name="T9" fmla="*/ 24 h 24"/>
                <a:gd name="T10" fmla="*/ 5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0" y="4"/>
                    <a:pt x="2" y="0"/>
                    <a:pt x="13" y="0"/>
                  </a:cubicBezTo>
                  <a:cubicBezTo>
                    <a:pt x="22" y="0"/>
                    <a:pt x="62" y="2"/>
                    <a:pt x="65" y="2"/>
                  </a:cubicBezTo>
                  <a:cubicBezTo>
                    <a:pt x="69" y="1"/>
                    <a:pt x="71" y="5"/>
                    <a:pt x="71" y="10"/>
                  </a:cubicBezTo>
                  <a:cubicBezTo>
                    <a:pt x="70" y="15"/>
                    <a:pt x="73" y="24"/>
                    <a:pt x="62" y="24"/>
                  </a:cubicBezTo>
                  <a:cubicBezTo>
                    <a:pt x="51" y="24"/>
                    <a:pt x="8" y="24"/>
                    <a:pt x="5" y="23"/>
                  </a:cubicBezTo>
                  <a:cubicBezTo>
                    <a:pt x="0" y="22"/>
                    <a:pt x="0" y="15"/>
                    <a:pt x="2" y="11"/>
                  </a:cubicBezTo>
                  <a:cubicBezTo>
                    <a:pt x="3" y="9"/>
                    <a:pt x="2" y="5"/>
                    <a:pt x="2" y="5"/>
                  </a:cubicBezTo>
                </a:path>
              </a:pathLst>
            </a:custGeom>
            <a:solidFill>
              <a:srgbClr val="8F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5" name="Freeform 396">
              <a:extLst>
                <a:ext uri="{FF2B5EF4-FFF2-40B4-BE49-F238E27FC236}">
                  <a16:creationId xmlns:a16="http://schemas.microsoft.com/office/drawing/2014/main" id="{75E36CA3-D7B0-196B-1C2C-DBCE51D05EE2}"/>
                </a:ext>
              </a:extLst>
            </p:cNvPr>
            <p:cNvSpPr>
              <a:spLocks/>
            </p:cNvSpPr>
            <p:nvPr/>
          </p:nvSpPr>
          <p:spPr bwMode="auto">
            <a:xfrm>
              <a:off x="6353175" y="3206751"/>
              <a:ext cx="533400" cy="176213"/>
            </a:xfrm>
            <a:custGeom>
              <a:avLst/>
              <a:gdLst>
                <a:gd name="T0" fmla="*/ 2 w 73"/>
                <a:gd name="T1" fmla="*/ 5 h 24"/>
                <a:gd name="T2" fmla="*/ 13 w 73"/>
                <a:gd name="T3" fmla="*/ 0 h 24"/>
                <a:gd name="T4" fmla="*/ 65 w 73"/>
                <a:gd name="T5" fmla="*/ 2 h 24"/>
                <a:gd name="T6" fmla="*/ 71 w 73"/>
                <a:gd name="T7" fmla="*/ 10 h 24"/>
                <a:gd name="T8" fmla="*/ 62 w 73"/>
                <a:gd name="T9" fmla="*/ 24 h 24"/>
                <a:gd name="T10" fmla="*/ 5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0" y="4"/>
                    <a:pt x="2" y="0"/>
                    <a:pt x="13" y="0"/>
                  </a:cubicBezTo>
                  <a:cubicBezTo>
                    <a:pt x="22" y="0"/>
                    <a:pt x="62" y="2"/>
                    <a:pt x="65" y="2"/>
                  </a:cubicBezTo>
                  <a:cubicBezTo>
                    <a:pt x="69" y="1"/>
                    <a:pt x="71" y="5"/>
                    <a:pt x="71" y="10"/>
                  </a:cubicBezTo>
                  <a:cubicBezTo>
                    <a:pt x="70" y="15"/>
                    <a:pt x="73" y="24"/>
                    <a:pt x="62" y="24"/>
                  </a:cubicBezTo>
                  <a:cubicBezTo>
                    <a:pt x="51" y="24"/>
                    <a:pt x="8" y="23"/>
                    <a:pt x="5" y="23"/>
                  </a:cubicBezTo>
                  <a:cubicBezTo>
                    <a:pt x="0" y="22"/>
                    <a:pt x="0" y="15"/>
                    <a:pt x="2" y="11"/>
                  </a:cubicBezTo>
                  <a:cubicBezTo>
                    <a:pt x="3" y="9"/>
                    <a:pt x="2" y="5"/>
                    <a:pt x="2" y="5"/>
                  </a:cubicBezTo>
                </a:path>
              </a:pathLst>
            </a:custGeom>
            <a:solidFill>
              <a:srgbClr val="8E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6" name="Freeform 397">
              <a:extLst>
                <a:ext uri="{FF2B5EF4-FFF2-40B4-BE49-F238E27FC236}">
                  <a16:creationId xmlns:a16="http://schemas.microsoft.com/office/drawing/2014/main" id="{C32DC261-4154-6965-BEDE-4BD11E029380}"/>
                </a:ext>
              </a:extLst>
            </p:cNvPr>
            <p:cNvSpPr>
              <a:spLocks/>
            </p:cNvSpPr>
            <p:nvPr/>
          </p:nvSpPr>
          <p:spPr bwMode="auto">
            <a:xfrm>
              <a:off x="6353175" y="3206751"/>
              <a:ext cx="533400" cy="176213"/>
            </a:xfrm>
            <a:custGeom>
              <a:avLst/>
              <a:gdLst>
                <a:gd name="T0" fmla="*/ 2 w 73"/>
                <a:gd name="T1" fmla="*/ 5 h 24"/>
                <a:gd name="T2" fmla="*/ 13 w 73"/>
                <a:gd name="T3" fmla="*/ 0 h 24"/>
                <a:gd name="T4" fmla="*/ 65 w 73"/>
                <a:gd name="T5" fmla="*/ 2 h 24"/>
                <a:gd name="T6" fmla="*/ 70 w 73"/>
                <a:gd name="T7" fmla="*/ 10 h 24"/>
                <a:gd name="T8" fmla="*/ 62 w 73"/>
                <a:gd name="T9" fmla="*/ 24 h 24"/>
                <a:gd name="T10" fmla="*/ 5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0" y="4"/>
                    <a:pt x="2" y="0"/>
                    <a:pt x="13" y="0"/>
                  </a:cubicBezTo>
                  <a:cubicBezTo>
                    <a:pt x="22" y="1"/>
                    <a:pt x="62" y="2"/>
                    <a:pt x="65" y="2"/>
                  </a:cubicBezTo>
                  <a:cubicBezTo>
                    <a:pt x="69" y="1"/>
                    <a:pt x="71" y="6"/>
                    <a:pt x="70" y="10"/>
                  </a:cubicBezTo>
                  <a:cubicBezTo>
                    <a:pt x="70" y="15"/>
                    <a:pt x="73" y="23"/>
                    <a:pt x="62" y="24"/>
                  </a:cubicBezTo>
                  <a:cubicBezTo>
                    <a:pt x="51" y="24"/>
                    <a:pt x="8" y="23"/>
                    <a:pt x="5" y="23"/>
                  </a:cubicBezTo>
                  <a:cubicBezTo>
                    <a:pt x="0" y="22"/>
                    <a:pt x="0" y="15"/>
                    <a:pt x="2" y="11"/>
                  </a:cubicBezTo>
                  <a:cubicBezTo>
                    <a:pt x="3" y="9"/>
                    <a:pt x="2" y="5"/>
                    <a:pt x="2" y="5"/>
                  </a:cubicBezTo>
                </a:path>
              </a:pathLst>
            </a:custGeom>
            <a:solidFill>
              <a:srgbClr val="8D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7" name="Freeform 398">
              <a:extLst>
                <a:ext uri="{FF2B5EF4-FFF2-40B4-BE49-F238E27FC236}">
                  <a16:creationId xmlns:a16="http://schemas.microsoft.com/office/drawing/2014/main" id="{4E2FC596-B5A0-26E9-62ED-85198DC6DF6B}"/>
                </a:ext>
              </a:extLst>
            </p:cNvPr>
            <p:cNvSpPr>
              <a:spLocks/>
            </p:cNvSpPr>
            <p:nvPr/>
          </p:nvSpPr>
          <p:spPr bwMode="auto">
            <a:xfrm>
              <a:off x="6353175" y="3206751"/>
              <a:ext cx="533400" cy="176213"/>
            </a:xfrm>
            <a:custGeom>
              <a:avLst/>
              <a:gdLst>
                <a:gd name="T0" fmla="*/ 2 w 73"/>
                <a:gd name="T1" fmla="*/ 5 h 24"/>
                <a:gd name="T2" fmla="*/ 13 w 73"/>
                <a:gd name="T3" fmla="*/ 0 h 24"/>
                <a:gd name="T4" fmla="*/ 65 w 73"/>
                <a:gd name="T5" fmla="*/ 2 h 24"/>
                <a:gd name="T6" fmla="*/ 70 w 73"/>
                <a:gd name="T7" fmla="*/ 10 h 24"/>
                <a:gd name="T8" fmla="*/ 62 w 73"/>
                <a:gd name="T9" fmla="*/ 24 h 24"/>
                <a:gd name="T10" fmla="*/ 5 w 73"/>
                <a:gd name="T11" fmla="*/ 23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0"/>
                  </a:cubicBezTo>
                  <a:cubicBezTo>
                    <a:pt x="22" y="1"/>
                    <a:pt x="62" y="2"/>
                    <a:pt x="65" y="2"/>
                  </a:cubicBezTo>
                  <a:cubicBezTo>
                    <a:pt x="69" y="1"/>
                    <a:pt x="71" y="6"/>
                    <a:pt x="70" y="10"/>
                  </a:cubicBezTo>
                  <a:cubicBezTo>
                    <a:pt x="70" y="15"/>
                    <a:pt x="73" y="23"/>
                    <a:pt x="62" y="24"/>
                  </a:cubicBezTo>
                  <a:cubicBezTo>
                    <a:pt x="51" y="24"/>
                    <a:pt x="8" y="23"/>
                    <a:pt x="5" y="23"/>
                  </a:cubicBezTo>
                  <a:cubicBezTo>
                    <a:pt x="0" y="21"/>
                    <a:pt x="0" y="15"/>
                    <a:pt x="2" y="11"/>
                  </a:cubicBezTo>
                  <a:cubicBezTo>
                    <a:pt x="3" y="9"/>
                    <a:pt x="2" y="5"/>
                    <a:pt x="2" y="5"/>
                  </a:cubicBezTo>
                </a:path>
              </a:pathLst>
            </a:custGeom>
            <a:solidFill>
              <a:srgbClr val="8C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8" name="Freeform 399">
              <a:extLst>
                <a:ext uri="{FF2B5EF4-FFF2-40B4-BE49-F238E27FC236}">
                  <a16:creationId xmlns:a16="http://schemas.microsoft.com/office/drawing/2014/main" id="{56BE62AB-AE47-9179-E402-DA786F8CFE19}"/>
                </a:ext>
              </a:extLst>
            </p:cNvPr>
            <p:cNvSpPr>
              <a:spLocks/>
            </p:cNvSpPr>
            <p:nvPr/>
          </p:nvSpPr>
          <p:spPr bwMode="auto">
            <a:xfrm>
              <a:off x="6353175" y="3206751"/>
              <a:ext cx="533400" cy="176213"/>
            </a:xfrm>
            <a:custGeom>
              <a:avLst/>
              <a:gdLst>
                <a:gd name="T0" fmla="*/ 2 w 73"/>
                <a:gd name="T1" fmla="*/ 5 h 24"/>
                <a:gd name="T2" fmla="*/ 13 w 73"/>
                <a:gd name="T3" fmla="*/ 0 h 24"/>
                <a:gd name="T4" fmla="*/ 65 w 73"/>
                <a:gd name="T5" fmla="*/ 2 h 24"/>
                <a:gd name="T6" fmla="*/ 70 w 73"/>
                <a:gd name="T7" fmla="*/ 10 h 24"/>
                <a:gd name="T8" fmla="*/ 62 w 73"/>
                <a:gd name="T9" fmla="*/ 24 h 24"/>
                <a:gd name="T10" fmla="*/ 5 w 73"/>
                <a:gd name="T11" fmla="*/ 22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0"/>
                  </a:cubicBezTo>
                  <a:cubicBezTo>
                    <a:pt x="22" y="1"/>
                    <a:pt x="62" y="2"/>
                    <a:pt x="65" y="2"/>
                  </a:cubicBezTo>
                  <a:cubicBezTo>
                    <a:pt x="69" y="2"/>
                    <a:pt x="71" y="6"/>
                    <a:pt x="70" y="10"/>
                  </a:cubicBezTo>
                  <a:cubicBezTo>
                    <a:pt x="70" y="15"/>
                    <a:pt x="73" y="23"/>
                    <a:pt x="62" y="24"/>
                  </a:cubicBezTo>
                  <a:cubicBezTo>
                    <a:pt x="51" y="24"/>
                    <a:pt x="8" y="23"/>
                    <a:pt x="5" y="22"/>
                  </a:cubicBezTo>
                  <a:cubicBezTo>
                    <a:pt x="0" y="21"/>
                    <a:pt x="1" y="15"/>
                    <a:pt x="2" y="11"/>
                  </a:cubicBezTo>
                  <a:cubicBezTo>
                    <a:pt x="3" y="9"/>
                    <a:pt x="2" y="5"/>
                    <a:pt x="2" y="5"/>
                  </a:cubicBezTo>
                </a:path>
              </a:pathLst>
            </a:custGeom>
            <a:solidFill>
              <a:srgbClr val="8B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59" name="Freeform 400">
              <a:extLst>
                <a:ext uri="{FF2B5EF4-FFF2-40B4-BE49-F238E27FC236}">
                  <a16:creationId xmlns:a16="http://schemas.microsoft.com/office/drawing/2014/main" id="{23081520-E85B-39B4-3DFC-95DA36327B44}"/>
                </a:ext>
              </a:extLst>
            </p:cNvPr>
            <p:cNvSpPr>
              <a:spLocks/>
            </p:cNvSpPr>
            <p:nvPr/>
          </p:nvSpPr>
          <p:spPr bwMode="auto">
            <a:xfrm>
              <a:off x="6353175" y="3206751"/>
              <a:ext cx="533400" cy="176213"/>
            </a:xfrm>
            <a:custGeom>
              <a:avLst/>
              <a:gdLst>
                <a:gd name="T0" fmla="*/ 2 w 73"/>
                <a:gd name="T1" fmla="*/ 5 h 24"/>
                <a:gd name="T2" fmla="*/ 13 w 73"/>
                <a:gd name="T3" fmla="*/ 0 h 24"/>
                <a:gd name="T4" fmla="*/ 65 w 73"/>
                <a:gd name="T5" fmla="*/ 2 h 24"/>
                <a:gd name="T6" fmla="*/ 70 w 73"/>
                <a:gd name="T7" fmla="*/ 10 h 24"/>
                <a:gd name="T8" fmla="*/ 62 w 73"/>
                <a:gd name="T9" fmla="*/ 24 h 24"/>
                <a:gd name="T10" fmla="*/ 5 w 73"/>
                <a:gd name="T11" fmla="*/ 22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0"/>
                  </a:cubicBezTo>
                  <a:cubicBezTo>
                    <a:pt x="22" y="1"/>
                    <a:pt x="61" y="2"/>
                    <a:pt x="65" y="2"/>
                  </a:cubicBezTo>
                  <a:cubicBezTo>
                    <a:pt x="69" y="2"/>
                    <a:pt x="71" y="6"/>
                    <a:pt x="70" y="10"/>
                  </a:cubicBezTo>
                  <a:cubicBezTo>
                    <a:pt x="70" y="15"/>
                    <a:pt x="73" y="23"/>
                    <a:pt x="62" y="24"/>
                  </a:cubicBezTo>
                  <a:cubicBezTo>
                    <a:pt x="51" y="24"/>
                    <a:pt x="8" y="23"/>
                    <a:pt x="5" y="22"/>
                  </a:cubicBezTo>
                  <a:cubicBezTo>
                    <a:pt x="0" y="21"/>
                    <a:pt x="1" y="15"/>
                    <a:pt x="2" y="11"/>
                  </a:cubicBezTo>
                  <a:cubicBezTo>
                    <a:pt x="3" y="9"/>
                    <a:pt x="2" y="5"/>
                    <a:pt x="2" y="5"/>
                  </a:cubicBezTo>
                </a:path>
              </a:pathLst>
            </a:custGeom>
            <a:solidFill>
              <a:srgbClr val="8A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0" name="Freeform 401">
              <a:extLst>
                <a:ext uri="{FF2B5EF4-FFF2-40B4-BE49-F238E27FC236}">
                  <a16:creationId xmlns:a16="http://schemas.microsoft.com/office/drawing/2014/main" id="{F601310E-0254-5451-2EEA-58355EEC570E}"/>
                </a:ext>
              </a:extLst>
            </p:cNvPr>
            <p:cNvSpPr>
              <a:spLocks/>
            </p:cNvSpPr>
            <p:nvPr/>
          </p:nvSpPr>
          <p:spPr bwMode="auto">
            <a:xfrm>
              <a:off x="6353175" y="3206751"/>
              <a:ext cx="533400" cy="176213"/>
            </a:xfrm>
            <a:custGeom>
              <a:avLst/>
              <a:gdLst>
                <a:gd name="T0" fmla="*/ 2 w 73"/>
                <a:gd name="T1" fmla="*/ 5 h 24"/>
                <a:gd name="T2" fmla="*/ 13 w 73"/>
                <a:gd name="T3" fmla="*/ 0 h 24"/>
                <a:gd name="T4" fmla="*/ 65 w 73"/>
                <a:gd name="T5" fmla="*/ 2 h 24"/>
                <a:gd name="T6" fmla="*/ 70 w 73"/>
                <a:gd name="T7" fmla="*/ 10 h 24"/>
                <a:gd name="T8" fmla="*/ 62 w 73"/>
                <a:gd name="T9" fmla="*/ 24 h 24"/>
                <a:gd name="T10" fmla="*/ 5 w 73"/>
                <a:gd name="T11" fmla="*/ 22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0"/>
                  </a:cubicBezTo>
                  <a:cubicBezTo>
                    <a:pt x="22" y="1"/>
                    <a:pt x="61" y="2"/>
                    <a:pt x="65" y="2"/>
                  </a:cubicBezTo>
                  <a:cubicBezTo>
                    <a:pt x="69" y="2"/>
                    <a:pt x="71" y="6"/>
                    <a:pt x="70" y="10"/>
                  </a:cubicBezTo>
                  <a:cubicBezTo>
                    <a:pt x="70" y="15"/>
                    <a:pt x="73" y="23"/>
                    <a:pt x="62" y="24"/>
                  </a:cubicBezTo>
                  <a:cubicBezTo>
                    <a:pt x="51" y="24"/>
                    <a:pt x="9" y="23"/>
                    <a:pt x="5" y="22"/>
                  </a:cubicBezTo>
                  <a:cubicBezTo>
                    <a:pt x="0" y="21"/>
                    <a:pt x="1" y="15"/>
                    <a:pt x="2" y="11"/>
                  </a:cubicBezTo>
                  <a:cubicBezTo>
                    <a:pt x="3" y="9"/>
                    <a:pt x="2" y="5"/>
                    <a:pt x="2" y="5"/>
                  </a:cubicBezTo>
                </a:path>
              </a:pathLst>
            </a:custGeom>
            <a:solidFill>
              <a:srgbClr val="89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1" name="Freeform 402">
              <a:extLst>
                <a:ext uri="{FF2B5EF4-FFF2-40B4-BE49-F238E27FC236}">
                  <a16:creationId xmlns:a16="http://schemas.microsoft.com/office/drawing/2014/main" id="{87945CEA-D0FE-1381-3E1C-437119CF1360}"/>
                </a:ext>
              </a:extLst>
            </p:cNvPr>
            <p:cNvSpPr>
              <a:spLocks/>
            </p:cNvSpPr>
            <p:nvPr/>
          </p:nvSpPr>
          <p:spPr bwMode="auto">
            <a:xfrm>
              <a:off x="6353175" y="3206751"/>
              <a:ext cx="533400" cy="176213"/>
            </a:xfrm>
            <a:custGeom>
              <a:avLst/>
              <a:gdLst>
                <a:gd name="T0" fmla="*/ 2 w 73"/>
                <a:gd name="T1" fmla="*/ 5 h 24"/>
                <a:gd name="T2" fmla="*/ 13 w 73"/>
                <a:gd name="T3" fmla="*/ 1 h 24"/>
                <a:gd name="T4" fmla="*/ 65 w 73"/>
                <a:gd name="T5" fmla="*/ 2 h 24"/>
                <a:gd name="T6" fmla="*/ 70 w 73"/>
                <a:gd name="T7" fmla="*/ 11 h 24"/>
                <a:gd name="T8" fmla="*/ 62 w 73"/>
                <a:gd name="T9" fmla="*/ 23 h 24"/>
                <a:gd name="T10" fmla="*/ 5 w 73"/>
                <a:gd name="T11" fmla="*/ 22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1"/>
                  </a:cubicBezTo>
                  <a:cubicBezTo>
                    <a:pt x="22" y="1"/>
                    <a:pt x="61" y="2"/>
                    <a:pt x="65" y="2"/>
                  </a:cubicBezTo>
                  <a:cubicBezTo>
                    <a:pt x="69" y="2"/>
                    <a:pt x="71" y="6"/>
                    <a:pt x="70" y="11"/>
                  </a:cubicBezTo>
                  <a:cubicBezTo>
                    <a:pt x="70" y="15"/>
                    <a:pt x="73" y="23"/>
                    <a:pt x="62" y="23"/>
                  </a:cubicBezTo>
                  <a:cubicBezTo>
                    <a:pt x="51" y="24"/>
                    <a:pt x="9" y="23"/>
                    <a:pt x="5" y="22"/>
                  </a:cubicBezTo>
                  <a:cubicBezTo>
                    <a:pt x="0" y="21"/>
                    <a:pt x="1" y="15"/>
                    <a:pt x="2" y="11"/>
                  </a:cubicBezTo>
                  <a:cubicBezTo>
                    <a:pt x="3" y="9"/>
                    <a:pt x="2" y="5"/>
                    <a:pt x="2" y="5"/>
                  </a:cubicBezTo>
                </a:path>
              </a:pathLst>
            </a:custGeom>
            <a:solidFill>
              <a:srgbClr val="88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2" name="Freeform 403">
              <a:extLst>
                <a:ext uri="{FF2B5EF4-FFF2-40B4-BE49-F238E27FC236}">
                  <a16:creationId xmlns:a16="http://schemas.microsoft.com/office/drawing/2014/main" id="{30CF959C-2201-E4CA-655C-B3043943D8EC}"/>
                </a:ext>
              </a:extLst>
            </p:cNvPr>
            <p:cNvSpPr>
              <a:spLocks/>
            </p:cNvSpPr>
            <p:nvPr/>
          </p:nvSpPr>
          <p:spPr bwMode="auto">
            <a:xfrm>
              <a:off x="6353175" y="3206751"/>
              <a:ext cx="533400" cy="176213"/>
            </a:xfrm>
            <a:custGeom>
              <a:avLst/>
              <a:gdLst>
                <a:gd name="T0" fmla="*/ 2 w 73"/>
                <a:gd name="T1" fmla="*/ 5 h 24"/>
                <a:gd name="T2" fmla="*/ 13 w 73"/>
                <a:gd name="T3" fmla="*/ 1 h 24"/>
                <a:gd name="T4" fmla="*/ 65 w 73"/>
                <a:gd name="T5" fmla="*/ 2 h 24"/>
                <a:gd name="T6" fmla="*/ 70 w 73"/>
                <a:gd name="T7" fmla="*/ 11 h 24"/>
                <a:gd name="T8" fmla="*/ 62 w 73"/>
                <a:gd name="T9" fmla="*/ 23 h 24"/>
                <a:gd name="T10" fmla="*/ 5 w 73"/>
                <a:gd name="T11" fmla="*/ 22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1"/>
                  </a:cubicBezTo>
                  <a:cubicBezTo>
                    <a:pt x="22" y="1"/>
                    <a:pt x="61" y="2"/>
                    <a:pt x="65" y="2"/>
                  </a:cubicBezTo>
                  <a:cubicBezTo>
                    <a:pt x="69" y="2"/>
                    <a:pt x="71" y="6"/>
                    <a:pt x="70" y="11"/>
                  </a:cubicBezTo>
                  <a:cubicBezTo>
                    <a:pt x="70" y="15"/>
                    <a:pt x="73" y="23"/>
                    <a:pt x="62" y="23"/>
                  </a:cubicBezTo>
                  <a:cubicBezTo>
                    <a:pt x="51" y="24"/>
                    <a:pt x="9" y="23"/>
                    <a:pt x="5" y="22"/>
                  </a:cubicBezTo>
                  <a:cubicBezTo>
                    <a:pt x="0" y="21"/>
                    <a:pt x="1" y="15"/>
                    <a:pt x="2" y="11"/>
                  </a:cubicBezTo>
                  <a:cubicBezTo>
                    <a:pt x="3" y="9"/>
                    <a:pt x="2" y="5"/>
                    <a:pt x="2" y="5"/>
                  </a:cubicBezTo>
                </a:path>
              </a:pathLst>
            </a:custGeom>
            <a:solidFill>
              <a:srgbClr val="87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3" name="Freeform 404">
              <a:extLst>
                <a:ext uri="{FF2B5EF4-FFF2-40B4-BE49-F238E27FC236}">
                  <a16:creationId xmlns:a16="http://schemas.microsoft.com/office/drawing/2014/main" id="{D0CF5495-4566-02CD-3D17-8627713E2C41}"/>
                </a:ext>
              </a:extLst>
            </p:cNvPr>
            <p:cNvSpPr>
              <a:spLocks/>
            </p:cNvSpPr>
            <p:nvPr/>
          </p:nvSpPr>
          <p:spPr bwMode="auto">
            <a:xfrm>
              <a:off x="6353175" y="3206751"/>
              <a:ext cx="533400" cy="176213"/>
            </a:xfrm>
            <a:custGeom>
              <a:avLst/>
              <a:gdLst>
                <a:gd name="T0" fmla="*/ 2 w 73"/>
                <a:gd name="T1" fmla="*/ 5 h 24"/>
                <a:gd name="T2" fmla="*/ 13 w 73"/>
                <a:gd name="T3" fmla="*/ 1 h 24"/>
                <a:gd name="T4" fmla="*/ 65 w 73"/>
                <a:gd name="T5" fmla="*/ 2 h 24"/>
                <a:gd name="T6" fmla="*/ 70 w 73"/>
                <a:gd name="T7" fmla="*/ 11 h 24"/>
                <a:gd name="T8" fmla="*/ 62 w 73"/>
                <a:gd name="T9" fmla="*/ 23 h 24"/>
                <a:gd name="T10" fmla="*/ 5 w 73"/>
                <a:gd name="T11" fmla="*/ 22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1"/>
                  </a:cubicBezTo>
                  <a:cubicBezTo>
                    <a:pt x="22" y="1"/>
                    <a:pt x="61" y="2"/>
                    <a:pt x="65" y="2"/>
                  </a:cubicBezTo>
                  <a:cubicBezTo>
                    <a:pt x="69" y="2"/>
                    <a:pt x="71" y="6"/>
                    <a:pt x="70" y="11"/>
                  </a:cubicBezTo>
                  <a:cubicBezTo>
                    <a:pt x="70" y="15"/>
                    <a:pt x="73" y="23"/>
                    <a:pt x="62" y="23"/>
                  </a:cubicBezTo>
                  <a:cubicBezTo>
                    <a:pt x="51" y="24"/>
                    <a:pt x="9" y="23"/>
                    <a:pt x="5" y="22"/>
                  </a:cubicBezTo>
                  <a:cubicBezTo>
                    <a:pt x="0" y="21"/>
                    <a:pt x="1" y="15"/>
                    <a:pt x="2" y="11"/>
                  </a:cubicBezTo>
                  <a:cubicBezTo>
                    <a:pt x="3" y="9"/>
                    <a:pt x="2" y="5"/>
                    <a:pt x="2" y="5"/>
                  </a:cubicBezTo>
                </a:path>
              </a:pathLst>
            </a:custGeom>
            <a:solidFill>
              <a:srgbClr val="86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4" name="Freeform 405">
              <a:extLst>
                <a:ext uri="{FF2B5EF4-FFF2-40B4-BE49-F238E27FC236}">
                  <a16:creationId xmlns:a16="http://schemas.microsoft.com/office/drawing/2014/main" id="{B494D532-04F7-B446-6FEB-7E261D0B52B8}"/>
                </a:ext>
              </a:extLst>
            </p:cNvPr>
            <p:cNvSpPr>
              <a:spLocks/>
            </p:cNvSpPr>
            <p:nvPr/>
          </p:nvSpPr>
          <p:spPr bwMode="auto">
            <a:xfrm>
              <a:off x="6353175" y="3206751"/>
              <a:ext cx="533400" cy="176213"/>
            </a:xfrm>
            <a:custGeom>
              <a:avLst/>
              <a:gdLst>
                <a:gd name="T0" fmla="*/ 2 w 73"/>
                <a:gd name="T1" fmla="*/ 5 h 24"/>
                <a:gd name="T2" fmla="*/ 13 w 73"/>
                <a:gd name="T3" fmla="*/ 1 h 24"/>
                <a:gd name="T4" fmla="*/ 65 w 73"/>
                <a:gd name="T5" fmla="*/ 2 h 24"/>
                <a:gd name="T6" fmla="*/ 70 w 73"/>
                <a:gd name="T7" fmla="*/ 11 h 24"/>
                <a:gd name="T8" fmla="*/ 62 w 73"/>
                <a:gd name="T9" fmla="*/ 23 h 24"/>
                <a:gd name="T10" fmla="*/ 5 w 73"/>
                <a:gd name="T11" fmla="*/ 22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1"/>
                  </a:cubicBezTo>
                  <a:cubicBezTo>
                    <a:pt x="22" y="1"/>
                    <a:pt x="61" y="2"/>
                    <a:pt x="65" y="2"/>
                  </a:cubicBezTo>
                  <a:cubicBezTo>
                    <a:pt x="69" y="2"/>
                    <a:pt x="71" y="6"/>
                    <a:pt x="70" y="11"/>
                  </a:cubicBezTo>
                  <a:cubicBezTo>
                    <a:pt x="70" y="15"/>
                    <a:pt x="73" y="23"/>
                    <a:pt x="62" y="23"/>
                  </a:cubicBezTo>
                  <a:cubicBezTo>
                    <a:pt x="51" y="24"/>
                    <a:pt x="9" y="23"/>
                    <a:pt x="5" y="22"/>
                  </a:cubicBezTo>
                  <a:cubicBezTo>
                    <a:pt x="0" y="21"/>
                    <a:pt x="1" y="15"/>
                    <a:pt x="2" y="11"/>
                  </a:cubicBezTo>
                  <a:cubicBezTo>
                    <a:pt x="3" y="9"/>
                    <a:pt x="2" y="5"/>
                    <a:pt x="2" y="5"/>
                  </a:cubicBezTo>
                </a:path>
              </a:pathLst>
            </a:custGeom>
            <a:solidFill>
              <a:srgbClr val="85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5" name="Freeform 407">
              <a:extLst>
                <a:ext uri="{FF2B5EF4-FFF2-40B4-BE49-F238E27FC236}">
                  <a16:creationId xmlns:a16="http://schemas.microsoft.com/office/drawing/2014/main" id="{FFA6F30F-0DA4-911E-C752-33ABB04241FC}"/>
                </a:ext>
              </a:extLst>
            </p:cNvPr>
            <p:cNvSpPr>
              <a:spLocks/>
            </p:cNvSpPr>
            <p:nvPr/>
          </p:nvSpPr>
          <p:spPr bwMode="auto">
            <a:xfrm>
              <a:off x="6353175" y="3206751"/>
              <a:ext cx="533400" cy="176213"/>
            </a:xfrm>
            <a:custGeom>
              <a:avLst/>
              <a:gdLst>
                <a:gd name="T0" fmla="*/ 2 w 73"/>
                <a:gd name="T1" fmla="*/ 5 h 24"/>
                <a:gd name="T2" fmla="*/ 13 w 73"/>
                <a:gd name="T3" fmla="*/ 1 h 24"/>
                <a:gd name="T4" fmla="*/ 65 w 73"/>
                <a:gd name="T5" fmla="*/ 2 h 24"/>
                <a:gd name="T6" fmla="*/ 70 w 73"/>
                <a:gd name="T7" fmla="*/ 11 h 24"/>
                <a:gd name="T8" fmla="*/ 62 w 73"/>
                <a:gd name="T9" fmla="*/ 23 h 24"/>
                <a:gd name="T10" fmla="*/ 5 w 73"/>
                <a:gd name="T11" fmla="*/ 22 h 24"/>
                <a:gd name="T12" fmla="*/ 2 w 73"/>
                <a:gd name="T13" fmla="*/ 11 h 24"/>
                <a:gd name="T14" fmla="*/ 2 w 73"/>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4">
                  <a:moveTo>
                    <a:pt x="2" y="5"/>
                  </a:moveTo>
                  <a:cubicBezTo>
                    <a:pt x="1" y="4"/>
                    <a:pt x="2" y="0"/>
                    <a:pt x="13" y="1"/>
                  </a:cubicBezTo>
                  <a:cubicBezTo>
                    <a:pt x="22" y="1"/>
                    <a:pt x="61" y="2"/>
                    <a:pt x="65" y="2"/>
                  </a:cubicBezTo>
                  <a:cubicBezTo>
                    <a:pt x="69" y="2"/>
                    <a:pt x="71" y="6"/>
                    <a:pt x="70" y="11"/>
                  </a:cubicBezTo>
                  <a:cubicBezTo>
                    <a:pt x="70" y="15"/>
                    <a:pt x="73" y="23"/>
                    <a:pt x="62" y="23"/>
                  </a:cubicBezTo>
                  <a:cubicBezTo>
                    <a:pt x="51" y="24"/>
                    <a:pt x="9" y="23"/>
                    <a:pt x="5" y="22"/>
                  </a:cubicBezTo>
                  <a:cubicBezTo>
                    <a:pt x="0" y="21"/>
                    <a:pt x="1" y="15"/>
                    <a:pt x="2" y="11"/>
                  </a:cubicBezTo>
                  <a:cubicBezTo>
                    <a:pt x="3" y="9"/>
                    <a:pt x="2" y="5"/>
                    <a:pt x="2" y="5"/>
                  </a:cubicBezTo>
                </a:path>
              </a:pathLst>
            </a:custGeom>
            <a:solidFill>
              <a:srgbClr val="84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6" name="Freeform 408">
              <a:extLst>
                <a:ext uri="{FF2B5EF4-FFF2-40B4-BE49-F238E27FC236}">
                  <a16:creationId xmlns:a16="http://schemas.microsoft.com/office/drawing/2014/main" id="{2B78E142-C7D5-D6AD-EE6B-4DAFEB24E7C1}"/>
                </a:ext>
              </a:extLst>
            </p:cNvPr>
            <p:cNvSpPr>
              <a:spLocks/>
            </p:cNvSpPr>
            <p:nvPr/>
          </p:nvSpPr>
          <p:spPr bwMode="auto">
            <a:xfrm>
              <a:off x="6359525" y="3206751"/>
              <a:ext cx="520700" cy="168275"/>
            </a:xfrm>
            <a:custGeom>
              <a:avLst/>
              <a:gdLst>
                <a:gd name="T0" fmla="*/ 1 w 71"/>
                <a:gd name="T1" fmla="*/ 6 h 23"/>
                <a:gd name="T2" fmla="*/ 12 w 71"/>
                <a:gd name="T3" fmla="*/ 1 h 23"/>
                <a:gd name="T4" fmla="*/ 64 w 71"/>
                <a:gd name="T5" fmla="*/ 2 h 23"/>
                <a:gd name="T6" fmla="*/ 69 w 71"/>
                <a:gd name="T7" fmla="*/ 11 h 23"/>
                <a:gd name="T8" fmla="*/ 61 w 71"/>
                <a:gd name="T9" fmla="*/ 23 h 23"/>
                <a:gd name="T10" fmla="*/ 4 w 71"/>
                <a:gd name="T11" fmla="*/ 22 h 23"/>
                <a:gd name="T12" fmla="*/ 1 w 71"/>
                <a:gd name="T13" fmla="*/ 11 h 23"/>
                <a:gd name="T14" fmla="*/ 1 w 71"/>
                <a:gd name="T15" fmla="*/ 6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3">
                  <a:moveTo>
                    <a:pt x="1" y="6"/>
                  </a:moveTo>
                  <a:cubicBezTo>
                    <a:pt x="0" y="4"/>
                    <a:pt x="1" y="0"/>
                    <a:pt x="12" y="1"/>
                  </a:cubicBezTo>
                  <a:cubicBezTo>
                    <a:pt x="21" y="1"/>
                    <a:pt x="60" y="2"/>
                    <a:pt x="64" y="2"/>
                  </a:cubicBezTo>
                  <a:cubicBezTo>
                    <a:pt x="68" y="2"/>
                    <a:pt x="70" y="6"/>
                    <a:pt x="69" y="11"/>
                  </a:cubicBezTo>
                  <a:cubicBezTo>
                    <a:pt x="69" y="15"/>
                    <a:pt x="71" y="23"/>
                    <a:pt x="61" y="23"/>
                  </a:cubicBezTo>
                  <a:cubicBezTo>
                    <a:pt x="50" y="23"/>
                    <a:pt x="8" y="23"/>
                    <a:pt x="4" y="22"/>
                  </a:cubicBezTo>
                  <a:cubicBezTo>
                    <a:pt x="0" y="21"/>
                    <a:pt x="0" y="15"/>
                    <a:pt x="1" y="11"/>
                  </a:cubicBezTo>
                  <a:cubicBezTo>
                    <a:pt x="2" y="9"/>
                    <a:pt x="1" y="6"/>
                    <a:pt x="1" y="6"/>
                  </a:cubicBezTo>
                </a:path>
              </a:pathLst>
            </a:custGeom>
            <a:solidFill>
              <a:srgbClr val="83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7" name="Freeform 409">
              <a:extLst>
                <a:ext uri="{FF2B5EF4-FFF2-40B4-BE49-F238E27FC236}">
                  <a16:creationId xmlns:a16="http://schemas.microsoft.com/office/drawing/2014/main" id="{CC669394-F696-D140-831B-3E54A3236A78}"/>
                </a:ext>
              </a:extLst>
            </p:cNvPr>
            <p:cNvSpPr>
              <a:spLocks/>
            </p:cNvSpPr>
            <p:nvPr/>
          </p:nvSpPr>
          <p:spPr bwMode="auto">
            <a:xfrm>
              <a:off x="6359525" y="3214688"/>
              <a:ext cx="520700" cy="160338"/>
            </a:xfrm>
            <a:custGeom>
              <a:avLst/>
              <a:gdLst>
                <a:gd name="T0" fmla="*/ 1 w 71"/>
                <a:gd name="T1" fmla="*/ 5 h 22"/>
                <a:gd name="T2" fmla="*/ 12 w 71"/>
                <a:gd name="T3" fmla="*/ 0 h 22"/>
                <a:gd name="T4" fmla="*/ 64 w 71"/>
                <a:gd name="T5" fmla="*/ 1 h 22"/>
                <a:gd name="T6" fmla="*/ 69 w 71"/>
                <a:gd name="T7" fmla="*/ 10 h 22"/>
                <a:gd name="T8" fmla="*/ 61 w 71"/>
                <a:gd name="T9" fmla="*/ 22 h 22"/>
                <a:gd name="T10" fmla="*/ 4 w 71"/>
                <a:gd name="T11" fmla="*/ 21 h 22"/>
                <a:gd name="T12" fmla="*/ 1 w 71"/>
                <a:gd name="T13" fmla="*/ 10 h 22"/>
                <a:gd name="T14" fmla="*/ 1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1" y="5"/>
                  </a:moveTo>
                  <a:cubicBezTo>
                    <a:pt x="0" y="3"/>
                    <a:pt x="1" y="0"/>
                    <a:pt x="12" y="0"/>
                  </a:cubicBezTo>
                  <a:cubicBezTo>
                    <a:pt x="21" y="0"/>
                    <a:pt x="60" y="1"/>
                    <a:pt x="64" y="1"/>
                  </a:cubicBezTo>
                  <a:cubicBezTo>
                    <a:pt x="68" y="1"/>
                    <a:pt x="70" y="5"/>
                    <a:pt x="69" y="10"/>
                  </a:cubicBezTo>
                  <a:cubicBezTo>
                    <a:pt x="69" y="14"/>
                    <a:pt x="71" y="22"/>
                    <a:pt x="61" y="22"/>
                  </a:cubicBezTo>
                  <a:cubicBezTo>
                    <a:pt x="50" y="22"/>
                    <a:pt x="8" y="22"/>
                    <a:pt x="4" y="21"/>
                  </a:cubicBezTo>
                  <a:cubicBezTo>
                    <a:pt x="0" y="20"/>
                    <a:pt x="0" y="14"/>
                    <a:pt x="1" y="10"/>
                  </a:cubicBezTo>
                  <a:cubicBezTo>
                    <a:pt x="2" y="8"/>
                    <a:pt x="1" y="5"/>
                    <a:pt x="1" y="5"/>
                  </a:cubicBezTo>
                </a:path>
              </a:pathLst>
            </a:custGeom>
            <a:solidFill>
              <a:srgbClr val="82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8" name="Freeform 410">
              <a:extLst>
                <a:ext uri="{FF2B5EF4-FFF2-40B4-BE49-F238E27FC236}">
                  <a16:creationId xmlns:a16="http://schemas.microsoft.com/office/drawing/2014/main" id="{075C2302-2347-904F-D61C-3FB755D32542}"/>
                </a:ext>
              </a:extLst>
            </p:cNvPr>
            <p:cNvSpPr>
              <a:spLocks/>
            </p:cNvSpPr>
            <p:nvPr/>
          </p:nvSpPr>
          <p:spPr bwMode="auto">
            <a:xfrm>
              <a:off x="6359525" y="3214688"/>
              <a:ext cx="520700" cy="160338"/>
            </a:xfrm>
            <a:custGeom>
              <a:avLst/>
              <a:gdLst>
                <a:gd name="T0" fmla="*/ 1 w 71"/>
                <a:gd name="T1" fmla="*/ 5 h 22"/>
                <a:gd name="T2" fmla="*/ 12 w 71"/>
                <a:gd name="T3" fmla="*/ 0 h 22"/>
                <a:gd name="T4" fmla="*/ 64 w 71"/>
                <a:gd name="T5" fmla="*/ 1 h 22"/>
                <a:gd name="T6" fmla="*/ 69 w 71"/>
                <a:gd name="T7" fmla="*/ 10 h 22"/>
                <a:gd name="T8" fmla="*/ 61 w 71"/>
                <a:gd name="T9" fmla="*/ 22 h 22"/>
                <a:gd name="T10" fmla="*/ 4 w 71"/>
                <a:gd name="T11" fmla="*/ 21 h 22"/>
                <a:gd name="T12" fmla="*/ 1 w 71"/>
                <a:gd name="T13" fmla="*/ 10 h 22"/>
                <a:gd name="T14" fmla="*/ 1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1" y="5"/>
                  </a:moveTo>
                  <a:cubicBezTo>
                    <a:pt x="0" y="3"/>
                    <a:pt x="1" y="0"/>
                    <a:pt x="12" y="0"/>
                  </a:cubicBezTo>
                  <a:cubicBezTo>
                    <a:pt x="21" y="0"/>
                    <a:pt x="60" y="1"/>
                    <a:pt x="64" y="1"/>
                  </a:cubicBezTo>
                  <a:cubicBezTo>
                    <a:pt x="68" y="1"/>
                    <a:pt x="69" y="5"/>
                    <a:pt x="69" y="10"/>
                  </a:cubicBezTo>
                  <a:cubicBezTo>
                    <a:pt x="69" y="14"/>
                    <a:pt x="71" y="22"/>
                    <a:pt x="61" y="22"/>
                  </a:cubicBezTo>
                  <a:cubicBezTo>
                    <a:pt x="50" y="22"/>
                    <a:pt x="8" y="22"/>
                    <a:pt x="4" y="21"/>
                  </a:cubicBezTo>
                  <a:cubicBezTo>
                    <a:pt x="0" y="20"/>
                    <a:pt x="0" y="14"/>
                    <a:pt x="1" y="10"/>
                  </a:cubicBezTo>
                  <a:cubicBezTo>
                    <a:pt x="2" y="8"/>
                    <a:pt x="1" y="5"/>
                    <a:pt x="1" y="5"/>
                  </a:cubicBezTo>
                </a:path>
              </a:pathLst>
            </a:custGeom>
            <a:solidFill>
              <a:srgbClr val="81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69" name="Freeform 411">
              <a:extLst>
                <a:ext uri="{FF2B5EF4-FFF2-40B4-BE49-F238E27FC236}">
                  <a16:creationId xmlns:a16="http://schemas.microsoft.com/office/drawing/2014/main" id="{3241AF63-2392-E502-5BF3-D0940B47F1DB}"/>
                </a:ext>
              </a:extLst>
            </p:cNvPr>
            <p:cNvSpPr>
              <a:spLocks/>
            </p:cNvSpPr>
            <p:nvPr/>
          </p:nvSpPr>
          <p:spPr bwMode="auto">
            <a:xfrm>
              <a:off x="6359525" y="3214688"/>
              <a:ext cx="520700" cy="160338"/>
            </a:xfrm>
            <a:custGeom>
              <a:avLst/>
              <a:gdLst>
                <a:gd name="T0" fmla="*/ 1 w 71"/>
                <a:gd name="T1" fmla="*/ 5 h 22"/>
                <a:gd name="T2" fmla="*/ 12 w 71"/>
                <a:gd name="T3" fmla="*/ 0 h 22"/>
                <a:gd name="T4" fmla="*/ 64 w 71"/>
                <a:gd name="T5" fmla="*/ 1 h 22"/>
                <a:gd name="T6" fmla="*/ 69 w 71"/>
                <a:gd name="T7" fmla="*/ 10 h 22"/>
                <a:gd name="T8" fmla="*/ 61 w 71"/>
                <a:gd name="T9" fmla="*/ 22 h 22"/>
                <a:gd name="T10" fmla="*/ 4 w 71"/>
                <a:gd name="T11" fmla="*/ 21 h 22"/>
                <a:gd name="T12" fmla="*/ 1 w 71"/>
                <a:gd name="T13" fmla="*/ 10 h 22"/>
                <a:gd name="T14" fmla="*/ 1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1" y="5"/>
                  </a:moveTo>
                  <a:cubicBezTo>
                    <a:pt x="0" y="3"/>
                    <a:pt x="1" y="0"/>
                    <a:pt x="12" y="0"/>
                  </a:cubicBezTo>
                  <a:cubicBezTo>
                    <a:pt x="21" y="0"/>
                    <a:pt x="60" y="1"/>
                    <a:pt x="64" y="1"/>
                  </a:cubicBezTo>
                  <a:cubicBezTo>
                    <a:pt x="68" y="1"/>
                    <a:pt x="69" y="5"/>
                    <a:pt x="69" y="10"/>
                  </a:cubicBezTo>
                  <a:cubicBezTo>
                    <a:pt x="69" y="14"/>
                    <a:pt x="71" y="22"/>
                    <a:pt x="61" y="22"/>
                  </a:cubicBezTo>
                  <a:cubicBezTo>
                    <a:pt x="50" y="22"/>
                    <a:pt x="8" y="22"/>
                    <a:pt x="4" y="21"/>
                  </a:cubicBezTo>
                  <a:cubicBezTo>
                    <a:pt x="0" y="20"/>
                    <a:pt x="0" y="14"/>
                    <a:pt x="1" y="10"/>
                  </a:cubicBezTo>
                  <a:cubicBezTo>
                    <a:pt x="2" y="8"/>
                    <a:pt x="1" y="5"/>
                    <a:pt x="1" y="5"/>
                  </a:cubicBezTo>
                </a:path>
              </a:pathLst>
            </a:custGeom>
            <a:solidFill>
              <a:srgbClr val="80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0" name="Freeform 412">
              <a:extLst>
                <a:ext uri="{FF2B5EF4-FFF2-40B4-BE49-F238E27FC236}">
                  <a16:creationId xmlns:a16="http://schemas.microsoft.com/office/drawing/2014/main" id="{73144958-DF64-C9CD-70C8-C75FA75161E0}"/>
                </a:ext>
              </a:extLst>
            </p:cNvPr>
            <p:cNvSpPr>
              <a:spLocks/>
            </p:cNvSpPr>
            <p:nvPr/>
          </p:nvSpPr>
          <p:spPr bwMode="auto">
            <a:xfrm>
              <a:off x="6359525" y="3214688"/>
              <a:ext cx="520700" cy="160338"/>
            </a:xfrm>
            <a:custGeom>
              <a:avLst/>
              <a:gdLst>
                <a:gd name="T0" fmla="*/ 1 w 71"/>
                <a:gd name="T1" fmla="*/ 5 h 22"/>
                <a:gd name="T2" fmla="*/ 12 w 71"/>
                <a:gd name="T3" fmla="*/ 0 h 22"/>
                <a:gd name="T4" fmla="*/ 64 w 71"/>
                <a:gd name="T5" fmla="*/ 1 h 22"/>
                <a:gd name="T6" fmla="*/ 69 w 71"/>
                <a:gd name="T7" fmla="*/ 10 h 22"/>
                <a:gd name="T8" fmla="*/ 60 w 71"/>
                <a:gd name="T9" fmla="*/ 22 h 22"/>
                <a:gd name="T10" fmla="*/ 4 w 71"/>
                <a:gd name="T11" fmla="*/ 21 h 22"/>
                <a:gd name="T12" fmla="*/ 2 w 71"/>
                <a:gd name="T13" fmla="*/ 10 h 22"/>
                <a:gd name="T14" fmla="*/ 1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1" y="5"/>
                  </a:moveTo>
                  <a:cubicBezTo>
                    <a:pt x="0" y="3"/>
                    <a:pt x="1" y="0"/>
                    <a:pt x="12" y="0"/>
                  </a:cubicBezTo>
                  <a:cubicBezTo>
                    <a:pt x="21" y="0"/>
                    <a:pt x="60" y="1"/>
                    <a:pt x="64" y="1"/>
                  </a:cubicBezTo>
                  <a:cubicBezTo>
                    <a:pt x="68" y="1"/>
                    <a:pt x="69" y="5"/>
                    <a:pt x="69" y="10"/>
                  </a:cubicBezTo>
                  <a:cubicBezTo>
                    <a:pt x="68" y="14"/>
                    <a:pt x="71" y="22"/>
                    <a:pt x="60" y="22"/>
                  </a:cubicBezTo>
                  <a:cubicBezTo>
                    <a:pt x="50" y="22"/>
                    <a:pt x="8" y="22"/>
                    <a:pt x="4" y="21"/>
                  </a:cubicBezTo>
                  <a:cubicBezTo>
                    <a:pt x="0" y="20"/>
                    <a:pt x="0" y="14"/>
                    <a:pt x="2" y="10"/>
                  </a:cubicBezTo>
                  <a:cubicBezTo>
                    <a:pt x="2" y="8"/>
                    <a:pt x="1" y="5"/>
                    <a:pt x="1" y="5"/>
                  </a:cubicBezTo>
                </a:path>
              </a:pathLst>
            </a:custGeom>
            <a:solidFill>
              <a:srgbClr val="7F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1" name="Freeform 413">
              <a:extLst>
                <a:ext uri="{FF2B5EF4-FFF2-40B4-BE49-F238E27FC236}">
                  <a16:creationId xmlns:a16="http://schemas.microsoft.com/office/drawing/2014/main" id="{24AA18A4-13F9-D1DC-9A8A-1235A057A7A5}"/>
                </a:ext>
              </a:extLst>
            </p:cNvPr>
            <p:cNvSpPr>
              <a:spLocks/>
            </p:cNvSpPr>
            <p:nvPr/>
          </p:nvSpPr>
          <p:spPr bwMode="auto">
            <a:xfrm>
              <a:off x="6359525" y="3214688"/>
              <a:ext cx="520700" cy="160338"/>
            </a:xfrm>
            <a:custGeom>
              <a:avLst/>
              <a:gdLst>
                <a:gd name="T0" fmla="*/ 1 w 71"/>
                <a:gd name="T1" fmla="*/ 5 h 22"/>
                <a:gd name="T2" fmla="*/ 12 w 71"/>
                <a:gd name="T3" fmla="*/ 0 h 22"/>
                <a:gd name="T4" fmla="*/ 64 w 71"/>
                <a:gd name="T5" fmla="*/ 1 h 22"/>
                <a:gd name="T6" fmla="*/ 69 w 71"/>
                <a:gd name="T7" fmla="*/ 10 h 22"/>
                <a:gd name="T8" fmla="*/ 60 w 71"/>
                <a:gd name="T9" fmla="*/ 22 h 22"/>
                <a:gd name="T10" fmla="*/ 4 w 71"/>
                <a:gd name="T11" fmla="*/ 21 h 22"/>
                <a:gd name="T12" fmla="*/ 2 w 71"/>
                <a:gd name="T13" fmla="*/ 10 h 22"/>
                <a:gd name="T14" fmla="*/ 1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1" y="5"/>
                  </a:moveTo>
                  <a:cubicBezTo>
                    <a:pt x="0" y="3"/>
                    <a:pt x="1" y="0"/>
                    <a:pt x="12" y="0"/>
                  </a:cubicBezTo>
                  <a:cubicBezTo>
                    <a:pt x="21" y="0"/>
                    <a:pt x="60" y="1"/>
                    <a:pt x="64" y="1"/>
                  </a:cubicBezTo>
                  <a:cubicBezTo>
                    <a:pt x="68" y="1"/>
                    <a:pt x="69" y="5"/>
                    <a:pt x="69" y="10"/>
                  </a:cubicBezTo>
                  <a:cubicBezTo>
                    <a:pt x="68" y="14"/>
                    <a:pt x="71" y="22"/>
                    <a:pt x="60" y="22"/>
                  </a:cubicBezTo>
                  <a:cubicBezTo>
                    <a:pt x="50" y="22"/>
                    <a:pt x="8" y="22"/>
                    <a:pt x="4" y="21"/>
                  </a:cubicBezTo>
                  <a:cubicBezTo>
                    <a:pt x="0" y="20"/>
                    <a:pt x="0" y="14"/>
                    <a:pt x="2" y="10"/>
                  </a:cubicBezTo>
                  <a:cubicBezTo>
                    <a:pt x="2" y="8"/>
                    <a:pt x="1" y="5"/>
                    <a:pt x="1" y="5"/>
                  </a:cubicBezTo>
                </a:path>
              </a:pathLst>
            </a:custGeom>
            <a:solidFill>
              <a:srgbClr val="7E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2" name="Freeform 414">
              <a:extLst>
                <a:ext uri="{FF2B5EF4-FFF2-40B4-BE49-F238E27FC236}">
                  <a16:creationId xmlns:a16="http://schemas.microsoft.com/office/drawing/2014/main" id="{D072BA47-A4FF-B4B7-4932-537043E05283}"/>
                </a:ext>
              </a:extLst>
            </p:cNvPr>
            <p:cNvSpPr>
              <a:spLocks/>
            </p:cNvSpPr>
            <p:nvPr/>
          </p:nvSpPr>
          <p:spPr bwMode="auto">
            <a:xfrm>
              <a:off x="6359525" y="3214688"/>
              <a:ext cx="520700" cy="160338"/>
            </a:xfrm>
            <a:custGeom>
              <a:avLst/>
              <a:gdLst>
                <a:gd name="T0" fmla="*/ 2 w 71"/>
                <a:gd name="T1" fmla="*/ 5 h 22"/>
                <a:gd name="T2" fmla="*/ 12 w 71"/>
                <a:gd name="T3" fmla="*/ 0 h 22"/>
                <a:gd name="T4" fmla="*/ 64 w 71"/>
                <a:gd name="T5" fmla="*/ 1 h 22"/>
                <a:gd name="T6" fmla="*/ 69 w 71"/>
                <a:gd name="T7" fmla="*/ 10 h 22"/>
                <a:gd name="T8" fmla="*/ 60 w 71"/>
                <a:gd name="T9" fmla="*/ 22 h 22"/>
                <a:gd name="T10" fmla="*/ 4 w 71"/>
                <a:gd name="T11" fmla="*/ 21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0" y="3"/>
                    <a:pt x="1" y="0"/>
                    <a:pt x="12" y="0"/>
                  </a:cubicBezTo>
                  <a:cubicBezTo>
                    <a:pt x="21" y="0"/>
                    <a:pt x="60" y="2"/>
                    <a:pt x="64" y="1"/>
                  </a:cubicBezTo>
                  <a:cubicBezTo>
                    <a:pt x="67" y="1"/>
                    <a:pt x="69" y="5"/>
                    <a:pt x="69" y="10"/>
                  </a:cubicBezTo>
                  <a:cubicBezTo>
                    <a:pt x="68" y="14"/>
                    <a:pt x="71" y="22"/>
                    <a:pt x="60" y="22"/>
                  </a:cubicBezTo>
                  <a:cubicBezTo>
                    <a:pt x="50" y="22"/>
                    <a:pt x="8" y="22"/>
                    <a:pt x="4" y="21"/>
                  </a:cubicBezTo>
                  <a:cubicBezTo>
                    <a:pt x="0" y="20"/>
                    <a:pt x="0" y="14"/>
                    <a:pt x="2" y="10"/>
                  </a:cubicBezTo>
                  <a:cubicBezTo>
                    <a:pt x="3" y="8"/>
                    <a:pt x="2" y="5"/>
                    <a:pt x="2" y="5"/>
                  </a:cubicBezTo>
                </a:path>
              </a:pathLst>
            </a:custGeom>
            <a:solidFill>
              <a:srgbClr val="7D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3" name="Freeform 415">
              <a:extLst>
                <a:ext uri="{FF2B5EF4-FFF2-40B4-BE49-F238E27FC236}">
                  <a16:creationId xmlns:a16="http://schemas.microsoft.com/office/drawing/2014/main" id="{FFB28C84-D323-AA68-5988-A2511E2E2885}"/>
                </a:ext>
              </a:extLst>
            </p:cNvPr>
            <p:cNvSpPr>
              <a:spLocks/>
            </p:cNvSpPr>
            <p:nvPr/>
          </p:nvSpPr>
          <p:spPr bwMode="auto">
            <a:xfrm>
              <a:off x="6359525" y="3214688"/>
              <a:ext cx="520700" cy="160338"/>
            </a:xfrm>
            <a:custGeom>
              <a:avLst/>
              <a:gdLst>
                <a:gd name="T0" fmla="*/ 2 w 71"/>
                <a:gd name="T1" fmla="*/ 5 h 22"/>
                <a:gd name="T2" fmla="*/ 13 w 71"/>
                <a:gd name="T3" fmla="*/ 0 h 22"/>
                <a:gd name="T4" fmla="*/ 64 w 71"/>
                <a:gd name="T5" fmla="*/ 1 h 22"/>
                <a:gd name="T6" fmla="*/ 69 w 71"/>
                <a:gd name="T7" fmla="*/ 10 h 22"/>
                <a:gd name="T8" fmla="*/ 60 w 71"/>
                <a:gd name="T9" fmla="*/ 22 h 22"/>
                <a:gd name="T10" fmla="*/ 4 w 71"/>
                <a:gd name="T11" fmla="*/ 21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0" y="4"/>
                    <a:pt x="2" y="0"/>
                    <a:pt x="13" y="0"/>
                  </a:cubicBezTo>
                  <a:cubicBezTo>
                    <a:pt x="21" y="0"/>
                    <a:pt x="60" y="2"/>
                    <a:pt x="64" y="1"/>
                  </a:cubicBezTo>
                  <a:cubicBezTo>
                    <a:pt x="67" y="1"/>
                    <a:pt x="69" y="5"/>
                    <a:pt x="69" y="10"/>
                  </a:cubicBezTo>
                  <a:cubicBezTo>
                    <a:pt x="68" y="14"/>
                    <a:pt x="71" y="22"/>
                    <a:pt x="60" y="22"/>
                  </a:cubicBezTo>
                  <a:cubicBezTo>
                    <a:pt x="50" y="22"/>
                    <a:pt x="8" y="22"/>
                    <a:pt x="4" y="21"/>
                  </a:cubicBezTo>
                  <a:cubicBezTo>
                    <a:pt x="0" y="20"/>
                    <a:pt x="0" y="14"/>
                    <a:pt x="2" y="10"/>
                  </a:cubicBezTo>
                  <a:cubicBezTo>
                    <a:pt x="3" y="8"/>
                    <a:pt x="2" y="5"/>
                    <a:pt x="2" y="5"/>
                  </a:cubicBezTo>
                </a:path>
              </a:pathLst>
            </a:custGeom>
            <a:solidFill>
              <a:srgbClr val="7C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4" name="Freeform 416">
              <a:extLst>
                <a:ext uri="{FF2B5EF4-FFF2-40B4-BE49-F238E27FC236}">
                  <a16:creationId xmlns:a16="http://schemas.microsoft.com/office/drawing/2014/main" id="{3F2E409B-ECE5-9395-F7B3-E5A286A0D0B0}"/>
                </a:ext>
              </a:extLst>
            </p:cNvPr>
            <p:cNvSpPr>
              <a:spLocks/>
            </p:cNvSpPr>
            <p:nvPr/>
          </p:nvSpPr>
          <p:spPr bwMode="auto">
            <a:xfrm>
              <a:off x="6359525" y="3214688"/>
              <a:ext cx="520700" cy="160338"/>
            </a:xfrm>
            <a:custGeom>
              <a:avLst/>
              <a:gdLst>
                <a:gd name="T0" fmla="*/ 2 w 71"/>
                <a:gd name="T1" fmla="*/ 5 h 22"/>
                <a:gd name="T2" fmla="*/ 13 w 71"/>
                <a:gd name="T3" fmla="*/ 0 h 22"/>
                <a:gd name="T4" fmla="*/ 64 w 71"/>
                <a:gd name="T5" fmla="*/ 1 h 22"/>
                <a:gd name="T6" fmla="*/ 69 w 71"/>
                <a:gd name="T7" fmla="*/ 10 h 22"/>
                <a:gd name="T8" fmla="*/ 60 w 71"/>
                <a:gd name="T9" fmla="*/ 22 h 22"/>
                <a:gd name="T10" fmla="*/ 4 w 71"/>
                <a:gd name="T11" fmla="*/ 21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0" y="4"/>
                    <a:pt x="2" y="0"/>
                    <a:pt x="13" y="0"/>
                  </a:cubicBezTo>
                  <a:cubicBezTo>
                    <a:pt x="21" y="0"/>
                    <a:pt x="60" y="2"/>
                    <a:pt x="64" y="1"/>
                  </a:cubicBezTo>
                  <a:cubicBezTo>
                    <a:pt x="67" y="1"/>
                    <a:pt x="69" y="5"/>
                    <a:pt x="69" y="10"/>
                  </a:cubicBezTo>
                  <a:cubicBezTo>
                    <a:pt x="68" y="14"/>
                    <a:pt x="71" y="22"/>
                    <a:pt x="60" y="22"/>
                  </a:cubicBezTo>
                  <a:cubicBezTo>
                    <a:pt x="50" y="22"/>
                    <a:pt x="8" y="22"/>
                    <a:pt x="4" y="21"/>
                  </a:cubicBezTo>
                  <a:cubicBezTo>
                    <a:pt x="0" y="20"/>
                    <a:pt x="0" y="14"/>
                    <a:pt x="2" y="10"/>
                  </a:cubicBezTo>
                  <a:cubicBezTo>
                    <a:pt x="3" y="8"/>
                    <a:pt x="2" y="5"/>
                    <a:pt x="2" y="5"/>
                  </a:cubicBezTo>
                </a:path>
              </a:pathLst>
            </a:custGeom>
            <a:solidFill>
              <a:srgbClr val="7B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5" name="Freeform 417">
              <a:extLst>
                <a:ext uri="{FF2B5EF4-FFF2-40B4-BE49-F238E27FC236}">
                  <a16:creationId xmlns:a16="http://schemas.microsoft.com/office/drawing/2014/main" id="{F9FB9A05-CC41-09A8-4DAB-17ACB8882A4E}"/>
                </a:ext>
              </a:extLst>
            </p:cNvPr>
            <p:cNvSpPr>
              <a:spLocks/>
            </p:cNvSpPr>
            <p:nvPr/>
          </p:nvSpPr>
          <p:spPr bwMode="auto">
            <a:xfrm>
              <a:off x="6359525" y="3214688"/>
              <a:ext cx="520700" cy="160338"/>
            </a:xfrm>
            <a:custGeom>
              <a:avLst/>
              <a:gdLst>
                <a:gd name="T0" fmla="*/ 2 w 71"/>
                <a:gd name="T1" fmla="*/ 5 h 22"/>
                <a:gd name="T2" fmla="*/ 13 w 71"/>
                <a:gd name="T3" fmla="*/ 0 h 22"/>
                <a:gd name="T4" fmla="*/ 64 w 71"/>
                <a:gd name="T5" fmla="*/ 1 h 22"/>
                <a:gd name="T6" fmla="*/ 69 w 71"/>
                <a:gd name="T7" fmla="*/ 10 h 22"/>
                <a:gd name="T8" fmla="*/ 60 w 71"/>
                <a:gd name="T9" fmla="*/ 22 h 22"/>
                <a:gd name="T10" fmla="*/ 4 w 71"/>
                <a:gd name="T11" fmla="*/ 21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0" y="4"/>
                    <a:pt x="2" y="0"/>
                    <a:pt x="13" y="0"/>
                  </a:cubicBezTo>
                  <a:cubicBezTo>
                    <a:pt x="21" y="1"/>
                    <a:pt x="60" y="2"/>
                    <a:pt x="64" y="1"/>
                  </a:cubicBezTo>
                  <a:cubicBezTo>
                    <a:pt x="67" y="1"/>
                    <a:pt x="69" y="5"/>
                    <a:pt x="69" y="10"/>
                  </a:cubicBezTo>
                  <a:cubicBezTo>
                    <a:pt x="68" y="14"/>
                    <a:pt x="71" y="21"/>
                    <a:pt x="60" y="22"/>
                  </a:cubicBezTo>
                  <a:cubicBezTo>
                    <a:pt x="50" y="22"/>
                    <a:pt x="8" y="21"/>
                    <a:pt x="4" y="21"/>
                  </a:cubicBezTo>
                  <a:cubicBezTo>
                    <a:pt x="0" y="20"/>
                    <a:pt x="0" y="14"/>
                    <a:pt x="2" y="10"/>
                  </a:cubicBezTo>
                  <a:cubicBezTo>
                    <a:pt x="3" y="8"/>
                    <a:pt x="2" y="5"/>
                    <a:pt x="2" y="5"/>
                  </a:cubicBezTo>
                </a:path>
              </a:pathLst>
            </a:custGeom>
            <a:solidFill>
              <a:srgbClr val="7A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6" name="Freeform 418">
              <a:extLst>
                <a:ext uri="{FF2B5EF4-FFF2-40B4-BE49-F238E27FC236}">
                  <a16:creationId xmlns:a16="http://schemas.microsoft.com/office/drawing/2014/main" id="{DE7CF983-AB79-4C88-687E-54396E2ADE8B}"/>
                </a:ext>
              </a:extLst>
            </p:cNvPr>
            <p:cNvSpPr>
              <a:spLocks/>
            </p:cNvSpPr>
            <p:nvPr/>
          </p:nvSpPr>
          <p:spPr bwMode="auto">
            <a:xfrm>
              <a:off x="6359525" y="3214688"/>
              <a:ext cx="520700" cy="160338"/>
            </a:xfrm>
            <a:custGeom>
              <a:avLst/>
              <a:gdLst>
                <a:gd name="T0" fmla="*/ 2 w 71"/>
                <a:gd name="T1" fmla="*/ 5 h 22"/>
                <a:gd name="T2" fmla="*/ 13 w 71"/>
                <a:gd name="T3" fmla="*/ 0 h 22"/>
                <a:gd name="T4" fmla="*/ 64 w 71"/>
                <a:gd name="T5" fmla="*/ 2 h 22"/>
                <a:gd name="T6" fmla="*/ 69 w 71"/>
                <a:gd name="T7" fmla="*/ 10 h 22"/>
                <a:gd name="T8" fmla="*/ 60 w 71"/>
                <a:gd name="T9" fmla="*/ 22 h 22"/>
                <a:gd name="T10" fmla="*/ 4 w 71"/>
                <a:gd name="T11" fmla="*/ 21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0" y="4"/>
                    <a:pt x="2" y="0"/>
                    <a:pt x="13" y="0"/>
                  </a:cubicBezTo>
                  <a:cubicBezTo>
                    <a:pt x="21" y="1"/>
                    <a:pt x="60" y="2"/>
                    <a:pt x="64" y="2"/>
                  </a:cubicBezTo>
                  <a:cubicBezTo>
                    <a:pt x="67" y="1"/>
                    <a:pt x="69" y="5"/>
                    <a:pt x="69" y="10"/>
                  </a:cubicBezTo>
                  <a:cubicBezTo>
                    <a:pt x="68" y="14"/>
                    <a:pt x="71" y="21"/>
                    <a:pt x="60" y="22"/>
                  </a:cubicBezTo>
                  <a:cubicBezTo>
                    <a:pt x="50" y="22"/>
                    <a:pt x="8" y="21"/>
                    <a:pt x="4" y="21"/>
                  </a:cubicBezTo>
                  <a:cubicBezTo>
                    <a:pt x="0" y="20"/>
                    <a:pt x="0" y="14"/>
                    <a:pt x="2" y="10"/>
                  </a:cubicBezTo>
                  <a:cubicBezTo>
                    <a:pt x="3" y="8"/>
                    <a:pt x="2" y="5"/>
                    <a:pt x="2" y="5"/>
                  </a:cubicBezTo>
                </a:path>
              </a:pathLst>
            </a:custGeom>
            <a:solidFill>
              <a:srgbClr val="79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7" name="Freeform 419">
              <a:extLst>
                <a:ext uri="{FF2B5EF4-FFF2-40B4-BE49-F238E27FC236}">
                  <a16:creationId xmlns:a16="http://schemas.microsoft.com/office/drawing/2014/main" id="{9BDCDADD-D93B-B9C3-609F-D8B9EF7E7D47}"/>
                </a:ext>
              </a:extLst>
            </p:cNvPr>
            <p:cNvSpPr>
              <a:spLocks/>
            </p:cNvSpPr>
            <p:nvPr/>
          </p:nvSpPr>
          <p:spPr bwMode="auto">
            <a:xfrm>
              <a:off x="6359525" y="3214688"/>
              <a:ext cx="520700" cy="160338"/>
            </a:xfrm>
            <a:custGeom>
              <a:avLst/>
              <a:gdLst>
                <a:gd name="T0" fmla="*/ 2 w 71"/>
                <a:gd name="T1" fmla="*/ 5 h 22"/>
                <a:gd name="T2" fmla="*/ 13 w 71"/>
                <a:gd name="T3" fmla="*/ 0 h 22"/>
                <a:gd name="T4" fmla="*/ 64 w 71"/>
                <a:gd name="T5" fmla="*/ 2 h 22"/>
                <a:gd name="T6" fmla="*/ 69 w 71"/>
                <a:gd name="T7" fmla="*/ 10 h 22"/>
                <a:gd name="T8" fmla="*/ 60 w 71"/>
                <a:gd name="T9" fmla="*/ 22 h 22"/>
                <a:gd name="T10" fmla="*/ 4 w 71"/>
                <a:gd name="T11" fmla="*/ 21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0" y="4"/>
                    <a:pt x="2" y="0"/>
                    <a:pt x="13" y="0"/>
                  </a:cubicBezTo>
                  <a:cubicBezTo>
                    <a:pt x="21" y="1"/>
                    <a:pt x="60" y="2"/>
                    <a:pt x="64" y="2"/>
                  </a:cubicBezTo>
                  <a:cubicBezTo>
                    <a:pt x="67" y="1"/>
                    <a:pt x="69" y="5"/>
                    <a:pt x="69" y="10"/>
                  </a:cubicBezTo>
                  <a:cubicBezTo>
                    <a:pt x="68" y="14"/>
                    <a:pt x="71" y="21"/>
                    <a:pt x="60" y="22"/>
                  </a:cubicBezTo>
                  <a:cubicBezTo>
                    <a:pt x="50" y="22"/>
                    <a:pt x="8" y="21"/>
                    <a:pt x="4" y="21"/>
                  </a:cubicBezTo>
                  <a:cubicBezTo>
                    <a:pt x="0" y="20"/>
                    <a:pt x="0" y="14"/>
                    <a:pt x="2" y="10"/>
                  </a:cubicBezTo>
                  <a:cubicBezTo>
                    <a:pt x="3" y="8"/>
                    <a:pt x="2" y="5"/>
                    <a:pt x="2" y="5"/>
                  </a:cubicBezTo>
                </a:path>
              </a:pathLst>
            </a:custGeom>
            <a:solidFill>
              <a:srgbClr val="78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8" name="Freeform 420">
              <a:extLst>
                <a:ext uri="{FF2B5EF4-FFF2-40B4-BE49-F238E27FC236}">
                  <a16:creationId xmlns:a16="http://schemas.microsoft.com/office/drawing/2014/main" id="{69FB8F2A-590A-4D92-28B7-BE870DC1D6B1}"/>
                </a:ext>
              </a:extLst>
            </p:cNvPr>
            <p:cNvSpPr>
              <a:spLocks/>
            </p:cNvSpPr>
            <p:nvPr/>
          </p:nvSpPr>
          <p:spPr bwMode="auto">
            <a:xfrm>
              <a:off x="6359525" y="3214688"/>
              <a:ext cx="520700" cy="160338"/>
            </a:xfrm>
            <a:custGeom>
              <a:avLst/>
              <a:gdLst>
                <a:gd name="T0" fmla="*/ 2 w 71"/>
                <a:gd name="T1" fmla="*/ 5 h 22"/>
                <a:gd name="T2" fmla="*/ 13 w 71"/>
                <a:gd name="T3" fmla="*/ 0 h 22"/>
                <a:gd name="T4" fmla="*/ 64 w 71"/>
                <a:gd name="T5" fmla="*/ 2 h 22"/>
                <a:gd name="T6" fmla="*/ 69 w 71"/>
                <a:gd name="T7" fmla="*/ 10 h 22"/>
                <a:gd name="T8" fmla="*/ 60 w 71"/>
                <a:gd name="T9" fmla="*/ 22 h 22"/>
                <a:gd name="T10" fmla="*/ 4 w 71"/>
                <a:gd name="T11" fmla="*/ 21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0" y="4"/>
                    <a:pt x="2" y="0"/>
                    <a:pt x="13" y="0"/>
                  </a:cubicBezTo>
                  <a:cubicBezTo>
                    <a:pt x="21" y="1"/>
                    <a:pt x="60" y="2"/>
                    <a:pt x="64" y="2"/>
                  </a:cubicBezTo>
                  <a:cubicBezTo>
                    <a:pt x="67" y="1"/>
                    <a:pt x="69" y="5"/>
                    <a:pt x="69" y="10"/>
                  </a:cubicBezTo>
                  <a:cubicBezTo>
                    <a:pt x="68" y="14"/>
                    <a:pt x="71" y="21"/>
                    <a:pt x="60" y="22"/>
                  </a:cubicBezTo>
                  <a:cubicBezTo>
                    <a:pt x="50" y="22"/>
                    <a:pt x="8" y="21"/>
                    <a:pt x="4" y="21"/>
                  </a:cubicBezTo>
                  <a:cubicBezTo>
                    <a:pt x="0" y="20"/>
                    <a:pt x="0" y="14"/>
                    <a:pt x="2" y="10"/>
                  </a:cubicBezTo>
                  <a:cubicBezTo>
                    <a:pt x="3" y="8"/>
                    <a:pt x="2" y="5"/>
                    <a:pt x="2" y="5"/>
                  </a:cubicBezTo>
                </a:path>
              </a:pathLst>
            </a:custGeom>
            <a:solidFill>
              <a:srgbClr val="77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79" name="Freeform 421">
              <a:extLst>
                <a:ext uri="{FF2B5EF4-FFF2-40B4-BE49-F238E27FC236}">
                  <a16:creationId xmlns:a16="http://schemas.microsoft.com/office/drawing/2014/main" id="{95A394A7-2585-5BC6-E3E2-01DE7410C32F}"/>
                </a:ext>
              </a:extLst>
            </p:cNvPr>
            <p:cNvSpPr>
              <a:spLocks/>
            </p:cNvSpPr>
            <p:nvPr/>
          </p:nvSpPr>
          <p:spPr bwMode="auto">
            <a:xfrm>
              <a:off x="6359525" y="3214688"/>
              <a:ext cx="520700" cy="160338"/>
            </a:xfrm>
            <a:custGeom>
              <a:avLst/>
              <a:gdLst>
                <a:gd name="T0" fmla="*/ 2 w 71"/>
                <a:gd name="T1" fmla="*/ 5 h 22"/>
                <a:gd name="T2" fmla="*/ 13 w 71"/>
                <a:gd name="T3" fmla="*/ 0 h 22"/>
                <a:gd name="T4" fmla="*/ 64 w 71"/>
                <a:gd name="T5" fmla="*/ 2 h 22"/>
                <a:gd name="T6" fmla="*/ 69 w 71"/>
                <a:gd name="T7" fmla="*/ 10 h 22"/>
                <a:gd name="T8" fmla="*/ 60 w 71"/>
                <a:gd name="T9" fmla="*/ 22 h 22"/>
                <a:gd name="T10" fmla="*/ 5 w 71"/>
                <a:gd name="T11" fmla="*/ 20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0" y="4"/>
                    <a:pt x="2" y="0"/>
                    <a:pt x="13" y="0"/>
                  </a:cubicBezTo>
                  <a:cubicBezTo>
                    <a:pt x="21" y="1"/>
                    <a:pt x="60" y="2"/>
                    <a:pt x="64" y="2"/>
                  </a:cubicBezTo>
                  <a:cubicBezTo>
                    <a:pt x="67" y="2"/>
                    <a:pt x="69" y="5"/>
                    <a:pt x="69" y="10"/>
                  </a:cubicBezTo>
                  <a:cubicBezTo>
                    <a:pt x="68" y="14"/>
                    <a:pt x="71" y="21"/>
                    <a:pt x="60" y="22"/>
                  </a:cubicBezTo>
                  <a:cubicBezTo>
                    <a:pt x="49" y="22"/>
                    <a:pt x="8" y="21"/>
                    <a:pt x="5" y="20"/>
                  </a:cubicBezTo>
                  <a:cubicBezTo>
                    <a:pt x="0" y="20"/>
                    <a:pt x="0" y="14"/>
                    <a:pt x="2" y="10"/>
                  </a:cubicBezTo>
                  <a:cubicBezTo>
                    <a:pt x="3" y="8"/>
                    <a:pt x="2" y="5"/>
                    <a:pt x="2" y="5"/>
                  </a:cubicBezTo>
                </a:path>
              </a:pathLst>
            </a:custGeom>
            <a:solidFill>
              <a:srgbClr val="76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0" name="Freeform 422">
              <a:extLst>
                <a:ext uri="{FF2B5EF4-FFF2-40B4-BE49-F238E27FC236}">
                  <a16:creationId xmlns:a16="http://schemas.microsoft.com/office/drawing/2014/main" id="{C81185C7-6D5F-2E75-70DD-F5C3F388E374}"/>
                </a:ext>
              </a:extLst>
            </p:cNvPr>
            <p:cNvSpPr>
              <a:spLocks/>
            </p:cNvSpPr>
            <p:nvPr/>
          </p:nvSpPr>
          <p:spPr bwMode="auto">
            <a:xfrm>
              <a:off x="6359525" y="3214688"/>
              <a:ext cx="520700" cy="160338"/>
            </a:xfrm>
            <a:custGeom>
              <a:avLst/>
              <a:gdLst>
                <a:gd name="T0" fmla="*/ 2 w 71"/>
                <a:gd name="T1" fmla="*/ 5 h 22"/>
                <a:gd name="T2" fmla="*/ 13 w 71"/>
                <a:gd name="T3" fmla="*/ 1 h 22"/>
                <a:gd name="T4" fmla="*/ 64 w 71"/>
                <a:gd name="T5" fmla="*/ 2 h 22"/>
                <a:gd name="T6" fmla="*/ 69 w 71"/>
                <a:gd name="T7" fmla="*/ 10 h 22"/>
                <a:gd name="T8" fmla="*/ 60 w 71"/>
                <a:gd name="T9" fmla="*/ 21 h 22"/>
                <a:gd name="T10" fmla="*/ 5 w 71"/>
                <a:gd name="T11" fmla="*/ 20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0" y="4"/>
                    <a:pt x="2" y="0"/>
                    <a:pt x="13" y="1"/>
                  </a:cubicBezTo>
                  <a:cubicBezTo>
                    <a:pt x="21" y="1"/>
                    <a:pt x="60" y="2"/>
                    <a:pt x="64" y="2"/>
                  </a:cubicBezTo>
                  <a:cubicBezTo>
                    <a:pt x="67" y="2"/>
                    <a:pt x="69" y="5"/>
                    <a:pt x="69" y="10"/>
                  </a:cubicBezTo>
                  <a:cubicBezTo>
                    <a:pt x="68" y="14"/>
                    <a:pt x="71" y="21"/>
                    <a:pt x="60" y="21"/>
                  </a:cubicBezTo>
                  <a:cubicBezTo>
                    <a:pt x="49" y="22"/>
                    <a:pt x="8" y="21"/>
                    <a:pt x="5" y="20"/>
                  </a:cubicBezTo>
                  <a:cubicBezTo>
                    <a:pt x="0" y="19"/>
                    <a:pt x="0" y="14"/>
                    <a:pt x="2" y="10"/>
                  </a:cubicBezTo>
                  <a:cubicBezTo>
                    <a:pt x="3" y="8"/>
                    <a:pt x="2" y="5"/>
                    <a:pt x="2" y="5"/>
                  </a:cubicBezTo>
                </a:path>
              </a:pathLst>
            </a:custGeom>
            <a:solidFill>
              <a:srgbClr val="75E1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1" name="Freeform 423">
              <a:extLst>
                <a:ext uri="{FF2B5EF4-FFF2-40B4-BE49-F238E27FC236}">
                  <a16:creationId xmlns:a16="http://schemas.microsoft.com/office/drawing/2014/main" id="{5FCDC7E2-E61E-0345-EA79-1CF2467D0F81}"/>
                </a:ext>
              </a:extLst>
            </p:cNvPr>
            <p:cNvSpPr>
              <a:spLocks/>
            </p:cNvSpPr>
            <p:nvPr/>
          </p:nvSpPr>
          <p:spPr bwMode="auto">
            <a:xfrm>
              <a:off x="6359525" y="3214688"/>
              <a:ext cx="520700" cy="160338"/>
            </a:xfrm>
            <a:custGeom>
              <a:avLst/>
              <a:gdLst>
                <a:gd name="T0" fmla="*/ 2 w 71"/>
                <a:gd name="T1" fmla="*/ 5 h 22"/>
                <a:gd name="T2" fmla="*/ 13 w 71"/>
                <a:gd name="T3" fmla="*/ 1 h 22"/>
                <a:gd name="T4" fmla="*/ 63 w 71"/>
                <a:gd name="T5" fmla="*/ 2 h 22"/>
                <a:gd name="T6" fmla="*/ 68 w 71"/>
                <a:gd name="T7" fmla="*/ 10 h 22"/>
                <a:gd name="T8" fmla="*/ 60 w 71"/>
                <a:gd name="T9" fmla="*/ 21 h 22"/>
                <a:gd name="T10" fmla="*/ 5 w 71"/>
                <a:gd name="T11" fmla="*/ 20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1" y="4"/>
                    <a:pt x="2" y="0"/>
                    <a:pt x="13" y="1"/>
                  </a:cubicBezTo>
                  <a:cubicBezTo>
                    <a:pt x="21" y="1"/>
                    <a:pt x="60" y="2"/>
                    <a:pt x="63" y="2"/>
                  </a:cubicBezTo>
                  <a:cubicBezTo>
                    <a:pt x="67" y="2"/>
                    <a:pt x="69" y="5"/>
                    <a:pt x="68" y="10"/>
                  </a:cubicBezTo>
                  <a:cubicBezTo>
                    <a:pt x="68" y="14"/>
                    <a:pt x="71" y="21"/>
                    <a:pt x="60" y="21"/>
                  </a:cubicBezTo>
                  <a:cubicBezTo>
                    <a:pt x="49" y="22"/>
                    <a:pt x="8" y="21"/>
                    <a:pt x="5" y="20"/>
                  </a:cubicBezTo>
                  <a:cubicBezTo>
                    <a:pt x="0" y="19"/>
                    <a:pt x="0" y="14"/>
                    <a:pt x="2" y="10"/>
                  </a:cubicBezTo>
                  <a:cubicBezTo>
                    <a:pt x="3" y="8"/>
                    <a:pt x="2" y="5"/>
                    <a:pt x="2" y="5"/>
                  </a:cubicBezTo>
                </a:path>
              </a:pathLst>
            </a:custGeom>
            <a:solidFill>
              <a:srgbClr val="74E1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2" name="Freeform 424">
              <a:extLst>
                <a:ext uri="{FF2B5EF4-FFF2-40B4-BE49-F238E27FC236}">
                  <a16:creationId xmlns:a16="http://schemas.microsoft.com/office/drawing/2014/main" id="{3B461E47-F7B5-4952-9E5A-172DFB9518CA}"/>
                </a:ext>
              </a:extLst>
            </p:cNvPr>
            <p:cNvSpPr>
              <a:spLocks/>
            </p:cNvSpPr>
            <p:nvPr/>
          </p:nvSpPr>
          <p:spPr bwMode="auto">
            <a:xfrm>
              <a:off x="6359525" y="3214688"/>
              <a:ext cx="520700" cy="160338"/>
            </a:xfrm>
            <a:custGeom>
              <a:avLst/>
              <a:gdLst>
                <a:gd name="T0" fmla="*/ 2 w 71"/>
                <a:gd name="T1" fmla="*/ 5 h 22"/>
                <a:gd name="T2" fmla="*/ 13 w 71"/>
                <a:gd name="T3" fmla="*/ 1 h 22"/>
                <a:gd name="T4" fmla="*/ 63 w 71"/>
                <a:gd name="T5" fmla="*/ 2 h 22"/>
                <a:gd name="T6" fmla="*/ 68 w 71"/>
                <a:gd name="T7" fmla="*/ 10 h 22"/>
                <a:gd name="T8" fmla="*/ 60 w 71"/>
                <a:gd name="T9" fmla="*/ 21 h 22"/>
                <a:gd name="T10" fmla="*/ 5 w 71"/>
                <a:gd name="T11" fmla="*/ 20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1" y="4"/>
                    <a:pt x="2" y="0"/>
                    <a:pt x="13" y="1"/>
                  </a:cubicBezTo>
                  <a:cubicBezTo>
                    <a:pt x="21" y="1"/>
                    <a:pt x="60" y="2"/>
                    <a:pt x="63" y="2"/>
                  </a:cubicBezTo>
                  <a:cubicBezTo>
                    <a:pt x="67" y="2"/>
                    <a:pt x="69" y="5"/>
                    <a:pt x="68" y="10"/>
                  </a:cubicBezTo>
                  <a:cubicBezTo>
                    <a:pt x="68" y="14"/>
                    <a:pt x="71" y="21"/>
                    <a:pt x="60" y="21"/>
                  </a:cubicBezTo>
                  <a:cubicBezTo>
                    <a:pt x="49" y="22"/>
                    <a:pt x="8" y="21"/>
                    <a:pt x="5" y="20"/>
                  </a:cubicBezTo>
                  <a:cubicBezTo>
                    <a:pt x="0" y="19"/>
                    <a:pt x="1" y="14"/>
                    <a:pt x="2" y="10"/>
                  </a:cubicBezTo>
                  <a:cubicBezTo>
                    <a:pt x="3" y="8"/>
                    <a:pt x="2" y="5"/>
                    <a:pt x="2" y="5"/>
                  </a:cubicBezTo>
                </a:path>
              </a:pathLst>
            </a:custGeom>
            <a:solidFill>
              <a:srgbClr val="73E1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3" name="Freeform 425">
              <a:extLst>
                <a:ext uri="{FF2B5EF4-FFF2-40B4-BE49-F238E27FC236}">
                  <a16:creationId xmlns:a16="http://schemas.microsoft.com/office/drawing/2014/main" id="{BCE29875-1117-3817-B7DD-4A42F8A1E33E}"/>
                </a:ext>
              </a:extLst>
            </p:cNvPr>
            <p:cNvSpPr>
              <a:spLocks/>
            </p:cNvSpPr>
            <p:nvPr/>
          </p:nvSpPr>
          <p:spPr bwMode="auto">
            <a:xfrm>
              <a:off x="6359525" y="3214688"/>
              <a:ext cx="520700" cy="160338"/>
            </a:xfrm>
            <a:custGeom>
              <a:avLst/>
              <a:gdLst>
                <a:gd name="T0" fmla="*/ 2 w 71"/>
                <a:gd name="T1" fmla="*/ 5 h 22"/>
                <a:gd name="T2" fmla="*/ 13 w 71"/>
                <a:gd name="T3" fmla="*/ 1 h 22"/>
                <a:gd name="T4" fmla="*/ 63 w 71"/>
                <a:gd name="T5" fmla="*/ 2 h 22"/>
                <a:gd name="T6" fmla="*/ 68 w 71"/>
                <a:gd name="T7" fmla="*/ 10 h 22"/>
                <a:gd name="T8" fmla="*/ 60 w 71"/>
                <a:gd name="T9" fmla="*/ 21 h 22"/>
                <a:gd name="T10" fmla="*/ 5 w 71"/>
                <a:gd name="T11" fmla="*/ 20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1" y="4"/>
                    <a:pt x="2" y="0"/>
                    <a:pt x="13" y="1"/>
                  </a:cubicBezTo>
                  <a:cubicBezTo>
                    <a:pt x="21" y="1"/>
                    <a:pt x="60" y="2"/>
                    <a:pt x="63" y="2"/>
                  </a:cubicBezTo>
                  <a:cubicBezTo>
                    <a:pt x="67" y="2"/>
                    <a:pt x="69" y="5"/>
                    <a:pt x="68" y="10"/>
                  </a:cubicBezTo>
                  <a:cubicBezTo>
                    <a:pt x="68" y="14"/>
                    <a:pt x="71" y="21"/>
                    <a:pt x="60" y="21"/>
                  </a:cubicBezTo>
                  <a:cubicBezTo>
                    <a:pt x="49" y="22"/>
                    <a:pt x="8" y="21"/>
                    <a:pt x="5" y="20"/>
                  </a:cubicBezTo>
                  <a:cubicBezTo>
                    <a:pt x="0" y="19"/>
                    <a:pt x="1" y="14"/>
                    <a:pt x="2" y="10"/>
                  </a:cubicBezTo>
                  <a:cubicBezTo>
                    <a:pt x="3" y="8"/>
                    <a:pt x="2" y="5"/>
                    <a:pt x="2" y="5"/>
                  </a:cubicBezTo>
                </a:path>
              </a:pathLst>
            </a:custGeom>
            <a:solidFill>
              <a:srgbClr val="72E1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4" name="Freeform 426">
              <a:extLst>
                <a:ext uri="{FF2B5EF4-FFF2-40B4-BE49-F238E27FC236}">
                  <a16:creationId xmlns:a16="http://schemas.microsoft.com/office/drawing/2014/main" id="{6C5D42AA-EF93-19A5-F110-96D95E6EDBB6}"/>
                </a:ext>
              </a:extLst>
            </p:cNvPr>
            <p:cNvSpPr>
              <a:spLocks/>
            </p:cNvSpPr>
            <p:nvPr/>
          </p:nvSpPr>
          <p:spPr bwMode="auto">
            <a:xfrm>
              <a:off x="6359525" y="3214688"/>
              <a:ext cx="520700" cy="160338"/>
            </a:xfrm>
            <a:custGeom>
              <a:avLst/>
              <a:gdLst>
                <a:gd name="T0" fmla="*/ 2 w 71"/>
                <a:gd name="T1" fmla="*/ 5 h 22"/>
                <a:gd name="T2" fmla="*/ 13 w 71"/>
                <a:gd name="T3" fmla="*/ 1 h 22"/>
                <a:gd name="T4" fmla="*/ 63 w 71"/>
                <a:gd name="T5" fmla="*/ 2 h 22"/>
                <a:gd name="T6" fmla="*/ 68 w 71"/>
                <a:gd name="T7" fmla="*/ 10 h 22"/>
                <a:gd name="T8" fmla="*/ 60 w 71"/>
                <a:gd name="T9" fmla="*/ 21 h 22"/>
                <a:gd name="T10" fmla="*/ 5 w 71"/>
                <a:gd name="T11" fmla="*/ 20 h 22"/>
                <a:gd name="T12" fmla="*/ 2 w 71"/>
                <a:gd name="T13" fmla="*/ 10 h 22"/>
                <a:gd name="T14" fmla="*/ 2 w 71"/>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2">
                  <a:moveTo>
                    <a:pt x="2" y="5"/>
                  </a:moveTo>
                  <a:cubicBezTo>
                    <a:pt x="1" y="4"/>
                    <a:pt x="2" y="0"/>
                    <a:pt x="13" y="1"/>
                  </a:cubicBezTo>
                  <a:cubicBezTo>
                    <a:pt x="21" y="1"/>
                    <a:pt x="60" y="2"/>
                    <a:pt x="63" y="2"/>
                  </a:cubicBezTo>
                  <a:cubicBezTo>
                    <a:pt x="67" y="2"/>
                    <a:pt x="69" y="5"/>
                    <a:pt x="68" y="10"/>
                  </a:cubicBezTo>
                  <a:cubicBezTo>
                    <a:pt x="68" y="14"/>
                    <a:pt x="71" y="21"/>
                    <a:pt x="60" y="21"/>
                  </a:cubicBezTo>
                  <a:cubicBezTo>
                    <a:pt x="49" y="22"/>
                    <a:pt x="8" y="21"/>
                    <a:pt x="5" y="20"/>
                  </a:cubicBezTo>
                  <a:cubicBezTo>
                    <a:pt x="0" y="19"/>
                    <a:pt x="1" y="14"/>
                    <a:pt x="2" y="10"/>
                  </a:cubicBezTo>
                  <a:cubicBezTo>
                    <a:pt x="3" y="8"/>
                    <a:pt x="2" y="5"/>
                    <a:pt x="2" y="5"/>
                  </a:cubicBezTo>
                </a:path>
              </a:pathLst>
            </a:custGeom>
            <a:solidFill>
              <a:srgbClr val="71E1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5" name="Freeform 427">
              <a:extLst>
                <a:ext uri="{FF2B5EF4-FFF2-40B4-BE49-F238E27FC236}">
                  <a16:creationId xmlns:a16="http://schemas.microsoft.com/office/drawing/2014/main" id="{5FFAA5B2-3C59-0ADF-7A3F-F91B715FDCBE}"/>
                </a:ext>
              </a:extLst>
            </p:cNvPr>
            <p:cNvSpPr>
              <a:spLocks/>
            </p:cNvSpPr>
            <p:nvPr/>
          </p:nvSpPr>
          <p:spPr bwMode="auto">
            <a:xfrm>
              <a:off x="6359525" y="3214688"/>
              <a:ext cx="520700" cy="153988"/>
            </a:xfrm>
            <a:custGeom>
              <a:avLst/>
              <a:gdLst>
                <a:gd name="T0" fmla="*/ 2 w 71"/>
                <a:gd name="T1" fmla="*/ 5 h 21"/>
                <a:gd name="T2" fmla="*/ 13 w 71"/>
                <a:gd name="T3" fmla="*/ 1 h 21"/>
                <a:gd name="T4" fmla="*/ 63 w 71"/>
                <a:gd name="T5" fmla="*/ 2 h 21"/>
                <a:gd name="T6" fmla="*/ 68 w 71"/>
                <a:gd name="T7" fmla="*/ 10 h 21"/>
                <a:gd name="T8" fmla="*/ 60 w 71"/>
                <a:gd name="T9" fmla="*/ 21 h 21"/>
                <a:gd name="T10" fmla="*/ 5 w 71"/>
                <a:gd name="T11" fmla="*/ 20 h 21"/>
                <a:gd name="T12" fmla="*/ 2 w 71"/>
                <a:gd name="T13" fmla="*/ 10 h 21"/>
                <a:gd name="T14" fmla="*/ 2 w 71"/>
                <a:gd name="T15" fmla="*/ 5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1">
                  <a:moveTo>
                    <a:pt x="2" y="5"/>
                  </a:moveTo>
                  <a:cubicBezTo>
                    <a:pt x="1" y="4"/>
                    <a:pt x="2" y="0"/>
                    <a:pt x="13" y="1"/>
                  </a:cubicBezTo>
                  <a:cubicBezTo>
                    <a:pt x="21" y="1"/>
                    <a:pt x="60" y="2"/>
                    <a:pt x="63" y="2"/>
                  </a:cubicBezTo>
                  <a:cubicBezTo>
                    <a:pt x="67" y="2"/>
                    <a:pt x="69" y="5"/>
                    <a:pt x="68" y="10"/>
                  </a:cubicBezTo>
                  <a:cubicBezTo>
                    <a:pt x="68" y="14"/>
                    <a:pt x="71" y="21"/>
                    <a:pt x="60" y="21"/>
                  </a:cubicBezTo>
                  <a:cubicBezTo>
                    <a:pt x="49" y="21"/>
                    <a:pt x="8" y="21"/>
                    <a:pt x="5" y="20"/>
                  </a:cubicBezTo>
                  <a:cubicBezTo>
                    <a:pt x="0" y="19"/>
                    <a:pt x="1" y="14"/>
                    <a:pt x="2" y="10"/>
                  </a:cubicBezTo>
                  <a:cubicBezTo>
                    <a:pt x="3" y="8"/>
                    <a:pt x="2" y="5"/>
                    <a:pt x="2" y="5"/>
                  </a:cubicBezTo>
                </a:path>
              </a:pathLst>
            </a:custGeom>
            <a:solidFill>
              <a:srgbClr val="70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6" name="Freeform 428">
              <a:extLst>
                <a:ext uri="{FF2B5EF4-FFF2-40B4-BE49-F238E27FC236}">
                  <a16:creationId xmlns:a16="http://schemas.microsoft.com/office/drawing/2014/main" id="{BB3FDB31-81FA-124D-7328-D826849EEAA5}"/>
                </a:ext>
              </a:extLst>
            </p:cNvPr>
            <p:cNvSpPr>
              <a:spLocks/>
            </p:cNvSpPr>
            <p:nvPr/>
          </p:nvSpPr>
          <p:spPr bwMode="auto">
            <a:xfrm>
              <a:off x="6359525" y="3222626"/>
              <a:ext cx="520700" cy="146050"/>
            </a:xfrm>
            <a:custGeom>
              <a:avLst/>
              <a:gdLst>
                <a:gd name="T0" fmla="*/ 2 w 71"/>
                <a:gd name="T1" fmla="*/ 4 h 20"/>
                <a:gd name="T2" fmla="*/ 13 w 71"/>
                <a:gd name="T3" fmla="*/ 0 h 20"/>
                <a:gd name="T4" fmla="*/ 63 w 71"/>
                <a:gd name="T5" fmla="*/ 1 h 20"/>
                <a:gd name="T6" fmla="*/ 68 w 71"/>
                <a:gd name="T7" fmla="*/ 9 h 20"/>
                <a:gd name="T8" fmla="*/ 60 w 71"/>
                <a:gd name="T9" fmla="*/ 20 h 20"/>
                <a:gd name="T10" fmla="*/ 5 w 71"/>
                <a:gd name="T11" fmla="*/ 19 h 20"/>
                <a:gd name="T12" fmla="*/ 2 w 71"/>
                <a:gd name="T13" fmla="*/ 9 h 20"/>
                <a:gd name="T14" fmla="*/ 2 w 71"/>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0">
                  <a:moveTo>
                    <a:pt x="2" y="4"/>
                  </a:moveTo>
                  <a:cubicBezTo>
                    <a:pt x="1" y="3"/>
                    <a:pt x="2" y="0"/>
                    <a:pt x="13" y="0"/>
                  </a:cubicBezTo>
                  <a:cubicBezTo>
                    <a:pt x="21" y="0"/>
                    <a:pt x="60" y="1"/>
                    <a:pt x="63" y="1"/>
                  </a:cubicBezTo>
                  <a:cubicBezTo>
                    <a:pt x="67" y="1"/>
                    <a:pt x="69" y="4"/>
                    <a:pt x="68" y="9"/>
                  </a:cubicBezTo>
                  <a:cubicBezTo>
                    <a:pt x="68" y="13"/>
                    <a:pt x="71" y="20"/>
                    <a:pt x="60" y="20"/>
                  </a:cubicBezTo>
                  <a:cubicBezTo>
                    <a:pt x="49" y="20"/>
                    <a:pt x="8" y="20"/>
                    <a:pt x="5" y="19"/>
                  </a:cubicBezTo>
                  <a:cubicBezTo>
                    <a:pt x="0" y="18"/>
                    <a:pt x="1" y="13"/>
                    <a:pt x="2" y="9"/>
                  </a:cubicBezTo>
                  <a:cubicBezTo>
                    <a:pt x="3" y="7"/>
                    <a:pt x="2" y="4"/>
                    <a:pt x="2" y="4"/>
                  </a:cubicBezTo>
                </a:path>
              </a:pathLst>
            </a:custGeom>
            <a:solidFill>
              <a:srgbClr val="6F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7" name="Freeform 429">
              <a:extLst>
                <a:ext uri="{FF2B5EF4-FFF2-40B4-BE49-F238E27FC236}">
                  <a16:creationId xmlns:a16="http://schemas.microsoft.com/office/drawing/2014/main" id="{3F08911D-3BD0-B743-17AE-B98B826A1287}"/>
                </a:ext>
              </a:extLst>
            </p:cNvPr>
            <p:cNvSpPr>
              <a:spLocks/>
            </p:cNvSpPr>
            <p:nvPr/>
          </p:nvSpPr>
          <p:spPr bwMode="auto">
            <a:xfrm>
              <a:off x="6359525" y="3222626"/>
              <a:ext cx="520700" cy="146050"/>
            </a:xfrm>
            <a:custGeom>
              <a:avLst/>
              <a:gdLst>
                <a:gd name="T0" fmla="*/ 2 w 71"/>
                <a:gd name="T1" fmla="*/ 4 h 20"/>
                <a:gd name="T2" fmla="*/ 13 w 71"/>
                <a:gd name="T3" fmla="*/ 0 h 20"/>
                <a:gd name="T4" fmla="*/ 63 w 71"/>
                <a:gd name="T5" fmla="*/ 1 h 20"/>
                <a:gd name="T6" fmla="*/ 68 w 71"/>
                <a:gd name="T7" fmla="*/ 9 h 20"/>
                <a:gd name="T8" fmla="*/ 60 w 71"/>
                <a:gd name="T9" fmla="*/ 20 h 20"/>
                <a:gd name="T10" fmla="*/ 5 w 71"/>
                <a:gd name="T11" fmla="*/ 19 h 20"/>
                <a:gd name="T12" fmla="*/ 2 w 71"/>
                <a:gd name="T13" fmla="*/ 9 h 20"/>
                <a:gd name="T14" fmla="*/ 2 w 71"/>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0">
                  <a:moveTo>
                    <a:pt x="2" y="4"/>
                  </a:moveTo>
                  <a:cubicBezTo>
                    <a:pt x="1" y="3"/>
                    <a:pt x="2" y="0"/>
                    <a:pt x="13" y="0"/>
                  </a:cubicBezTo>
                  <a:cubicBezTo>
                    <a:pt x="21" y="0"/>
                    <a:pt x="60" y="1"/>
                    <a:pt x="63" y="1"/>
                  </a:cubicBezTo>
                  <a:cubicBezTo>
                    <a:pt x="67" y="1"/>
                    <a:pt x="69" y="4"/>
                    <a:pt x="68" y="9"/>
                  </a:cubicBezTo>
                  <a:cubicBezTo>
                    <a:pt x="68" y="13"/>
                    <a:pt x="71" y="20"/>
                    <a:pt x="60" y="20"/>
                  </a:cubicBezTo>
                  <a:cubicBezTo>
                    <a:pt x="49" y="20"/>
                    <a:pt x="8" y="20"/>
                    <a:pt x="5" y="19"/>
                  </a:cubicBezTo>
                  <a:cubicBezTo>
                    <a:pt x="0" y="18"/>
                    <a:pt x="1" y="13"/>
                    <a:pt x="2" y="9"/>
                  </a:cubicBezTo>
                  <a:cubicBezTo>
                    <a:pt x="3" y="7"/>
                    <a:pt x="2" y="4"/>
                    <a:pt x="2" y="4"/>
                  </a:cubicBezTo>
                </a:path>
              </a:pathLst>
            </a:custGeom>
            <a:solidFill>
              <a:srgbClr val="6E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8" name="Freeform 430">
              <a:extLst>
                <a:ext uri="{FF2B5EF4-FFF2-40B4-BE49-F238E27FC236}">
                  <a16:creationId xmlns:a16="http://schemas.microsoft.com/office/drawing/2014/main" id="{4B3C26E4-E75B-B61E-6994-C7D63C799C52}"/>
                </a:ext>
              </a:extLst>
            </p:cNvPr>
            <p:cNvSpPr>
              <a:spLocks/>
            </p:cNvSpPr>
            <p:nvPr/>
          </p:nvSpPr>
          <p:spPr bwMode="auto">
            <a:xfrm>
              <a:off x="6359525" y="3222626"/>
              <a:ext cx="520700" cy="146050"/>
            </a:xfrm>
            <a:custGeom>
              <a:avLst/>
              <a:gdLst>
                <a:gd name="T0" fmla="*/ 2 w 71"/>
                <a:gd name="T1" fmla="*/ 4 h 20"/>
                <a:gd name="T2" fmla="*/ 13 w 71"/>
                <a:gd name="T3" fmla="*/ 0 h 20"/>
                <a:gd name="T4" fmla="*/ 63 w 71"/>
                <a:gd name="T5" fmla="*/ 1 h 20"/>
                <a:gd name="T6" fmla="*/ 68 w 71"/>
                <a:gd name="T7" fmla="*/ 9 h 20"/>
                <a:gd name="T8" fmla="*/ 60 w 71"/>
                <a:gd name="T9" fmla="*/ 20 h 20"/>
                <a:gd name="T10" fmla="*/ 5 w 71"/>
                <a:gd name="T11" fmla="*/ 19 h 20"/>
                <a:gd name="T12" fmla="*/ 2 w 71"/>
                <a:gd name="T13" fmla="*/ 9 h 20"/>
                <a:gd name="T14" fmla="*/ 2 w 71"/>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0">
                  <a:moveTo>
                    <a:pt x="2" y="4"/>
                  </a:moveTo>
                  <a:cubicBezTo>
                    <a:pt x="1" y="3"/>
                    <a:pt x="2" y="0"/>
                    <a:pt x="13" y="0"/>
                  </a:cubicBezTo>
                  <a:cubicBezTo>
                    <a:pt x="21" y="0"/>
                    <a:pt x="60" y="1"/>
                    <a:pt x="63" y="1"/>
                  </a:cubicBezTo>
                  <a:cubicBezTo>
                    <a:pt x="67" y="1"/>
                    <a:pt x="69" y="4"/>
                    <a:pt x="68" y="9"/>
                  </a:cubicBezTo>
                  <a:cubicBezTo>
                    <a:pt x="68" y="13"/>
                    <a:pt x="71" y="20"/>
                    <a:pt x="60" y="20"/>
                  </a:cubicBezTo>
                  <a:cubicBezTo>
                    <a:pt x="49" y="20"/>
                    <a:pt x="8" y="20"/>
                    <a:pt x="5" y="19"/>
                  </a:cubicBezTo>
                  <a:cubicBezTo>
                    <a:pt x="0" y="18"/>
                    <a:pt x="1" y="13"/>
                    <a:pt x="2" y="9"/>
                  </a:cubicBezTo>
                  <a:cubicBezTo>
                    <a:pt x="3" y="7"/>
                    <a:pt x="2" y="4"/>
                    <a:pt x="2" y="4"/>
                  </a:cubicBezTo>
                </a:path>
              </a:pathLst>
            </a:custGeom>
            <a:solidFill>
              <a:srgbClr val="6D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89" name="Freeform 431">
              <a:extLst>
                <a:ext uri="{FF2B5EF4-FFF2-40B4-BE49-F238E27FC236}">
                  <a16:creationId xmlns:a16="http://schemas.microsoft.com/office/drawing/2014/main" id="{DD3804DF-8F7B-C5A7-49AC-092988176F7B}"/>
                </a:ext>
              </a:extLst>
            </p:cNvPr>
            <p:cNvSpPr>
              <a:spLocks/>
            </p:cNvSpPr>
            <p:nvPr/>
          </p:nvSpPr>
          <p:spPr bwMode="auto">
            <a:xfrm>
              <a:off x="6359525" y="3222626"/>
              <a:ext cx="512763" cy="146050"/>
            </a:xfrm>
            <a:custGeom>
              <a:avLst/>
              <a:gdLst>
                <a:gd name="T0" fmla="*/ 2 w 70"/>
                <a:gd name="T1" fmla="*/ 4 h 20"/>
                <a:gd name="T2" fmla="*/ 13 w 70"/>
                <a:gd name="T3" fmla="*/ 0 h 20"/>
                <a:gd name="T4" fmla="*/ 63 w 70"/>
                <a:gd name="T5" fmla="*/ 1 h 20"/>
                <a:gd name="T6" fmla="*/ 68 w 70"/>
                <a:gd name="T7" fmla="*/ 9 h 20"/>
                <a:gd name="T8" fmla="*/ 60 w 70"/>
                <a:gd name="T9" fmla="*/ 20 h 20"/>
                <a:gd name="T10" fmla="*/ 5 w 70"/>
                <a:gd name="T11" fmla="*/ 19 h 20"/>
                <a:gd name="T12" fmla="*/ 2 w 70"/>
                <a:gd name="T13" fmla="*/ 9 h 20"/>
                <a:gd name="T14" fmla="*/ 2 w 70"/>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20">
                  <a:moveTo>
                    <a:pt x="2" y="4"/>
                  </a:moveTo>
                  <a:cubicBezTo>
                    <a:pt x="1" y="3"/>
                    <a:pt x="2" y="0"/>
                    <a:pt x="13" y="0"/>
                  </a:cubicBezTo>
                  <a:cubicBezTo>
                    <a:pt x="21" y="0"/>
                    <a:pt x="60" y="1"/>
                    <a:pt x="63" y="1"/>
                  </a:cubicBezTo>
                  <a:cubicBezTo>
                    <a:pt x="67" y="1"/>
                    <a:pt x="69" y="4"/>
                    <a:pt x="68" y="9"/>
                  </a:cubicBezTo>
                  <a:cubicBezTo>
                    <a:pt x="68" y="13"/>
                    <a:pt x="70" y="20"/>
                    <a:pt x="60" y="20"/>
                  </a:cubicBezTo>
                  <a:cubicBezTo>
                    <a:pt x="49" y="20"/>
                    <a:pt x="8" y="20"/>
                    <a:pt x="5" y="19"/>
                  </a:cubicBezTo>
                  <a:cubicBezTo>
                    <a:pt x="0" y="18"/>
                    <a:pt x="1" y="13"/>
                    <a:pt x="2" y="9"/>
                  </a:cubicBezTo>
                  <a:cubicBezTo>
                    <a:pt x="3" y="7"/>
                    <a:pt x="2" y="4"/>
                    <a:pt x="2" y="4"/>
                  </a:cubicBezTo>
                </a:path>
              </a:pathLst>
            </a:custGeom>
            <a:solidFill>
              <a:srgbClr val="6C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0" name="Freeform 432">
              <a:extLst>
                <a:ext uri="{FF2B5EF4-FFF2-40B4-BE49-F238E27FC236}">
                  <a16:creationId xmlns:a16="http://schemas.microsoft.com/office/drawing/2014/main" id="{DEF035AD-5149-7FF0-B9E1-333995D1F908}"/>
                </a:ext>
              </a:extLst>
            </p:cNvPr>
            <p:cNvSpPr>
              <a:spLocks/>
            </p:cNvSpPr>
            <p:nvPr/>
          </p:nvSpPr>
          <p:spPr bwMode="auto">
            <a:xfrm>
              <a:off x="6367463" y="3222626"/>
              <a:ext cx="504825" cy="146050"/>
            </a:xfrm>
            <a:custGeom>
              <a:avLst/>
              <a:gdLst>
                <a:gd name="T0" fmla="*/ 1 w 69"/>
                <a:gd name="T1" fmla="*/ 4 h 20"/>
                <a:gd name="T2" fmla="*/ 12 w 69"/>
                <a:gd name="T3" fmla="*/ 0 h 20"/>
                <a:gd name="T4" fmla="*/ 62 w 69"/>
                <a:gd name="T5" fmla="*/ 1 h 20"/>
                <a:gd name="T6" fmla="*/ 67 w 69"/>
                <a:gd name="T7" fmla="*/ 9 h 20"/>
                <a:gd name="T8" fmla="*/ 59 w 69"/>
                <a:gd name="T9" fmla="*/ 20 h 20"/>
                <a:gd name="T10" fmla="*/ 4 w 69"/>
                <a:gd name="T11" fmla="*/ 19 h 20"/>
                <a:gd name="T12" fmla="*/ 1 w 69"/>
                <a:gd name="T13" fmla="*/ 9 h 20"/>
                <a:gd name="T14" fmla="*/ 1 w 69"/>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1" y="4"/>
                  </a:moveTo>
                  <a:cubicBezTo>
                    <a:pt x="0" y="3"/>
                    <a:pt x="1" y="0"/>
                    <a:pt x="12" y="0"/>
                  </a:cubicBezTo>
                  <a:cubicBezTo>
                    <a:pt x="20" y="0"/>
                    <a:pt x="59" y="1"/>
                    <a:pt x="62" y="1"/>
                  </a:cubicBezTo>
                  <a:cubicBezTo>
                    <a:pt x="66" y="1"/>
                    <a:pt x="68" y="5"/>
                    <a:pt x="67" y="9"/>
                  </a:cubicBezTo>
                  <a:cubicBezTo>
                    <a:pt x="67" y="13"/>
                    <a:pt x="69" y="20"/>
                    <a:pt x="59" y="20"/>
                  </a:cubicBezTo>
                  <a:cubicBezTo>
                    <a:pt x="48" y="20"/>
                    <a:pt x="7" y="20"/>
                    <a:pt x="4" y="19"/>
                  </a:cubicBezTo>
                  <a:cubicBezTo>
                    <a:pt x="0" y="18"/>
                    <a:pt x="0" y="13"/>
                    <a:pt x="1" y="9"/>
                  </a:cubicBezTo>
                  <a:cubicBezTo>
                    <a:pt x="2" y="7"/>
                    <a:pt x="1" y="4"/>
                    <a:pt x="1" y="4"/>
                  </a:cubicBezTo>
                </a:path>
              </a:pathLst>
            </a:custGeom>
            <a:solidFill>
              <a:srgbClr val="6B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1" name="Freeform 433">
              <a:extLst>
                <a:ext uri="{FF2B5EF4-FFF2-40B4-BE49-F238E27FC236}">
                  <a16:creationId xmlns:a16="http://schemas.microsoft.com/office/drawing/2014/main" id="{F3031363-AB49-FCAF-EC95-68B4878E13B6}"/>
                </a:ext>
              </a:extLst>
            </p:cNvPr>
            <p:cNvSpPr>
              <a:spLocks/>
            </p:cNvSpPr>
            <p:nvPr/>
          </p:nvSpPr>
          <p:spPr bwMode="auto">
            <a:xfrm>
              <a:off x="6367463" y="3222626"/>
              <a:ext cx="504825" cy="146050"/>
            </a:xfrm>
            <a:custGeom>
              <a:avLst/>
              <a:gdLst>
                <a:gd name="T0" fmla="*/ 1 w 69"/>
                <a:gd name="T1" fmla="*/ 4 h 20"/>
                <a:gd name="T2" fmla="*/ 12 w 69"/>
                <a:gd name="T3" fmla="*/ 0 h 20"/>
                <a:gd name="T4" fmla="*/ 62 w 69"/>
                <a:gd name="T5" fmla="*/ 1 h 20"/>
                <a:gd name="T6" fmla="*/ 67 w 69"/>
                <a:gd name="T7" fmla="*/ 9 h 20"/>
                <a:gd name="T8" fmla="*/ 59 w 69"/>
                <a:gd name="T9" fmla="*/ 20 h 20"/>
                <a:gd name="T10" fmla="*/ 4 w 69"/>
                <a:gd name="T11" fmla="*/ 19 h 20"/>
                <a:gd name="T12" fmla="*/ 1 w 69"/>
                <a:gd name="T13" fmla="*/ 9 h 20"/>
                <a:gd name="T14" fmla="*/ 1 w 69"/>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1" y="4"/>
                  </a:moveTo>
                  <a:cubicBezTo>
                    <a:pt x="0" y="3"/>
                    <a:pt x="1" y="0"/>
                    <a:pt x="12" y="0"/>
                  </a:cubicBezTo>
                  <a:cubicBezTo>
                    <a:pt x="20" y="0"/>
                    <a:pt x="59" y="1"/>
                    <a:pt x="62" y="1"/>
                  </a:cubicBezTo>
                  <a:cubicBezTo>
                    <a:pt x="66" y="1"/>
                    <a:pt x="68" y="5"/>
                    <a:pt x="67" y="9"/>
                  </a:cubicBezTo>
                  <a:cubicBezTo>
                    <a:pt x="67" y="13"/>
                    <a:pt x="69" y="20"/>
                    <a:pt x="59" y="20"/>
                  </a:cubicBezTo>
                  <a:cubicBezTo>
                    <a:pt x="48" y="20"/>
                    <a:pt x="7" y="20"/>
                    <a:pt x="4" y="19"/>
                  </a:cubicBezTo>
                  <a:cubicBezTo>
                    <a:pt x="0" y="18"/>
                    <a:pt x="0" y="13"/>
                    <a:pt x="1" y="9"/>
                  </a:cubicBezTo>
                  <a:cubicBezTo>
                    <a:pt x="2" y="7"/>
                    <a:pt x="1" y="4"/>
                    <a:pt x="1" y="4"/>
                  </a:cubicBezTo>
                </a:path>
              </a:pathLst>
            </a:custGeom>
            <a:solidFill>
              <a:srgbClr val="6A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2" name="Freeform 434">
              <a:extLst>
                <a:ext uri="{FF2B5EF4-FFF2-40B4-BE49-F238E27FC236}">
                  <a16:creationId xmlns:a16="http://schemas.microsoft.com/office/drawing/2014/main" id="{1CC8B0AF-9BBD-A80A-067B-8BA160A864F2}"/>
                </a:ext>
              </a:extLst>
            </p:cNvPr>
            <p:cNvSpPr>
              <a:spLocks/>
            </p:cNvSpPr>
            <p:nvPr/>
          </p:nvSpPr>
          <p:spPr bwMode="auto">
            <a:xfrm>
              <a:off x="6367463" y="3222626"/>
              <a:ext cx="504825" cy="146050"/>
            </a:xfrm>
            <a:custGeom>
              <a:avLst/>
              <a:gdLst>
                <a:gd name="T0" fmla="*/ 1 w 69"/>
                <a:gd name="T1" fmla="*/ 4 h 20"/>
                <a:gd name="T2" fmla="*/ 12 w 69"/>
                <a:gd name="T3" fmla="*/ 0 h 20"/>
                <a:gd name="T4" fmla="*/ 62 w 69"/>
                <a:gd name="T5" fmla="*/ 1 h 20"/>
                <a:gd name="T6" fmla="*/ 67 w 69"/>
                <a:gd name="T7" fmla="*/ 9 h 20"/>
                <a:gd name="T8" fmla="*/ 59 w 69"/>
                <a:gd name="T9" fmla="*/ 20 h 20"/>
                <a:gd name="T10" fmla="*/ 4 w 69"/>
                <a:gd name="T11" fmla="*/ 19 h 20"/>
                <a:gd name="T12" fmla="*/ 1 w 69"/>
                <a:gd name="T13" fmla="*/ 9 h 20"/>
                <a:gd name="T14" fmla="*/ 1 w 69"/>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1" y="4"/>
                  </a:moveTo>
                  <a:cubicBezTo>
                    <a:pt x="0" y="3"/>
                    <a:pt x="1" y="0"/>
                    <a:pt x="12" y="0"/>
                  </a:cubicBezTo>
                  <a:cubicBezTo>
                    <a:pt x="20" y="0"/>
                    <a:pt x="59" y="1"/>
                    <a:pt x="62" y="1"/>
                  </a:cubicBezTo>
                  <a:cubicBezTo>
                    <a:pt x="66" y="1"/>
                    <a:pt x="68" y="5"/>
                    <a:pt x="67" y="9"/>
                  </a:cubicBezTo>
                  <a:cubicBezTo>
                    <a:pt x="67" y="13"/>
                    <a:pt x="69" y="20"/>
                    <a:pt x="59" y="20"/>
                  </a:cubicBezTo>
                  <a:cubicBezTo>
                    <a:pt x="48" y="20"/>
                    <a:pt x="8" y="20"/>
                    <a:pt x="4" y="19"/>
                  </a:cubicBezTo>
                  <a:cubicBezTo>
                    <a:pt x="0" y="18"/>
                    <a:pt x="0" y="13"/>
                    <a:pt x="1" y="9"/>
                  </a:cubicBezTo>
                  <a:cubicBezTo>
                    <a:pt x="2" y="7"/>
                    <a:pt x="1" y="4"/>
                    <a:pt x="1" y="4"/>
                  </a:cubicBezTo>
                </a:path>
              </a:pathLst>
            </a:custGeom>
            <a:solidFill>
              <a:srgbClr val="69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3" name="Freeform 435">
              <a:extLst>
                <a:ext uri="{FF2B5EF4-FFF2-40B4-BE49-F238E27FC236}">
                  <a16:creationId xmlns:a16="http://schemas.microsoft.com/office/drawing/2014/main" id="{97ECC2FC-BED3-7F1D-EBC7-4E47642C6966}"/>
                </a:ext>
              </a:extLst>
            </p:cNvPr>
            <p:cNvSpPr>
              <a:spLocks/>
            </p:cNvSpPr>
            <p:nvPr/>
          </p:nvSpPr>
          <p:spPr bwMode="auto">
            <a:xfrm>
              <a:off x="6367463" y="3222626"/>
              <a:ext cx="504825" cy="146050"/>
            </a:xfrm>
            <a:custGeom>
              <a:avLst/>
              <a:gdLst>
                <a:gd name="T0" fmla="*/ 1 w 69"/>
                <a:gd name="T1" fmla="*/ 4 h 20"/>
                <a:gd name="T2" fmla="*/ 12 w 69"/>
                <a:gd name="T3" fmla="*/ 0 h 20"/>
                <a:gd name="T4" fmla="*/ 62 w 69"/>
                <a:gd name="T5" fmla="*/ 1 h 20"/>
                <a:gd name="T6" fmla="*/ 67 w 69"/>
                <a:gd name="T7" fmla="*/ 9 h 20"/>
                <a:gd name="T8" fmla="*/ 59 w 69"/>
                <a:gd name="T9" fmla="*/ 20 h 20"/>
                <a:gd name="T10" fmla="*/ 4 w 69"/>
                <a:gd name="T11" fmla="*/ 19 h 20"/>
                <a:gd name="T12" fmla="*/ 1 w 69"/>
                <a:gd name="T13" fmla="*/ 9 h 20"/>
                <a:gd name="T14" fmla="*/ 1 w 69"/>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1" y="4"/>
                  </a:moveTo>
                  <a:cubicBezTo>
                    <a:pt x="0" y="3"/>
                    <a:pt x="1" y="0"/>
                    <a:pt x="12" y="0"/>
                  </a:cubicBezTo>
                  <a:cubicBezTo>
                    <a:pt x="20" y="0"/>
                    <a:pt x="58" y="2"/>
                    <a:pt x="62" y="1"/>
                  </a:cubicBezTo>
                  <a:cubicBezTo>
                    <a:pt x="66" y="1"/>
                    <a:pt x="67" y="5"/>
                    <a:pt x="67" y="9"/>
                  </a:cubicBezTo>
                  <a:cubicBezTo>
                    <a:pt x="67" y="13"/>
                    <a:pt x="69" y="20"/>
                    <a:pt x="59" y="20"/>
                  </a:cubicBezTo>
                  <a:cubicBezTo>
                    <a:pt x="48" y="20"/>
                    <a:pt x="8" y="20"/>
                    <a:pt x="4" y="19"/>
                  </a:cubicBezTo>
                  <a:cubicBezTo>
                    <a:pt x="0" y="18"/>
                    <a:pt x="0" y="12"/>
                    <a:pt x="1" y="9"/>
                  </a:cubicBezTo>
                  <a:cubicBezTo>
                    <a:pt x="2" y="7"/>
                    <a:pt x="1" y="4"/>
                    <a:pt x="1" y="4"/>
                  </a:cubicBezTo>
                </a:path>
              </a:pathLst>
            </a:custGeom>
            <a:solidFill>
              <a:srgbClr val="68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4" name="Freeform 436">
              <a:extLst>
                <a:ext uri="{FF2B5EF4-FFF2-40B4-BE49-F238E27FC236}">
                  <a16:creationId xmlns:a16="http://schemas.microsoft.com/office/drawing/2014/main" id="{E57CB3BE-6401-AEE6-BB10-01C5AB5EDC94}"/>
                </a:ext>
              </a:extLst>
            </p:cNvPr>
            <p:cNvSpPr>
              <a:spLocks/>
            </p:cNvSpPr>
            <p:nvPr/>
          </p:nvSpPr>
          <p:spPr bwMode="auto">
            <a:xfrm>
              <a:off x="6367463" y="3222626"/>
              <a:ext cx="504825" cy="146050"/>
            </a:xfrm>
            <a:custGeom>
              <a:avLst/>
              <a:gdLst>
                <a:gd name="T0" fmla="*/ 1 w 69"/>
                <a:gd name="T1" fmla="*/ 4 h 20"/>
                <a:gd name="T2" fmla="*/ 12 w 69"/>
                <a:gd name="T3" fmla="*/ 0 h 20"/>
                <a:gd name="T4" fmla="*/ 62 w 69"/>
                <a:gd name="T5" fmla="*/ 1 h 20"/>
                <a:gd name="T6" fmla="*/ 67 w 69"/>
                <a:gd name="T7" fmla="*/ 9 h 20"/>
                <a:gd name="T8" fmla="*/ 59 w 69"/>
                <a:gd name="T9" fmla="*/ 20 h 20"/>
                <a:gd name="T10" fmla="*/ 4 w 69"/>
                <a:gd name="T11" fmla="*/ 19 h 20"/>
                <a:gd name="T12" fmla="*/ 1 w 69"/>
                <a:gd name="T13" fmla="*/ 9 h 20"/>
                <a:gd name="T14" fmla="*/ 1 w 69"/>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1" y="4"/>
                  </a:moveTo>
                  <a:cubicBezTo>
                    <a:pt x="0" y="3"/>
                    <a:pt x="1" y="0"/>
                    <a:pt x="12" y="0"/>
                  </a:cubicBezTo>
                  <a:cubicBezTo>
                    <a:pt x="20" y="1"/>
                    <a:pt x="58" y="2"/>
                    <a:pt x="62" y="1"/>
                  </a:cubicBezTo>
                  <a:cubicBezTo>
                    <a:pt x="66" y="1"/>
                    <a:pt x="67" y="5"/>
                    <a:pt x="67" y="9"/>
                  </a:cubicBezTo>
                  <a:cubicBezTo>
                    <a:pt x="67" y="13"/>
                    <a:pt x="69" y="20"/>
                    <a:pt x="59" y="20"/>
                  </a:cubicBezTo>
                  <a:cubicBezTo>
                    <a:pt x="48" y="20"/>
                    <a:pt x="8" y="19"/>
                    <a:pt x="4" y="19"/>
                  </a:cubicBezTo>
                  <a:cubicBezTo>
                    <a:pt x="0" y="18"/>
                    <a:pt x="0" y="12"/>
                    <a:pt x="1" y="9"/>
                  </a:cubicBezTo>
                  <a:cubicBezTo>
                    <a:pt x="2" y="7"/>
                    <a:pt x="1" y="4"/>
                    <a:pt x="1" y="4"/>
                  </a:cubicBezTo>
                </a:path>
              </a:pathLst>
            </a:custGeom>
            <a:solidFill>
              <a:srgbClr val="67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5" name="Freeform 437">
              <a:extLst>
                <a:ext uri="{FF2B5EF4-FFF2-40B4-BE49-F238E27FC236}">
                  <a16:creationId xmlns:a16="http://schemas.microsoft.com/office/drawing/2014/main" id="{3A4923E6-B206-63EE-8465-4171F7FF608F}"/>
                </a:ext>
              </a:extLst>
            </p:cNvPr>
            <p:cNvSpPr>
              <a:spLocks/>
            </p:cNvSpPr>
            <p:nvPr/>
          </p:nvSpPr>
          <p:spPr bwMode="auto">
            <a:xfrm>
              <a:off x="6367463" y="3222626"/>
              <a:ext cx="504825" cy="146050"/>
            </a:xfrm>
            <a:custGeom>
              <a:avLst/>
              <a:gdLst>
                <a:gd name="T0" fmla="*/ 1 w 69"/>
                <a:gd name="T1" fmla="*/ 4 h 20"/>
                <a:gd name="T2" fmla="*/ 12 w 69"/>
                <a:gd name="T3" fmla="*/ 0 h 20"/>
                <a:gd name="T4" fmla="*/ 62 w 69"/>
                <a:gd name="T5" fmla="*/ 1 h 20"/>
                <a:gd name="T6" fmla="*/ 67 w 69"/>
                <a:gd name="T7" fmla="*/ 9 h 20"/>
                <a:gd name="T8" fmla="*/ 59 w 69"/>
                <a:gd name="T9" fmla="*/ 20 h 20"/>
                <a:gd name="T10" fmla="*/ 4 w 69"/>
                <a:gd name="T11" fmla="*/ 19 h 20"/>
                <a:gd name="T12" fmla="*/ 1 w 69"/>
                <a:gd name="T13" fmla="*/ 9 h 20"/>
                <a:gd name="T14" fmla="*/ 1 w 69"/>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1" y="4"/>
                  </a:moveTo>
                  <a:cubicBezTo>
                    <a:pt x="0" y="3"/>
                    <a:pt x="1" y="0"/>
                    <a:pt x="12" y="0"/>
                  </a:cubicBezTo>
                  <a:cubicBezTo>
                    <a:pt x="20" y="1"/>
                    <a:pt x="58" y="2"/>
                    <a:pt x="62" y="1"/>
                  </a:cubicBezTo>
                  <a:cubicBezTo>
                    <a:pt x="66" y="1"/>
                    <a:pt x="67" y="5"/>
                    <a:pt x="67" y="9"/>
                  </a:cubicBezTo>
                  <a:cubicBezTo>
                    <a:pt x="66" y="13"/>
                    <a:pt x="69" y="19"/>
                    <a:pt x="59" y="20"/>
                  </a:cubicBezTo>
                  <a:cubicBezTo>
                    <a:pt x="48" y="20"/>
                    <a:pt x="8" y="19"/>
                    <a:pt x="4" y="19"/>
                  </a:cubicBezTo>
                  <a:cubicBezTo>
                    <a:pt x="0" y="18"/>
                    <a:pt x="0" y="12"/>
                    <a:pt x="1" y="9"/>
                  </a:cubicBezTo>
                  <a:cubicBezTo>
                    <a:pt x="2" y="7"/>
                    <a:pt x="1" y="4"/>
                    <a:pt x="1" y="4"/>
                  </a:cubicBezTo>
                </a:path>
              </a:pathLst>
            </a:custGeom>
            <a:solidFill>
              <a:srgbClr val="66DE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6" name="Freeform 438">
              <a:extLst>
                <a:ext uri="{FF2B5EF4-FFF2-40B4-BE49-F238E27FC236}">
                  <a16:creationId xmlns:a16="http://schemas.microsoft.com/office/drawing/2014/main" id="{2228E8A7-F7D6-4E73-A162-39A4C1885B33}"/>
                </a:ext>
              </a:extLst>
            </p:cNvPr>
            <p:cNvSpPr>
              <a:spLocks/>
            </p:cNvSpPr>
            <p:nvPr/>
          </p:nvSpPr>
          <p:spPr bwMode="auto">
            <a:xfrm>
              <a:off x="6367463" y="3222626"/>
              <a:ext cx="504825" cy="146050"/>
            </a:xfrm>
            <a:custGeom>
              <a:avLst/>
              <a:gdLst>
                <a:gd name="T0" fmla="*/ 1 w 69"/>
                <a:gd name="T1" fmla="*/ 4 h 20"/>
                <a:gd name="T2" fmla="*/ 12 w 69"/>
                <a:gd name="T3" fmla="*/ 0 h 20"/>
                <a:gd name="T4" fmla="*/ 62 w 69"/>
                <a:gd name="T5" fmla="*/ 1 h 20"/>
                <a:gd name="T6" fmla="*/ 67 w 69"/>
                <a:gd name="T7" fmla="*/ 9 h 20"/>
                <a:gd name="T8" fmla="*/ 59 w 69"/>
                <a:gd name="T9" fmla="*/ 20 h 20"/>
                <a:gd name="T10" fmla="*/ 4 w 69"/>
                <a:gd name="T11" fmla="*/ 19 h 20"/>
                <a:gd name="T12" fmla="*/ 2 w 69"/>
                <a:gd name="T13" fmla="*/ 9 h 20"/>
                <a:gd name="T14" fmla="*/ 1 w 69"/>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1" y="4"/>
                  </a:moveTo>
                  <a:cubicBezTo>
                    <a:pt x="0" y="3"/>
                    <a:pt x="1" y="0"/>
                    <a:pt x="12" y="0"/>
                  </a:cubicBezTo>
                  <a:cubicBezTo>
                    <a:pt x="20" y="1"/>
                    <a:pt x="58" y="2"/>
                    <a:pt x="62" y="1"/>
                  </a:cubicBezTo>
                  <a:cubicBezTo>
                    <a:pt x="66" y="1"/>
                    <a:pt x="67" y="5"/>
                    <a:pt x="67" y="9"/>
                  </a:cubicBezTo>
                  <a:cubicBezTo>
                    <a:pt x="66" y="13"/>
                    <a:pt x="69" y="19"/>
                    <a:pt x="59" y="20"/>
                  </a:cubicBezTo>
                  <a:cubicBezTo>
                    <a:pt x="48" y="20"/>
                    <a:pt x="8" y="19"/>
                    <a:pt x="4" y="19"/>
                  </a:cubicBezTo>
                  <a:cubicBezTo>
                    <a:pt x="0" y="18"/>
                    <a:pt x="0" y="12"/>
                    <a:pt x="2" y="9"/>
                  </a:cubicBezTo>
                  <a:cubicBezTo>
                    <a:pt x="2" y="7"/>
                    <a:pt x="1" y="4"/>
                    <a:pt x="1" y="4"/>
                  </a:cubicBezTo>
                </a:path>
              </a:pathLst>
            </a:custGeom>
            <a:solidFill>
              <a:srgbClr val="65DE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7" name="Freeform 439">
              <a:extLst>
                <a:ext uri="{FF2B5EF4-FFF2-40B4-BE49-F238E27FC236}">
                  <a16:creationId xmlns:a16="http://schemas.microsoft.com/office/drawing/2014/main" id="{2342444C-F286-0565-FFBA-344935B64EC6}"/>
                </a:ext>
              </a:extLst>
            </p:cNvPr>
            <p:cNvSpPr>
              <a:spLocks/>
            </p:cNvSpPr>
            <p:nvPr/>
          </p:nvSpPr>
          <p:spPr bwMode="auto">
            <a:xfrm>
              <a:off x="6367463" y="3222626"/>
              <a:ext cx="504825" cy="146050"/>
            </a:xfrm>
            <a:custGeom>
              <a:avLst/>
              <a:gdLst>
                <a:gd name="T0" fmla="*/ 2 w 69"/>
                <a:gd name="T1" fmla="*/ 4 h 20"/>
                <a:gd name="T2" fmla="*/ 12 w 69"/>
                <a:gd name="T3" fmla="*/ 0 h 20"/>
                <a:gd name="T4" fmla="*/ 62 w 69"/>
                <a:gd name="T5" fmla="*/ 2 h 20"/>
                <a:gd name="T6" fmla="*/ 67 w 69"/>
                <a:gd name="T7" fmla="*/ 9 h 20"/>
                <a:gd name="T8" fmla="*/ 59 w 69"/>
                <a:gd name="T9" fmla="*/ 20 h 20"/>
                <a:gd name="T10" fmla="*/ 4 w 69"/>
                <a:gd name="T11" fmla="*/ 19 h 20"/>
                <a:gd name="T12" fmla="*/ 2 w 69"/>
                <a:gd name="T13" fmla="*/ 9 h 20"/>
                <a:gd name="T14" fmla="*/ 2 w 69"/>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2" y="4"/>
                  </a:moveTo>
                  <a:cubicBezTo>
                    <a:pt x="0" y="3"/>
                    <a:pt x="1" y="0"/>
                    <a:pt x="12" y="0"/>
                  </a:cubicBezTo>
                  <a:cubicBezTo>
                    <a:pt x="20" y="1"/>
                    <a:pt x="58" y="2"/>
                    <a:pt x="62" y="2"/>
                  </a:cubicBezTo>
                  <a:cubicBezTo>
                    <a:pt x="66" y="1"/>
                    <a:pt x="67" y="5"/>
                    <a:pt x="67" y="9"/>
                  </a:cubicBezTo>
                  <a:cubicBezTo>
                    <a:pt x="66" y="13"/>
                    <a:pt x="69" y="19"/>
                    <a:pt x="59" y="20"/>
                  </a:cubicBezTo>
                  <a:cubicBezTo>
                    <a:pt x="48" y="20"/>
                    <a:pt x="8" y="19"/>
                    <a:pt x="4" y="19"/>
                  </a:cubicBezTo>
                  <a:cubicBezTo>
                    <a:pt x="0" y="18"/>
                    <a:pt x="0" y="12"/>
                    <a:pt x="2" y="9"/>
                  </a:cubicBezTo>
                  <a:cubicBezTo>
                    <a:pt x="2" y="7"/>
                    <a:pt x="2" y="4"/>
                    <a:pt x="2" y="4"/>
                  </a:cubicBezTo>
                </a:path>
              </a:pathLst>
            </a:custGeom>
            <a:solidFill>
              <a:srgbClr val="64DE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8" name="Freeform 440">
              <a:extLst>
                <a:ext uri="{FF2B5EF4-FFF2-40B4-BE49-F238E27FC236}">
                  <a16:creationId xmlns:a16="http://schemas.microsoft.com/office/drawing/2014/main" id="{BE7FFEA4-5D4C-1061-94C0-D21EE5729BAF}"/>
                </a:ext>
              </a:extLst>
            </p:cNvPr>
            <p:cNvSpPr>
              <a:spLocks/>
            </p:cNvSpPr>
            <p:nvPr/>
          </p:nvSpPr>
          <p:spPr bwMode="auto">
            <a:xfrm>
              <a:off x="6367463" y="3222626"/>
              <a:ext cx="504825" cy="146050"/>
            </a:xfrm>
            <a:custGeom>
              <a:avLst/>
              <a:gdLst>
                <a:gd name="T0" fmla="*/ 2 w 69"/>
                <a:gd name="T1" fmla="*/ 4 h 20"/>
                <a:gd name="T2" fmla="*/ 12 w 69"/>
                <a:gd name="T3" fmla="*/ 0 h 20"/>
                <a:gd name="T4" fmla="*/ 62 w 69"/>
                <a:gd name="T5" fmla="*/ 2 h 20"/>
                <a:gd name="T6" fmla="*/ 67 w 69"/>
                <a:gd name="T7" fmla="*/ 9 h 20"/>
                <a:gd name="T8" fmla="*/ 59 w 69"/>
                <a:gd name="T9" fmla="*/ 20 h 20"/>
                <a:gd name="T10" fmla="*/ 4 w 69"/>
                <a:gd name="T11" fmla="*/ 19 h 20"/>
                <a:gd name="T12" fmla="*/ 2 w 69"/>
                <a:gd name="T13" fmla="*/ 9 h 20"/>
                <a:gd name="T14" fmla="*/ 2 w 69"/>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2" y="4"/>
                  </a:moveTo>
                  <a:cubicBezTo>
                    <a:pt x="0" y="3"/>
                    <a:pt x="2" y="0"/>
                    <a:pt x="12" y="0"/>
                  </a:cubicBezTo>
                  <a:cubicBezTo>
                    <a:pt x="20" y="1"/>
                    <a:pt x="58" y="2"/>
                    <a:pt x="62" y="2"/>
                  </a:cubicBezTo>
                  <a:cubicBezTo>
                    <a:pt x="65" y="1"/>
                    <a:pt x="67" y="5"/>
                    <a:pt x="67" y="9"/>
                  </a:cubicBezTo>
                  <a:cubicBezTo>
                    <a:pt x="66" y="13"/>
                    <a:pt x="69" y="19"/>
                    <a:pt x="59" y="20"/>
                  </a:cubicBezTo>
                  <a:cubicBezTo>
                    <a:pt x="48" y="20"/>
                    <a:pt x="8" y="19"/>
                    <a:pt x="4" y="19"/>
                  </a:cubicBezTo>
                  <a:cubicBezTo>
                    <a:pt x="0" y="18"/>
                    <a:pt x="0" y="12"/>
                    <a:pt x="2" y="9"/>
                  </a:cubicBezTo>
                  <a:cubicBezTo>
                    <a:pt x="3" y="7"/>
                    <a:pt x="2" y="4"/>
                    <a:pt x="2" y="4"/>
                  </a:cubicBezTo>
                </a:path>
              </a:pathLst>
            </a:custGeom>
            <a:solidFill>
              <a:srgbClr val="63DE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399" name="Freeform 441">
              <a:extLst>
                <a:ext uri="{FF2B5EF4-FFF2-40B4-BE49-F238E27FC236}">
                  <a16:creationId xmlns:a16="http://schemas.microsoft.com/office/drawing/2014/main" id="{C22DD270-39DB-465E-F072-6ABB70FC7E12}"/>
                </a:ext>
              </a:extLst>
            </p:cNvPr>
            <p:cNvSpPr>
              <a:spLocks/>
            </p:cNvSpPr>
            <p:nvPr/>
          </p:nvSpPr>
          <p:spPr bwMode="auto">
            <a:xfrm>
              <a:off x="6367463" y="3222626"/>
              <a:ext cx="504825" cy="146050"/>
            </a:xfrm>
            <a:custGeom>
              <a:avLst/>
              <a:gdLst>
                <a:gd name="T0" fmla="*/ 2 w 69"/>
                <a:gd name="T1" fmla="*/ 5 h 20"/>
                <a:gd name="T2" fmla="*/ 12 w 69"/>
                <a:gd name="T3" fmla="*/ 1 h 20"/>
                <a:gd name="T4" fmla="*/ 62 w 69"/>
                <a:gd name="T5" fmla="*/ 2 h 20"/>
                <a:gd name="T6" fmla="*/ 67 w 69"/>
                <a:gd name="T7" fmla="*/ 9 h 20"/>
                <a:gd name="T8" fmla="*/ 59 w 69"/>
                <a:gd name="T9" fmla="*/ 19 h 20"/>
                <a:gd name="T10" fmla="*/ 4 w 69"/>
                <a:gd name="T11" fmla="*/ 19 h 20"/>
                <a:gd name="T12" fmla="*/ 2 w 69"/>
                <a:gd name="T13" fmla="*/ 9 h 20"/>
                <a:gd name="T14" fmla="*/ 2 w 69"/>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2" y="5"/>
                  </a:moveTo>
                  <a:cubicBezTo>
                    <a:pt x="0" y="3"/>
                    <a:pt x="2" y="0"/>
                    <a:pt x="12" y="1"/>
                  </a:cubicBezTo>
                  <a:cubicBezTo>
                    <a:pt x="20" y="1"/>
                    <a:pt x="58" y="2"/>
                    <a:pt x="62" y="2"/>
                  </a:cubicBezTo>
                  <a:cubicBezTo>
                    <a:pt x="65" y="1"/>
                    <a:pt x="67" y="5"/>
                    <a:pt x="67" y="9"/>
                  </a:cubicBezTo>
                  <a:cubicBezTo>
                    <a:pt x="66" y="13"/>
                    <a:pt x="69" y="19"/>
                    <a:pt x="59" y="19"/>
                  </a:cubicBezTo>
                  <a:cubicBezTo>
                    <a:pt x="48" y="20"/>
                    <a:pt x="8" y="19"/>
                    <a:pt x="4" y="19"/>
                  </a:cubicBezTo>
                  <a:cubicBezTo>
                    <a:pt x="0" y="18"/>
                    <a:pt x="0" y="12"/>
                    <a:pt x="2" y="9"/>
                  </a:cubicBezTo>
                  <a:cubicBezTo>
                    <a:pt x="3" y="7"/>
                    <a:pt x="2" y="5"/>
                    <a:pt x="2" y="5"/>
                  </a:cubicBezTo>
                </a:path>
              </a:pathLst>
            </a:custGeom>
            <a:solidFill>
              <a:srgbClr val="62DE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0" name="Freeform 442">
              <a:extLst>
                <a:ext uri="{FF2B5EF4-FFF2-40B4-BE49-F238E27FC236}">
                  <a16:creationId xmlns:a16="http://schemas.microsoft.com/office/drawing/2014/main" id="{580E9DB7-0674-41D7-7534-E375D7A4E902}"/>
                </a:ext>
              </a:extLst>
            </p:cNvPr>
            <p:cNvSpPr>
              <a:spLocks/>
            </p:cNvSpPr>
            <p:nvPr/>
          </p:nvSpPr>
          <p:spPr bwMode="auto">
            <a:xfrm>
              <a:off x="6367463" y="3222626"/>
              <a:ext cx="504825" cy="146050"/>
            </a:xfrm>
            <a:custGeom>
              <a:avLst/>
              <a:gdLst>
                <a:gd name="T0" fmla="*/ 2 w 69"/>
                <a:gd name="T1" fmla="*/ 5 h 20"/>
                <a:gd name="T2" fmla="*/ 12 w 69"/>
                <a:gd name="T3" fmla="*/ 1 h 20"/>
                <a:gd name="T4" fmla="*/ 62 w 69"/>
                <a:gd name="T5" fmla="*/ 2 h 20"/>
                <a:gd name="T6" fmla="*/ 67 w 69"/>
                <a:gd name="T7" fmla="*/ 9 h 20"/>
                <a:gd name="T8" fmla="*/ 59 w 69"/>
                <a:gd name="T9" fmla="*/ 19 h 20"/>
                <a:gd name="T10" fmla="*/ 4 w 69"/>
                <a:gd name="T11" fmla="*/ 18 h 20"/>
                <a:gd name="T12" fmla="*/ 2 w 69"/>
                <a:gd name="T13" fmla="*/ 9 h 20"/>
                <a:gd name="T14" fmla="*/ 2 w 69"/>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2" y="5"/>
                  </a:moveTo>
                  <a:cubicBezTo>
                    <a:pt x="0" y="4"/>
                    <a:pt x="2" y="0"/>
                    <a:pt x="12" y="1"/>
                  </a:cubicBezTo>
                  <a:cubicBezTo>
                    <a:pt x="20" y="1"/>
                    <a:pt x="58" y="2"/>
                    <a:pt x="62" y="2"/>
                  </a:cubicBezTo>
                  <a:cubicBezTo>
                    <a:pt x="65" y="2"/>
                    <a:pt x="67" y="5"/>
                    <a:pt x="67" y="9"/>
                  </a:cubicBezTo>
                  <a:cubicBezTo>
                    <a:pt x="66" y="13"/>
                    <a:pt x="69" y="19"/>
                    <a:pt x="59" y="19"/>
                  </a:cubicBezTo>
                  <a:cubicBezTo>
                    <a:pt x="48" y="20"/>
                    <a:pt x="8" y="19"/>
                    <a:pt x="4" y="18"/>
                  </a:cubicBezTo>
                  <a:cubicBezTo>
                    <a:pt x="0" y="18"/>
                    <a:pt x="0" y="12"/>
                    <a:pt x="2" y="9"/>
                  </a:cubicBezTo>
                  <a:cubicBezTo>
                    <a:pt x="3" y="7"/>
                    <a:pt x="2" y="5"/>
                    <a:pt x="2" y="5"/>
                  </a:cubicBezTo>
                </a:path>
              </a:pathLst>
            </a:custGeom>
            <a:solidFill>
              <a:srgbClr val="61DD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1" name="Freeform 443">
              <a:extLst>
                <a:ext uri="{FF2B5EF4-FFF2-40B4-BE49-F238E27FC236}">
                  <a16:creationId xmlns:a16="http://schemas.microsoft.com/office/drawing/2014/main" id="{C12771F2-4082-5FE9-50AA-2D6FBFCEEB0C}"/>
                </a:ext>
              </a:extLst>
            </p:cNvPr>
            <p:cNvSpPr>
              <a:spLocks/>
            </p:cNvSpPr>
            <p:nvPr/>
          </p:nvSpPr>
          <p:spPr bwMode="auto">
            <a:xfrm>
              <a:off x="6367463" y="3222626"/>
              <a:ext cx="504825" cy="146050"/>
            </a:xfrm>
            <a:custGeom>
              <a:avLst/>
              <a:gdLst>
                <a:gd name="T0" fmla="*/ 2 w 69"/>
                <a:gd name="T1" fmla="*/ 5 h 20"/>
                <a:gd name="T2" fmla="*/ 12 w 69"/>
                <a:gd name="T3" fmla="*/ 1 h 20"/>
                <a:gd name="T4" fmla="*/ 62 w 69"/>
                <a:gd name="T5" fmla="*/ 2 h 20"/>
                <a:gd name="T6" fmla="*/ 67 w 69"/>
                <a:gd name="T7" fmla="*/ 9 h 20"/>
                <a:gd name="T8" fmla="*/ 59 w 69"/>
                <a:gd name="T9" fmla="*/ 19 h 20"/>
                <a:gd name="T10" fmla="*/ 4 w 69"/>
                <a:gd name="T11" fmla="*/ 18 h 20"/>
                <a:gd name="T12" fmla="*/ 2 w 69"/>
                <a:gd name="T13" fmla="*/ 9 h 20"/>
                <a:gd name="T14" fmla="*/ 2 w 69"/>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2" y="5"/>
                  </a:moveTo>
                  <a:cubicBezTo>
                    <a:pt x="0" y="4"/>
                    <a:pt x="2" y="0"/>
                    <a:pt x="12" y="1"/>
                  </a:cubicBezTo>
                  <a:cubicBezTo>
                    <a:pt x="20" y="1"/>
                    <a:pt x="58" y="2"/>
                    <a:pt x="62" y="2"/>
                  </a:cubicBezTo>
                  <a:cubicBezTo>
                    <a:pt x="65" y="2"/>
                    <a:pt x="67" y="5"/>
                    <a:pt x="67" y="9"/>
                  </a:cubicBezTo>
                  <a:cubicBezTo>
                    <a:pt x="66" y="13"/>
                    <a:pt x="69" y="19"/>
                    <a:pt x="59" y="19"/>
                  </a:cubicBezTo>
                  <a:cubicBezTo>
                    <a:pt x="48" y="20"/>
                    <a:pt x="8" y="19"/>
                    <a:pt x="4" y="18"/>
                  </a:cubicBezTo>
                  <a:cubicBezTo>
                    <a:pt x="0" y="18"/>
                    <a:pt x="0" y="12"/>
                    <a:pt x="2" y="9"/>
                  </a:cubicBezTo>
                  <a:cubicBezTo>
                    <a:pt x="3" y="7"/>
                    <a:pt x="2" y="5"/>
                    <a:pt x="2" y="5"/>
                  </a:cubicBezTo>
                </a:path>
              </a:pathLst>
            </a:custGeom>
            <a:solidFill>
              <a:srgbClr val="60DD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2" name="Freeform 444">
              <a:extLst>
                <a:ext uri="{FF2B5EF4-FFF2-40B4-BE49-F238E27FC236}">
                  <a16:creationId xmlns:a16="http://schemas.microsoft.com/office/drawing/2014/main" id="{96C80298-3850-8F61-6714-5B95C29C4A93}"/>
                </a:ext>
              </a:extLst>
            </p:cNvPr>
            <p:cNvSpPr>
              <a:spLocks/>
            </p:cNvSpPr>
            <p:nvPr/>
          </p:nvSpPr>
          <p:spPr bwMode="auto">
            <a:xfrm>
              <a:off x="6367463" y="3222626"/>
              <a:ext cx="504825" cy="146050"/>
            </a:xfrm>
            <a:custGeom>
              <a:avLst/>
              <a:gdLst>
                <a:gd name="T0" fmla="*/ 2 w 69"/>
                <a:gd name="T1" fmla="*/ 5 h 20"/>
                <a:gd name="T2" fmla="*/ 12 w 69"/>
                <a:gd name="T3" fmla="*/ 1 h 20"/>
                <a:gd name="T4" fmla="*/ 62 w 69"/>
                <a:gd name="T5" fmla="*/ 2 h 20"/>
                <a:gd name="T6" fmla="*/ 67 w 69"/>
                <a:gd name="T7" fmla="*/ 9 h 20"/>
                <a:gd name="T8" fmla="*/ 59 w 69"/>
                <a:gd name="T9" fmla="*/ 19 h 20"/>
                <a:gd name="T10" fmla="*/ 4 w 69"/>
                <a:gd name="T11" fmla="*/ 18 h 20"/>
                <a:gd name="T12" fmla="*/ 2 w 69"/>
                <a:gd name="T13" fmla="*/ 9 h 20"/>
                <a:gd name="T14" fmla="*/ 2 w 69"/>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0">
                  <a:moveTo>
                    <a:pt x="2" y="5"/>
                  </a:moveTo>
                  <a:cubicBezTo>
                    <a:pt x="0" y="4"/>
                    <a:pt x="2" y="0"/>
                    <a:pt x="12" y="1"/>
                  </a:cubicBezTo>
                  <a:cubicBezTo>
                    <a:pt x="20" y="1"/>
                    <a:pt x="58" y="2"/>
                    <a:pt x="62" y="2"/>
                  </a:cubicBezTo>
                  <a:cubicBezTo>
                    <a:pt x="65" y="2"/>
                    <a:pt x="67" y="5"/>
                    <a:pt x="67" y="9"/>
                  </a:cubicBezTo>
                  <a:cubicBezTo>
                    <a:pt x="66" y="13"/>
                    <a:pt x="69" y="19"/>
                    <a:pt x="59" y="19"/>
                  </a:cubicBezTo>
                  <a:cubicBezTo>
                    <a:pt x="48" y="20"/>
                    <a:pt x="8" y="19"/>
                    <a:pt x="4" y="18"/>
                  </a:cubicBezTo>
                  <a:cubicBezTo>
                    <a:pt x="0" y="18"/>
                    <a:pt x="0" y="12"/>
                    <a:pt x="2" y="9"/>
                  </a:cubicBezTo>
                  <a:cubicBezTo>
                    <a:pt x="3" y="7"/>
                    <a:pt x="2" y="5"/>
                    <a:pt x="2" y="5"/>
                  </a:cubicBezTo>
                </a:path>
              </a:pathLst>
            </a:custGeom>
            <a:solidFill>
              <a:srgbClr val="5FDD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3" name="Freeform 445">
              <a:extLst>
                <a:ext uri="{FF2B5EF4-FFF2-40B4-BE49-F238E27FC236}">
                  <a16:creationId xmlns:a16="http://schemas.microsoft.com/office/drawing/2014/main" id="{CA8D2A4C-EAF5-1E47-29B6-1DC42AAC471B}"/>
                </a:ext>
              </a:extLst>
            </p:cNvPr>
            <p:cNvSpPr>
              <a:spLocks/>
            </p:cNvSpPr>
            <p:nvPr/>
          </p:nvSpPr>
          <p:spPr bwMode="auto">
            <a:xfrm>
              <a:off x="6367463" y="3222626"/>
              <a:ext cx="504825" cy="138113"/>
            </a:xfrm>
            <a:custGeom>
              <a:avLst/>
              <a:gdLst>
                <a:gd name="T0" fmla="*/ 2 w 69"/>
                <a:gd name="T1" fmla="*/ 5 h 19"/>
                <a:gd name="T2" fmla="*/ 12 w 69"/>
                <a:gd name="T3" fmla="*/ 1 h 19"/>
                <a:gd name="T4" fmla="*/ 62 w 69"/>
                <a:gd name="T5" fmla="*/ 2 h 19"/>
                <a:gd name="T6" fmla="*/ 67 w 69"/>
                <a:gd name="T7" fmla="*/ 9 h 19"/>
                <a:gd name="T8" fmla="*/ 58 w 69"/>
                <a:gd name="T9" fmla="*/ 19 h 19"/>
                <a:gd name="T10" fmla="*/ 4 w 69"/>
                <a:gd name="T11" fmla="*/ 18 h 19"/>
                <a:gd name="T12" fmla="*/ 2 w 69"/>
                <a:gd name="T13" fmla="*/ 9 h 19"/>
                <a:gd name="T14" fmla="*/ 2 w 69"/>
                <a:gd name="T15" fmla="*/ 5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9">
                  <a:moveTo>
                    <a:pt x="2" y="5"/>
                  </a:moveTo>
                  <a:cubicBezTo>
                    <a:pt x="0" y="4"/>
                    <a:pt x="2" y="0"/>
                    <a:pt x="12" y="1"/>
                  </a:cubicBezTo>
                  <a:cubicBezTo>
                    <a:pt x="20" y="1"/>
                    <a:pt x="58" y="2"/>
                    <a:pt x="62" y="2"/>
                  </a:cubicBezTo>
                  <a:cubicBezTo>
                    <a:pt x="65" y="2"/>
                    <a:pt x="67" y="5"/>
                    <a:pt x="67" y="9"/>
                  </a:cubicBezTo>
                  <a:cubicBezTo>
                    <a:pt x="66" y="13"/>
                    <a:pt x="69" y="19"/>
                    <a:pt x="58" y="19"/>
                  </a:cubicBezTo>
                  <a:cubicBezTo>
                    <a:pt x="48" y="19"/>
                    <a:pt x="8" y="19"/>
                    <a:pt x="4" y="18"/>
                  </a:cubicBezTo>
                  <a:cubicBezTo>
                    <a:pt x="0" y="17"/>
                    <a:pt x="0" y="12"/>
                    <a:pt x="2" y="9"/>
                  </a:cubicBezTo>
                  <a:cubicBezTo>
                    <a:pt x="3" y="7"/>
                    <a:pt x="2" y="5"/>
                    <a:pt x="2" y="5"/>
                  </a:cubicBezTo>
                </a:path>
              </a:pathLst>
            </a:custGeom>
            <a:solidFill>
              <a:srgbClr val="5EDD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4" name="Freeform 446">
              <a:extLst>
                <a:ext uri="{FF2B5EF4-FFF2-40B4-BE49-F238E27FC236}">
                  <a16:creationId xmlns:a16="http://schemas.microsoft.com/office/drawing/2014/main" id="{184B6905-4CD1-6B1E-4401-FA60AE935628}"/>
                </a:ext>
              </a:extLst>
            </p:cNvPr>
            <p:cNvSpPr>
              <a:spLocks/>
            </p:cNvSpPr>
            <p:nvPr/>
          </p:nvSpPr>
          <p:spPr bwMode="auto">
            <a:xfrm>
              <a:off x="6367463" y="3228976"/>
              <a:ext cx="504825" cy="131763"/>
            </a:xfrm>
            <a:custGeom>
              <a:avLst/>
              <a:gdLst>
                <a:gd name="T0" fmla="*/ 2 w 69"/>
                <a:gd name="T1" fmla="*/ 4 h 18"/>
                <a:gd name="T2" fmla="*/ 12 w 69"/>
                <a:gd name="T3" fmla="*/ 0 h 18"/>
                <a:gd name="T4" fmla="*/ 62 w 69"/>
                <a:gd name="T5" fmla="*/ 1 h 18"/>
                <a:gd name="T6" fmla="*/ 67 w 69"/>
                <a:gd name="T7" fmla="*/ 8 h 18"/>
                <a:gd name="T8" fmla="*/ 58 w 69"/>
                <a:gd name="T9" fmla="*/ 18 h 18"/>
                <a:gd name="T10" fmla="*/ 4 w 69"/>
                <a:gd name="T11" fmla="*/ 17 h 18"/>
                <a:gd name="T12" fmla="*/ 2 w 69"/>
                <a:gd name="T13" fmla="*/ 8 h 18"/>
                <a:gd name="T14" fmla="*/ 2 w 69"/>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
                  <a:moveTo>
                    <a:pt x="2" y="4"/>
                  </a:moveTo>
                  <a:cubicBezTo>
                    <a:pt x="0" y="3"/>
                    <a:pt x="2" y="0"/>
                    <a:pt x="12" y="0"/>
                  </a:cubicBezTo>
                  <a:cubicBezTo>
                    <a:pt x="21" y="0"/>
                    <a:pt x="58" y="1"/>
                    <a:pt x="62" y="1"/>
                  </a:cubicBezTo>
                  <a:cubicBezTo>
                    <a:pt x="65" y="1"/>
                    <a:pt x="67" y="4"/>
                    <a:pt x="67" y="8"/>
                  </a:cubicBezTo>
                  <a:cubicBezTo>
                    <a:pt x="66" y="12"/>
                    <a:pt x="69" y="18"/>
                    <a:pt x="58" y="18"/>
                  </a:cubicBezTo>
                  <a:cubicBezTo>
                    <a:pt x="48" y="18"/>
                    <a:pt x="8" y="18"/>
                    <a:pt x="4" y="17"/>
                  </a:cubicBezTo>
                  <a:cubicBezTo>
                    <a:pt x="0" y="16"/>
                    <a:pt x="0" y="11"/>
                    <a:pt x="2" y="8"/>
                  </a:cubicBezTo>
                  <a:cubicBezTo>
                    <a:pt x="3" y="6"/>
                    <a:pt x="2" y="4"/>
                    <a:pt x="2" y="4"/>
                  </a:cubicBezTo>
                </a:path>
              </a:pathLst>
            </a:custGeom>
            <a:solidFill>
              <a:srgbClr val="5DDD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5" name="Freeform 447">
              <a:extLst>
                <a:ext uri="{FF2B5EF4-FFF2-40B4-BE49-F238E27FC236}">
                  <a16:creationId xmlns:a16="http://schemas.microsoft.com/office/drawing/2014/main" id="{141F0286-3F51-49B3-E732-B5BF1FE85F6E}"/>
                </a:ext>
              </a:extLst>
            </p:cNvPr>
            <p:cNvSpPr>
              <a:spLocks/>
            </p:cNvSpPr>
            <p:nvPr/>
          </p:nvSpPr>
          <p:spPr bwMode="auto">
            <a:xfrm>
              <a:off x="6367463" y="3228976"/>
              <a:ext cx="504825" cy="131763"/>
            </a:xfrm>
            <a:custGeom>
              <a:avLst/>
              <a:gdLst>
                <a:gd name="T0" fmla="*/ 2 w 69"/>
                <a:gd name="T1" fmla="*/ 4 h 18"/>
                <a:gd name="T2" fmla="*/ 12 w 69"/>
                <a:gd name="T3" fmla="*/ 0 h 18"/>
                <a:gd name="T4" fmla="*/ 62 w 69"/>
                <a:gd name="T5" fmla="*/ 1 h 18"/>
                <a:gd name="T6" fmla="*/ 67 w 69"/>
                <a:gd name="T7" fmla="*/ 8 h 18"/>
                <a:gd name="T8" fmla="*/ 58 w 69"/>
                <a:gd name="T9" fmla="*/ 18 h 18"/>
                <a:gd name="T10" fmla="*/ 4 w 69"/>
                <a:gd name="T11" fmla="*/ 17 h 18"/>
                <a:gd name="T12" fmla="*/ 2 w 69"/>
                <a:gd name="T13" fmla="*/ 8 h 18"/>
                <a:gd name="T14" fmla="*/ 2 w 69"/>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
                  <a:moveTo>
                    <a:pt x="2" y="4"/>
                  </a:moveTo>
                  <a:cubicBezTo>
                    <a:pt x="0" y="3"/>
                    <a:pt x="2" y="0"/>
                    <a:pt x="12" y="0"/>
                  </a:cubicBezTo>
                  <a:cubicBezTo>
                    <a:pt x="21" y="0"/>
                    <a:pt x="58" y="1"/>
                    <a:pt x="62" y="1"/>
                  </a:cubicBezTo>
                  <a:cubicBezTo>
                    <a:pt x="65" y="1"/>
                    <a:pt x="67" y="4"/>
                    <a:pt x="67" y="8"/>
                  </a:cubicBezTo>
                  <a:cubicBezTo>
                    <a:pt x="66" y="12"/>
                    <a:pt x="69" y="18"/>
                    <a:pt x="58" y="18"/>
                  </a:cubicBezTo>
                  <a:cubicBezTo>
                    <a:pt x="48" y="18"/>
                    <a:pt x="8" y="18"/>
                    <a:pt x="4" y="17"/>
                  </a:cubicBezTo>
                  <a:cubicBezTo>
                    <a:pt x="0" y="16"/>
                    <a:pt x="0" y="11"/>
                    <a:pt x="2" y="8"/>
                  </a:cubicBezTo>
                  <a:cubicBezTo>
                    <a:pt x="3" y="6"/>
                    <a:pt x="2" y="4"/>
                    <a:pt x="2" y="4"/>
                  </a:cubicBezTo>
                </a:path>
              </a:pathLst>
            </a:custGeom>
            <a:solidFill>
              <a:srgbClr val="5CDC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6" name="Freeform 448">
              <a:extLst>
                <a:ext uri="{FF2B5EF4-FFF2-40B4-BE49-F238E27FC236}">
                  <a16:creationId xmlns:a16="http://schemas.microsoft.com/office/drawing/2014/main" id="{F7CD049C-742B-A031-D178-930F3CA6C68B}"/>
                </a:ext>
              </a:extLst>
            </p:cNvPr>
            <p:cNvSpPr>
              <a:spLocks/>
            </p:cNvSpPr>
            <p:nvPr/>
          </p:nvSpPr>
          <p:spPr bwMode="auto">
            <a:xfrm>
              <a:off x="6367463" y="3228976"/>
              <a:ext cx="504825" cy="131763"/>
            </a:xfrm>
            <a:custGeom>
              <a:avLst/>
              <a:gdLst>
                <a:gd name="T0" fmla="*/ 2 w 69"/>
                <a:gd name="T1" fmla="*/ 4 h 18"/>
                <a:gd name="T2" fmla="*/ 12 w 69"/>
                <a:gd name="T3" fmla="*/ 0 h 18"/>
                <a:gd name="T4" fmla="*/ 62 w 69"/>
                <a:gd name="T5" fmla="*/ 1 h 18"/>
                <a:gd name="T6" fmla="*/ 66 w 69"/>
                <a:gd name="T7" fmla="*/ 8 h 18"/>
                <a:gd name="T8" fmla="*/ 58 w 69"/>
                <a:gd name="T9" fmla="*/ 18 h 18"/>
                <a:gd name="T10" fmla="*/ 4 w 69"/>
                <a:gd name="T11" fmla="*/ 17 h 18"/>
                <a:gd name="T12" fmla="*/ 2 w 69"/>
                <a:gd name="T13" fmla="*/ 8 h 18"/>
                <a:gd name="T14" fmla="*/ 2 w 69"/>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
                  <a:moveTo>
                    <a:pt x="2" y="4"/>
                  </a:moveTo>
                  <a:cubicBezTo>
                    <a:pt x="1" y="3"/>
                    <a:pt x="2" y="0"/>
                    <a:pt x="12" y="0"/>
                  </a:cubicBezTo>
                  <a:cubicBezTo>
                    <a:pt x="21" y="0"/>
                    <a:pt x="58" y="1"/>
                    <a:pt x="62" y="1"/>
                  </a:cubicBezTo>
                  <a:cubicBezTo>
                    <a:pt x="65" y="1"/>
                    <a:pt x="67" y="4"/>
                    <a:pt x="66" y="8"/>
                  </a:cubicBezTo>
                  <a:cubicBezTo>
                    <a:pt x="66" y="12"/>
                    <a:pt x="69" y="18"/>
                    <a:pt x="58" y="18"/>
                  </a:cubicBezTo>
                  <a:cubicBezTo>
                    <a:pt x="48" y="18"/>
                    <a:pt x="8" y="18"/>
                    <a:pt x="4" y="17"/>
                  </a:cubicBezTo>
                  <a:cubicBezTo>
                    <a:pt x="0" y="16"/>
                    <a:pt x="0" y="11"/>
                    <a:pt x="2" y="8"/>
                  </a:cubicBezTo>
                  <a:cubicBezTo>
                    <a:pt x="3" y="6"/>
                    <a:pt x="2" y="4"/>
                    <a:pt x="2" y="4"/>
                  </a:cubicBezTo>
                </a:path>
              </a:pathLst>
            </a:custGeom>
            <a:solidFill>
              <a:srgbClr val="5BDC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7" name="Freeform 449">
              <a:extLst>
                <a:ext uri="{FF2B5EF4-FFF2-40B4-BE49-F238E27FC236}">
                  <a16:creationId xmlns:a16="http://schemas.microsoft.com/office/drawing/2014/main" id="{12108FB9-5966-6FC7-23FC-B2D78FB0356F}"/>
                </a:ext>
              </a:extLst>
            </p:cNvPr>
            <p:cNvSpPr>
              <a:spLocks/>
            </p:cNvSpPr>
            <p:nvPr/>
          </p:nvSpPr>
          <p:spPr bwMode="auto">
            <a:xfrm>
              <a:off x="6367463" y="3228976"/>
              <a:ext cx="504825" cy="131763"/>
            </a:xfrm>
            <a:custGeom>
              <a:avLst/>
              <a:gdLst>
                <a:gd name="T0" fmla="*/ 2 w 69"/>
                <a:gd name="T1" fmla="*/ 4 h 18"/>
                <a:gd name="T2" fmla="*/ 12 w 69"/>
                <a:gd name="T3" fmla="*/ 0 h 18"/>
                <a:gd name="T4" fmla="*/ 62 w 69"/>
                <a:gd name="T5" fmla="*/ 1 h 18"/>
                <a:gd name="T6" fmla="*/ 66 w 69"/>
                <a:gd name="T7" fmla="*/ 8 h 18"/>
                <a:gd name="T8" fmla="*/ 58 w 69"/>
                <a:gd name="T9" fmla="*/ 18 h 18"/>
                <a:gd name="T10" fmla="*/ 5 w 69"/>
                <a:gd name="T11" fmla="*/ 17 h 18"/>
                <a:gd name="T12" fmla="*/ 2 w 69"/>
                <a:gd name="T13" fmla="*/ 8 h 18"/>
                <a:gd name="T14" fmla="*/ 2 w 69"/>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
                  <a:moveTo>
                    <a:pt x="2" y="4"/>
                  </a:moveTo>
                  <a:cubicBezTo>
                    <a:pt x="1" y="3"/>
                    <a:pt x="2" y="0"/>
                    <a:pt x="12" y="0"/>
                  </a:cubicBezTo>
                  <a:cubicBezTo>
                    <a:pt x="21" y="0"/>
                    <a:pt x="58" y="1"/>
                    <a:pt x="62" y="1"/>
                  </a:cubicBezTo>
                  <a:cubicBezTo>
                    <a:pt x="65" y="1"/>
                    <a:pt x="67" y="4"/>
                    <a:pt x="66" y="8"/>
                  </a:cubicBezTo>
                  <a:cubicBezTo>
                    <a:pt x="66" y="12"/>
                    <a:pt x="69" y="18"/>
                    <a:pt x="58" y="18"/>
                  </a:cubicBezTo>
                  <a:cubicBezTo>
                    <a:pt x="48" y="18"/>
                    <a:pt x="8" y="18"/>
                    <a:pt x="5" y="17"/>
                  </a:cubicBezTo>
                  <a:cubicBezTo>
                    <a:pt x="0" y="16"/>
                    <a:pt x="1" y="11"/>
                    <a:pt x="2" y="8"/>
                  </a:cubicBezTo>
                  <a:cubicBezTo>
                    <a:pt x="3" y="6"/>
                    <a:pt x="2" y="4"/>
                    <a:pt x="2" y="4"/>
                  </a:cubicBezTo>
                </a:path>
              </a:pathLst>
            </a:custGeom>
            <a:solidFill>
              <a:srgbClr val="5ADC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8" name="Freeform 450">
              <a:extLst>
                <a:ext uri="{FF2B5EF4-FFF2-40B4-BE49-F238E27FC236}">
                  <a16:creationId xmlns:a16="http://schemas.microsoft.com/office/drawing/2014/main" id="{6FA6D893-2975-D863-92F9-168F05C21CE7}"/>
                </a:ext>
              </a:extLst>
            </p:cNvPr>
            <p:cNvSpPr>
              <a:spLocks/>
            </p:cNvSpPr>
            <p:nvPr/>
          </p:nvSpPr>
          <p:spPr bwMode="auto">
            <a:xfrm>
              <a:off x="6367463" y="3228976"/>
              <a:ext cx="504825" cy="131763"/>
            </a:xfrm>
            <a:custGeom>
              <a:avLst/>
              <a:gdLst>
                <a:gd name="T0" fmla="*/ 2 w 69"/>
                <a:gd name="T1" fmla="*/ 4 h 18"/>
                <a:gd name="T2" fmla="*/ 12 w 69"/>
                <a:gd name="T3" fmla="*/ 0 h 18"/>
                <a:gd name="T4" fmla="*/ 62 w 69"/>
                <a:gd name="T5" fmla="*/ 1 h 18"/>
                <a:gd name="T6" fmla="*/ 66 w 69"/>
                <a:gd name="T7" fmla="*/ 8 h 18"/>
                <a:gd name="T8" fmla="*/ 58 w 69"/>
                <a:gd name="T9" fmla="*/ 18 h 18"/>
                <a:gd name="T10" fmla="*/ 5 w 69"/>
                <a:gd name="T11" fmla="*/ 17 h 18"/>
                <a:gd name="T12" fmla="*/ 2 w 69"/>
                <a:gd name="T13" fmla="*/ 8 h 18"/>
                <a:gd name="T14" fmla="*/ 2 w 69"/>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
                  <a:moveTo>
                    <a:pt x="2" y="4"/>
                  </a:moveTo>
                  <a:cubicBezTo>
                    <a:pt x="1" y="3"/>
                    <a:pt x="2" y="0"/>
                    <a:pt x="12" y="0"/>
                  </a:cubicBezTo>
                  <a:cubicBezTo>
                    <a:pt x="21" y="0"/>
                    <a:pt x="58" y="1"/>
                    <a:pt x="62" y="1"/>
                  </a:cubicBezTo>
                  <a:cubicBezTo>
                    <a:pt x="65" y="1"/>
                    <a:pt x="67" y="4"/>
                    <a:pt x="66" y="8"/>
                  </a:cubicBezTo>
                  <a:cubicBezTo>
                    <a:pt x="66" y="12"/>
                    <a:pt x="69" y="18"/>
                    <a:pt x="58" y="18"/>
                  </a:cubicBezTo>
                  <a:cubicBezTo>
                    <a:pt x="48" y="18"/>
                    <a:pt x="8" y="18"/>
                    <a:pt x="5" y="17"/>
                  </a:cubicBezTo>
                  <a:cubicBezTo>
                    <a:pt x="0" y="16"/>
                    <a:pt x="1" y="11"/>
                    <a:pt x="2" y="8"/>
                  </a:cubicBezTo>
                  <a:cubicBezTo>
                    <a:pt x="3" y="6"/>
                    <a:pt x="2" y="4"/>
                    <a:pt x="2" y="4"/>
                  </a:cubicBezTo>
                </a:path>
              </a:pathLst>
            </a:custGeom>
            <a:solidFill>
              <a:srgbClr val="59DC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09" name="Freeform 451">
              <a:extLst>
                <a:ext uri="{FF2B5EF4-FFF2-40B4-BE49-F238E27FC236}">
                  <a16:creationId xmlns:a16="http://schemas.microsoft.com/office/drawing/2014/main" id="{380D4BFB-F946-2E0C-C6F7-8A7465DDCA74}"/>
                </a:ext>
              </a:extLst>
            </p:cNvPr>
            <p:cNvSpPr>
              <a:spLocks/>
            </p:cNvSpPr>
            <p:nvPr/>
          </p:nvSpPr>
          <p:spPr bwMode="auto">
            <a:xfrm>
              <a:off x="6367463" y="3228976"/>
              <a:ext cx="504825" cy="131763"/>
            </a:xfrm>
            <a:custGeom>
              <a:avLst/>
              <a:gdLst>
                <a:gd name="T0" fmla="*/ 2 w 69"/>
                <a:gd name="T1" fmla="*/ 4 h 18"/>
                <a:gd name="T2" fmla="*/ 12 w 69"/>
                <a:gd name="T3" fmla="*/ 0 h 18"/>
                <a:gd name="T4" fmla="*/ 62 w 69"/>
                <a:gd name="T5" fmla="*/ 1 h 18"/>
                <a:gd name="T6" fmla="*/ 66 w 69"/>
                <a:gd name="T7" fmla="*/ 8 h 18"/>
                <a:gd name="T8" fmla="*/ 58 w 69"/>
                <a:gd name="T9" fmla="*/ 18 h 18"/>
                <a:gd name="T10" fmla="*/ 5 w 69"/>
                <a:gd name="T11" fmla="*/ 17 h 18"/>
                <a:gd name="T12" fmla="*/ 2 w 69"/>
                <a:gd name="T13" fmla="*/ 8 h 18"/>
                <a:gd name="T14" fmla="*/ 2 w 69"/>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
                  <a:moveTo>
                    <a:pt x="2" y="4"/>
                  </a:moveTo>
                  <a:cubicBezTo>
                    <a:pt x="1" y="3"/>
                    <a:pt x="2" y="0"/>
                    <a:pt x="12" y="0"/>
                  </a:cubicBezTo>
                  <a:cubicBezTo>
                    <a:pt x="21" y="0"/>
                    <a:pt x="58" y="1"/>
                    <a:pt x="62" y="1"/>
                  </a:cubicBezTo>
                  <a:cubicBezTo>
                    <a:pt x="65" y="1"/>
                    <a:pt x="67" y="4"/>
                    <a:pt x="66" y="8"/>
                  </a:cubicBezTo>
                  <a:cubicBezTo>
                    <a:pt x="66" y="12"/>
                    <a:pt x="69" y="18"/>
                    <a:pt x="58" y="18"/>
                  </a:cubicBezTo>
                  <a:cubicBezTo>
                    <a:pt x="48" y="18"/>
                    <a:pt x="8" y="18"/>
                    <a:pt x="5" y="17"/>
                  </a:cubicBezTo>
                  <a:cubicBezTo>
                    <a:pt x="0" y="16"/>
                    <a:pt x="1" y="11"/>
                    <a:pt x="2" y="8"/>
                  </a:cubicBezTo>
                  <a:cubicBezTo>
                    <a:pt x="3" y="6"/>
                    <a:pt x="2" y="4"/>
                    <a:pt x="2" y="4"/>
                  </a:cubicBezTo>
                </a:path>
              </a:pathLst>
            </a:custGeom>
            <a:solidFill>
              <a:srgbClr val="58DC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0" name="Freeform 452">
              <a:extLst>
                <a:ext uri="{FF2B5EF4-FFF2-40B4-BE49-F238E27FC236}">
                  <a16:creationId xmlns:a16="http://schemas.microsoft.com/office/drawing/2014/main" id="{E7EE59FA-D3A4-8E49-C511-6FECA7E83FAD}"/>
                </a:ext>
              </a:extLst>
            </p:cNvPr>
            <p:cNvSpPr>
              <a:spLocks/>
            </p:cNvSpPr>
            <p:nvPr/>
          </p:nvSpPr>
          <p:spPr bwMode="auto">
            <a:xfrm>
              <a:off x="6367463" y="3228976"/>
              <a:ext cx="504825" cy="131763"/>
            </a:xfrm>
            <a:custGeom>
              <a:avLst/>
              <a:gdLst>
                <a:gd name="T0" fmla="*/ 2 w 69"/>
                <a:gd name="T1" fmla="*/ 4 h 18"/>
                <a:gd name="T2" fmla="*/ 12 w 69"/>
                <a:gd name="T3" fmla="*/ 0 h 18"/>
                <a:gd name="T4" fmla="*/ 61 w 69"/>
                <a:gd name="T5" fmla="*/ 1 h 18"/>
                <a:gd name="T6" fmla="*/ 66 w 69"/>
                <a:gd name="T7" fmla="*/ 8 h 18"/>
                <a:gd name="T8" fmla="*/ 58 w 69"/>
                <a:gd name="T9" fmla="*/ 18 h 18"/>
                <a:gd name="T10" fmla="*/ 5 w 69"/>
                <a:gd name="T11" fmla="*/ 17 h 18"/>
                <a:gd name="T12" fmla="*/ 2 w 69"/>
                <a:gd name="T13" fmla="*/ 8 h 18"/>
                <a:gd name="T14" fmla="*/ 2 w 69"/>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
                  <a:moveTo>
                    <a:pt x="2" y="4"/>
                  </a:moveTo>
                  <a:cubicBezTo>
                    <a:pt x="1" y="3"/>
                    <a:pt x="2" y="0"/>
                    <a:pt x="12" y="0"/>
                  </a:cubicBezTo>
                  <a:cubicBezTo>
                    <a:pt x="21" y="0"/>
                    <a:pt x="58" y="1"/>
                    <a:pt x="61" y="1"/>
                  </a:cubicBezTo>
                  <a:cubicBezTo>
                    <a:pt x="65" y="1"/>
                    <a:pt x="67" y="4"/>
                    <a:pt x="66" y="8"/>
                  </a:cubicBezTo>
                  <a:cubicBezTo>
                    <a:pt x="66" y="12"/>
                    <a:pt x="69" y="18"/>
                    <a:pt x="58" y="18"/>
                  </a:cubicBezTo>
                  <a:cubicBezTo>
                    <a:pt x="48" y="18"/>
                    <a:pt x="8" y="18"/>
                    <a:pt x="5" y="17"/>
                  </a:cubicBezTo>
                  <a:cubicBezTo>
                    <a:pt x="0" y="16"/>
                    <a:pt x="1" y="11"/>
                    <a:pt x="2" y="8"/>
                  </a:cubicBezTo>
                  <a:cubicBezTo>
                    <a:pt x="3" y="6"/>
                    <a:pt x="2" y="4"/>
                    <a:pt x="2" y="4"/>
                  </a:cubicBezTo>
                </a:path>
              </a:pathLst>
            </a:custGeom>
            <a:solidFill>
              <a:srgbClr val="57D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1" name="Freeform 453">
              <a:extLst>
                <a:ext uri="{FF2B5EF4-FFF2-40B4-BE49-F238E27FC236}">
                  <a16:creationId xmlns:a16="http://schemas.microsoft.com/office/drawing/2014/main" id="{D9383234-AAA2-FC55-1D6D-A3D7CF7CFA54}"/>
                </a:ext>
              </a:extLst>
            </p:cNvPr>
            <p:cNvSpPr>
              <a:spLocks/>
            </p:cNvSpPr>
            <p:nvPr/>
          </p:nvSpPr>
          <p:spPr bwMode="auto">
            <a:xfrm>
              <a:off x="6367463" y="3228976"/>
              <a:ext cx="504825" cy="131763"/>
            </a:xfrm>
            <a:custGeom>
              <a:avLst/>
              <a:gdLst>
                <a:gd name="T0" fmla="*/ 2 w 69"/>
                <a:gd name="T1" fmla="*/ 4 h 18"/>
                <a:gd name="T2" fmla="*/ 13 w 69"/>
                <a:gd name="T3" fmla="*/ 0 h 18"/>
                <a:gd name="T4" fmla="*/ 61 w 69"/>
                <a:gd name="T5" fmla="*/ 1 h 18"/>
                <a:gd name="T6" fmla="*/ 66 w 69"/>
                <a:gd name="T7" fmla="*/ 8 h 18"/>
                <a:gd name="T8" fmla="*/ 58 w 69"/>
                <a:gd name="T9" fmla="*/ 18 h 18"/>
                <a:gd name="T10" fmla="*/ 5 w 69"/>
                <a:gd name="T11" fmla="*/ 17 h 18"/>
                <a:gd name="T12" fmla="*/ 2 w 69"/>
                <a:gd name="T13" fmla="*/ 8 h 18"/>
                <a:gd name="T14" fmla="*/ 2 w 69"/>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
                  <a:moveTo>
                    <a:pt x="2" y="4"/>
                  </a:moveTo>
                  <a:cubicBezTo>
                    <a:pt x="1" y="3"/>
                    <a:pt x="2" y="0"/>
                    <a:pt x="13" y="0"/>
                  </a:cubicBezTo>
                  <a:cubicBezTo>
                    <a:pt x="21" y="0"/>
                    <a:pt x="58" y="1"/>
                    <a:pt x="61" y="1"/>
                  </a:cubicBezTo>
                  <a:cubicBezTo>
                    <a:pt x="65" y="1"/>
                    <a:pt x="67" y="4"/>
                    <a:pt x="66" y="8"/>
                  </a:cubicBezTo>
                  <a:cubicBezTo>
                    <a:pt x="66" y="12"/>
                    <a:pt x="69" y="18"/>
                    <a:pt x="58" y="18"/>
                  </a:cubicBezTo>
                  <a:cubicBezTo>
                    <a:pt x="48" y="18"/>
                    <a:pt x="8" y="18"/>
                    <a:pt x="5" y="17"/>
                  </a:cubicBezTo>
                  <a:cubicBezTo>
                    <a:pt x="0" y="16"/>
                    <a:pt x="1" y="11"/>
                    <a:pt x="2" y="8"/>
                  </a:cubicBezTo>
                  <a:cubicBezTo>
                    <a:pt x="3" y="6"/>
                    <a:pt x="2" y="4"/>
                    <a:pt x="2" y="4"/>
                  </a:cubicBezTo>
                </a:path>
              </a:pathLst>
            </a:custGeom>
            <a:solidFill>
              <a:srgbClr val="56D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2" name="Freeform 454">
              <a:extLst>
                <a:ext uri="{FF2B5EF4-FFF2-40B4-BE49-F238E27FC236}">
                  <a16:creationId xmlns:a16="http://schemas.microsoft.com/office/drawing/2014/main" id="{EFB307D9-CDA2-F004-2E6A-E681678B780F}"/>
                </a:ext>
              </a:extLst>
            </p:cNvPr>
            <p:cNvSpPr>
              <a:spLocks/>
            </p:cNvSpPr>
            <p:nvPr/>
          </p:nvSpPr>
          <p:spPr bwMode="auto">
            <a:xfrm>
              <a:off x="6367463" y="3228976"/>
              <a:ext cx="496888" cy="131763"/>
            </a:xfrm>
            <a:custGeom>
              <a:avLst/>
              <a:gdLst>
                <a:gd name="T0" fmla="*/ 2 w 68"/>
                <a:gd name="T1" fmla="*/ 4 h 18"/>
                <a:gd name="T2" fmla="*/ 13 w 68"/>
                <a:gd name="T3" fmla="*/ 0 h 18"/>
                <a:gd name="T4" fmla="*/ 61 w 68"/>
                <a:gd name="T5" fmla="*/ 1 h 18"/>
                <a:gd name="T6" fmla="*/ 66 w 68"/>
                <a:gd name="T7" fmla="*/ 8 h 18"/>
                <a:gd name="T8" fmla="*/ 58 w 68"/>
                <a:gd name="T9" fmla="*/ 18 h 18"/>
                <a:gd name="T10" fmla="*/ 5 w 68"/>
                <a:gd name="T11" fmla="*/ 17 h 18"/>
                <a:gd name="T12" fmla="*/ 2 w 68"/>
                <a:gd name="T13" fmla="*/ 8 h 18"/>
                <a:gd name="T14" fmla="*/ 2 w 68"/>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18">
                  <a:moveTo>
                    <a:pt x="2" y="4"/>
                  </a:moveTo>
                  <a:cubicBezTo>
                    <a:pt x="1" y="3"/>
                    <a:pt x="2" y="0"/>
                    <a:pt x="13" y="0"/>
                  </a:cubicBezTo>
                  <a:cubicBezTo>
                    <a:pt x="21" y="0"/>
                    <a:pt x="58" y="1"/>
                    <a:pt x="61" y="1"/>
                  </a:cubicBezTo>
                  <a:cubicBezTo>
                    <a:pt x="65" y="1"/>
                    <a:pt x="67" y="4"/>
                    <a:pt x="66" y="8"/>
                  </a:cubicBezTo>
                  <a:cubicBezTo>
                    <a:pt x="66" y="12"/>
                    <a:pt x="68" y="18"/>
                    <a:pt x="58" y="18"/>
                  </a:cubicBezTo>
                  <a:cubicBezTo>
                    <a:pt x="48" y="18"/>
                    <a:pt x="8" y="18"/>
                    <a:pt x="5" y="17"/>
                  </a:cubicBezTo>
                  <a:cubicBezTo>
                    <a:pt x="0" y="16"/>
                    <a:pt x="1" y="11"/>
                    <a:pt x="2" y="8"/>
                  </a:cubicBezTo>
                  <a:cubicBezTo>
                    <a:pt x="3" y="7"/>
                    <a:pt x="2" y="4"/>
                    <a:pt x="2" y="4"/>
                  </a:cubicBezTo>
                </a:path>
              </a:pathLst>
            </a:custGeom>
            <a:solidFill>
              <a:srgbClr val="55D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3" name="Freeform 455">
              <a:extLst>
                <a:ext uri="{FF2B5EF4-FFF2-40B4-BE49-F238E27FC236}">
                  <a16:creationId xmlns:a16="http://schemas.microsoft.com/office/drawing/2014/main" id="{3A587B93-74BF-2CE9-3920-998F15BD5A37}"/>
                </a:ext>
              </a:extLst>
            </p:cNvPr>
            <p:cNvSpPr>
              <a:spLocks/>
            </p:cNvSpPr>
            <p:nvPr/>
          </p:nvSpPr>
          <p:spPr bwMode="auto">
            <a:xfrm>
              <a:off x="6367463" y="3228976"/>
              <a:ext cx="496888" cy="131763"/>
            </a:xfrm>
            <a:custGeom>
              <a:avLst/>
              <a:gdLst>
                <a:gd name="T0" fmla="*/ 2 w 68"/>
                <a:gd name="T1" fmla="*/ 4 h 18"/>
                <a:gd name="T2" fmla="*/ 13 w 68"/>
                <a:gd name="T3" fmla="*/ 0 h 18"/>
                <a:gd name="T4" fmla="*/ 61 w 68"/>
                <a:gd name="T5" fmla="*/ 1 h 18"/>
                <a:gd name="T6" fmla="*/ 66 w 68"/>
                <a:gd name="T7" fmla="*/ 8 h 18"/>
                <a:gd name="T8" fmla="*/ 58 w 68"/>
                <a:gd name="T9" fmla="*/ 18 h 18"/>
                <a:gd name="T10" fmla="*/ 5 w 68"/>
                <a:gd name="T11" fmla="*/ 17 h 18"/>
                <a:gd name="T12" fmla="*/ 2 w 68"/>
                <a:gd name="T13" fmla="*/ 8 h 18"/>
                <a:gd name="T14" fmla="*/ 2 w 68"/>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18">
                  <a:moveTo>
                    <a:pt x="2" y="4"/>
                  </a:moveTo>
                  <a:cubicBezTo>
                    <a:pt x="1" y="3"/>
                    <a:pt x="2" y="0"/>
                    <a:pt x="13" y="0"/>
                  </a:cubicBezTo>
                  <a:cubicBezTo>
                    <a:pt x="21" y="0"/>
                    <a:pt x="58" y="1"/>
                    <a:pt x="61" y="1"/>
                  </a:cubicBezTo>
                  <a:cubicBezTo>
                    <a:pt x="65" y="1"/>
                    <a:pt x="67" y="4"/>
                    <a:pt x="66" y="8"/>
                  </a:cubicBezTo>
                  <a:cubicBezTo>
                    <a:pt x="66" y="12"/>
                    <a:pt x="68" y="18"/>
                    <a:pt x="58" y="18"/>
                  </a:cubicBezTo>
                  <a:cubicBezTo>
                    <a:pt x="48" y="18"/>
                    <a:pt x="8" y="17"/>
                    <a:pt x="5" y="17"/>
                  </a:cubicBezTo>
                  <a:cubicBezTo>
                    <a:pt x="0" y="16"/>
                    <a:pt x="1" y="11"/>
                    <a:pt x="2" y="8"/>
                  </a:cubicBezTo>
                  <a:cubicBezTo>
                    <a:pt x="3" y="7"/>
                    <a:pt x="2" y="4"/>
                    <a:pt x="2" y="4"/>
                  </a:cubicBezTo>
                </a:path>
              </a:pathLst>
            </a:custGeom>
            <a:solidFill>
              <a:srgbClr val="54D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4" name="Freeform 456">
              <a:extLst>
                <a:ext uri="{FF2B5EF4-FFF2-40B4-BE49-F238E27FC236}">
                  <a16:creationId xmlns:a16="http://schemas.microsoft.com/office/drawing/2014/main" id="{42E1111C-A4CF-9A7D-F233-491E870F1FAD}"/>
                </a:ext>
              </a:extLst>
            </p:cNvPr>
            <p:cNvSpPr>
              <a:spLocks/>
            </p:cNvSpPr>
            <p:nvPr/>
          </p:nvSpPr>
          <p:spPr bwMode="auto">
            <a:xfrm>
              <a:off x="6916738" y="3192463"/>
              <a:ext cx="525463" cy="257175"/>
            </a:xfrm>
            <a:custGeom>
              <a:avLst/>
              <a:gdLst>
                <a:gd name="T0" fmla="*/ 2 w 72"/>
                <a:gd name="T1" fmla="*/ 12 h 35"/>
                <a:gd name="T2" fmla="*/ 13 w 72"/>
                <a:gd name="T3" fmla="*/ 0 h 35"/>
                <a:gd name="T4" fmla="*/ 65 w 72"/>
                <a:gd name="T5" fmla="*/ 2 h 35"/>
                <a:gd name="T6" fmla="*/ 71 w 72"/>
                <a:gd name="T7" fmla="*/ 15 h 35"/>
                <a:gd name="T8" fmla="*/ 61 w 72"/>
                <a:gd name="T9" fmla="*/ 35 h 35"/>
                <a:gd name="T10" fmla="*/ 6 w 72"/>
                <a:gd name="T11" fmla="*/ 31 h 35"/>
                <a:gd name="T12" fmla="*/ 3 w 72"/>
                <a:gd name="T13" fmla="*/ 16 h 35"/>
                <a:gd name="T14" fmla="*/ 2 w 72"/>
                <a:gd name="T15" fmla="*/ 12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5">
                  <a:moveTo>
                    <a:pt x="2" y="12"/>
                  </a:moveTo>
                  <a:cubicBezTo>
                    <a:pt x="1" y="9"/>
                    <a:pt x="3" y="0"/>
                    <a:pt x="13" y="0"/>
                  </a:cubicBezTo>
                  <a:cubicBezTo>
                    <a:pt x="21" y="0"/>
                    <a:pt x="61" y="2"/>
                    <a:pt x="65" y="2"/>
                  </a:cubicBezTo>
                  <a:cubicBezTo>
                    <a:pt x="68" y="1"/>
                    <a:pt x="72" y="8"/>
                    <a:pt x="71" y="15"/>
                  </a:cubicBezTo>
                  <a:cubicBezTo>
                    <a:pt x="71" y="23"/>
                    <a:pt x="71" y="34"/>
                    <a:pt x="61" y="35"/>
                  </a:cubicBezTo>
                  <a:cubicBezTo>
                    <a:pt x="51" y="35"/>
                    <a:pt x="8" y="34"/>
                    <a:pt x="6" y="31"/>
                  </a:cubicBezTo>
                  <a:cubicBezTo>
                    <a:pt x="0" y="25"/>
                    <a:pt x="1" y="23"/>
                    <a:pt x="3" y="16"/>
                  </a:cubicBezTo>
                  <a:cubicBezTo>
                    <a:pt x="4" y="13"/>
                    <a:pt x="2" y="12"/>
                    <a:pt x="2" y="12"/>
                  </a:cubicBezTo>
                </a:path>
              </a:pathLst>
            </a:custGeom>
            <a:solidFill>
              <a:srgbClr val="F1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5" name="Freeform 457">
              <a:extLst>
                <a:ext uri="{FF2B5EF4-FFF2-40B4-BE49-F238E27FC236}">
                  <a16:creationId xmlns:a16="http://schemas.microsoft.com/office/drawing/2014/main" id="{BA22872C-4E4D-CF3F-7152-0F6142E40B95}"/>
                </a:ext>
              </a:extLst>
            </p:cNvPr>
            <p:cNvSpPr>
              <a:spLocks/>
            </p:cNvSpPr>
            <p:nvPr/>
          </p:nvSpPr>
          <p:spPr bwMode="auto">
            <a:xfrm>
              <a:off x="6916738" y="3192463"/>
              <a:ext cx="525463" cy="257175"/>
            </a:xfrm>
            <a:custGeom>
              <a:avLst/>
              <a:gdLst>
                <a:gd name="T0" fmla="*/ 2 w 72"/>
                <a:gd name="T1" fmla="*/ 12 h 35"/>
                <a:gd name="T2" fmla="*/ 13 w 72"/>
                <a:gd name="T3" fmla="*/ 0 h 35"/>
                <a:gd name="T4" fmla="*/ 65 w 72"/>
                <a:gd name="T5" fmla="*/ 2 h 35"/>
                <a:gd name="T6" fmla="*/ 71 w 72"/>
                <a:gd name="T7" fmla="*/ 15 h 35"/>
                <a:gd name="T8" fmla="*/ 61 w 72"/>
                <a:gd name="T9" fmla="*/ 34 h 35"/>
                <a:gd name="T10" fmla="*/ 6 w 72"/>
                <a:gd name="T11" fmla="*/ 31 h 35"/>
                <a:gd name="T12" fmla="*/ 3 w 72"/>
                <a:gd name="T13" fmla="*/ 16 h 35"/>
                <a:gd name="T14" fmla="*/ 2 w 72"/>
                <a:gd name="T15" fmla="*/ 12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5">
                  <a:moveTo>
                    <a:pt x="2" y="12"/>
                  </a:moveTo>
                  <a:cubicBezTo>
                    <a:pt x="1" y="9"/>
                    <a:pt x="3" y="0"/>
                    <a:pt x="13" y="0"/>
                  </a:cubicBezTo>
                  <a:cubicBezTo>
                    <a:pt x="21" y="1"/>
                    <a:pt x="61" y="2"/>
                    <a:pt x="65" y="2"/>
                  </a:cubicBezTo>
                  <a:cubicBezTo>
                    <a:pt x="68" y="2"/>
                    <a:pt x="72" y="8"/>
                    <a:pt x="71" y="15"/>
                  </a:cubicBezTo>
                  <a:cubicBezTo>
                    <a:pt x="71" y="23"/>
                    <a:pt x="71" y="34"/>
                    <a:pt x="61" y="34"/>
                  </a:cubicBezTo>
                  <a:cubicBezTo>
                    <a:pt x="51" y="35"/>
                    <a:pt x="8" y="34"/>
                    <a:pt x="6" y="31"/>
                  </a:cubicBezTo>
                  <a:cubicBezTo>
                    <a:pt x="0" y="25"/>
                    <a:pt x="1" y="23"/>
                    <a:pt x="3" y="16"/>
                  </a:cubicBezTo>
                  <a:cubicBezTo>
                    <a:pt x="4" y="13"/>
                    <a:pt x="2" y="12"/>
                    <a:pt x="2" y="12"/>
                  </a:cubicBezTo>
                </a:path>
              </a:pathLst>
            </a:custGeom>
            <a:solidFill>
              <a:srgbClr val="F0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6" name="Freeform 458">
              <a:extLst>
                <a:ext uri="{FF2B5EF4-FFF2-40B4-BE49-F238E27FC236}">
                  <a16:creationId xmlns:a16="http://schemas.microsoft.com/office/drawing/2014/main" id="{6A0F33B5-56F3-0F5D-76C6-9D4D3CAF6384}"/>
                </a:ext>
              </a:extLst>
            </p:cNvPr>
            <p:cNvSpPr>
              <a:spLocks/>
            </p:cNvSpPr>
            <p:nvPr/>
          </p:nvSpPr>
          <p:spPr bwMode="auto">
            <a:xfrm>
              <a:off x="6916738" y="3192463"/>
              <a:ext cx="525463" cy="257175"/>
            </a:xfrm>
            <a:custGeom>
              <a:avLst/>
              <a:gdLst>
                <a:gd name="T0" fmla="*/ 2 w 72"/>
                <a:gd name="T1" fmla="*/ 12 h 35"/>
                <a:gd name="T2" fmla="*/ 13 w 72"/>
                <a:gd name="T3" fmla="*/ 0 h 35"/>
                <a:gd name="T4" fmla="*/ 65 w 72"/>
                <a:gd name="T5" fmla="*/ 2 h 35"/>
                <a:gd name="T6" fmla="*/ 71 w 72"/>
                <a:gd name="T7" fmla="*/ 15 h 35"/>
                <a:gd name="T8" fmla="*/ 61 w 72"/>
                <a:gd name="T9" fmla="*/ 34 h 35"/>
                <a:gd name="T10" fmla="*/ 6 w 72"/>
                <a:gd name="T11" fmla="*/ 31 h 35"/>
                <a:gd name="T12" fmla="*/ 3 w 72"/>
                <a:gd name="T13" fmla="*/ 16 h 35"/>
                <a:gd name="T14" fmla="*/ 2 w 72"/>
                <a:gd name="T15" fmla="*/ 12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5">
                  <a:moveTo>
                    <a:pt x="2" y="12"/>
                  </a:moveTo>
                  <a:cubicBezTo>
                    <a:pt x="1" y="9"/>
                    <a:pt x="3" y="0"/>
                    <a:pt x="13" y="0"/>
                  </a:cubicBezTo>
                  <a:cubicBezTo>
                    <a:pt x="21" y="1"/>
                    <a:pt x="61" y="2"/>
                    <a:pt x="65" y="2"/>
                  </a:cubicBezTo>
                  <a:cubicBezTo>
                    <a:pt x="68" y="2"/>
                    <a:pt x="72" y="8"/>
                    <a:pt x="71" y="15"/>
                  </a:cubicBezTo>
                  <a:cubicBezTo>
                    <a:pt x="71" y="23"/>
                    <a:pt x="71" y="34"/>
                    <a:pt x="61" y="34"/>
                  </a:cubicBezTo>
                  <a:cubicBezTo>
                    <a:pt x="51" y="35"/>
                    <a:pt x="8" y="34"/>
                    <a:pt x="6" y="31"/>
                  </a:cubicBezTo>
                  <a:cubicBezTo>
                    <a:pt x="0" y="25"/>
                    <a:pt x="1" y="23"/>
                    <a:pt x="3" y="16"/>
                  </a:cubicBezTo>
                  <a:cubicBezTo>
                    <a:pt x="4" y="13"/>
                    <a:pt x="2" y="12"/>
                    <a:pt x="2" y="12"/>
                  </a:cubicBezTo>
                </a:path>
              </a:pathLst>
            </a:custGeom>
            <a:solidFill>
              <a:srgbClr val="EFFA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7" name="Freeform 459">
              <a:extLst>
                <a:ext uri="{FF2B5EF4-FFF2-40B4-BE49-F238E27FC236}">
                  <a16:creationId xmlns:a16="http://schemas.microsoft.com/office/drawing/2014/main" id="{05C3A593-95F7-A11C-784F-E178EB994475}"/>
                </a:ext>
              </a:extLst>
            </p:cNvPr>
            <p:cNvSpPr>
              <a:spLocks/>
            </p:cNvSpPr>
            <p:nvPr/>
          </p:nvSpPr>
          <p:spPr bwMode="auto">
            <a:xfrm>
              <a:off x="6916738" y="3192463"/>
              <a:ext cx="525463" cy="257175"/>
            </a:xfrm>
            <a:custGeom>
              <a:avLst/>
              <a:gdLst>
                <a:gd name="T0" fmla="*/ 2 w 72"/>
                <a:gd name="T1" fmla="*/ 12 h 35"/>
                <a:gd name="T2" fmla="*/ 13 w 72"/>
                <a:gd name="T3" fmla="*/ 0 h 35"/>
                <a:gd name="T4" fmla="*/ 65 w 72"/>
                <a:gd name="T5" fmla="*/ 2 h 35"/>
                <a:gd name="T6" fmla="*/ 71 w 72"/>
                <a:gd name="T7" fmla="*/ 15 h 35"/>
                <a:gd name="T8" fmla="*/ 61 w 72"/>
                <a:gd name="T9" fmla="*/ 34 h 35"/>
                <a:gd name="T10" fmla="*/ 6 w 72"/>
                <a:gd name="T11" fmla="*/ 31 h 35"/>
                <a:gd name="T12" fmla="*/ 3 w 72"/>
                <a:gd name="T13" fmla="*/ 16 h 35"/>
                <a:gd name="T14" fmla="*/ 2 w 72"/>
                <a:gd name="T15" fmla="*/ 12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5">
                  <a:moveTo>
                    <a:pt x="2" y="12"/>
                  </a:moveTo>
                  <a:cubicBezTo>
                    <a:pt x="1" y="9"/>
                    <a:pt x="3" y="0"/>
                    <a:pt x="13" y="0"/>
                  </a:cubicBezTo>
                  <a:cubicBezTo>
                    <a:pt x="21" y="1"/>
                    <a:pt x="61" y="2"/>
                    <a:pt x="65" y="2"/>
                  </a:cubicBezTo>
                  <a:cubicBezTo>
                    <a:pt x="68" y="2"/>
                    <a:pt x="72" y="8"/>
                    <a:pt x="71" y="15"/>
                  </a:cubicBezTo>
                  <a:cubicBezTo>
                    <a:pt x="71" y="23"/>
                    <a:pt x="71" y="34"/>
                    <a:pt x="61" y="34"/>
                  </a:cubicBezTo>
                  <a:cubicBezTo>
                    <a:pt x="51" y="35"/>
                    <a:pt x="8" y="34"/>
                    <a:pt x="6" y="31"/>
                  </a:cubicBezTo>
                  <a:cubicBezTo>
                    <a:pt x="0" y="25"/>
                    <a:pt x="1" y="23"/>
                    <a:pt x="3" y="16"/>
                  </a:cubicBezTo>
                  <a:cubicBezTo>
                    <a:pt x="4" y="13"/>
                    <a:pt x="2" y="12"/>
                    <a:pt x="2" y="12"/>
                  </a:cubicBezTo>
                </a:path>
              </a:pathLst>
            </a:custGeom>
            <a:solidFill>
              <a:srgbClr val="EE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8" name="Freeform 460">
              <a:extLst>
                <a:ext uri="{FF2B5EF4-FFF2-40B4-BE49-F238E27FC236}">
                  <a16:creationId xmlns:a16="http://schemas.microsoft.com/office/drawing/2014/main" id="{935EBEFD-027A-B605-7A26-A2EE4F065F6F}"/>
                </a:ext>
              </a:extLst>
            </p:cNvPr>
            <p:cNvSpPr>
              <a:spLocks/>
            </p:cNvSpPr>
            <p:nvPr/>
          </p:nvSpPr>
          <p:spPr bwMode="auto">
            <a:xfrm>
              <a:off x="6916738" y="3192463"/>
              <a:ext cx="525463" cy="257175"/>
            </a:xfrm>
            <a:custGeom>
              <a:avLst/>
              <a:gdLst>
                <a:gd name="T0" fmla="*/ 2 w 72"/>
                <a:gd name="T1" fmla="*/ 12 h 35"/>
                <a:gd name="T2" fmla="*/ 13 w 72"/>
                <a:gd name="T3" fmla="*/ 0 h 35"/>
                <a:gd name="T4" fmla="*/ 65 w 72"/>
                <a:gd name="T5" fmla="*/ 2 h 35"/>
                <a:gd name="T6" fmla="*/ 71 w 72"/>
                <a:gd name="T7" fmla="*/ 15 h 35"/>
                <a:gd name="T8" fmla="*/ 61 w 72"/>
                <a:gd name="T9" fmla="*/ 34 h 35"/>
                <a:gd name="T10" fmla="*/ 6 w 72"/>
                <a:gd name="T11" fmla="*/ 31 h 35"/>
                <a:gd name="T12" fmla="*/ 3 w 72"/>
                <a:gd name="T13" fmla="*/ 16 h 35"/>
                <a:gd name="T14" fmla="*/ 2 w 72"/>
                <a:gd name="T15" fmla="*/ 12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5">
                  <a:moveTo>
                    <a:pt x="2" y="12"/>
                  </a:moveTo>
                  <a:cubicBezTo>
                    <a:pt x="1" y="9"/>
                    <a:pt x="3" y="0"/>
                    <a:pt x="13" y="0"/>
                  </a:cubicBezTo>
                  <a:cubicBezTo>
                    <a:pt x="21" y="1"/>
                    <a:pt x="61" y="2"/>
                    <a:pt x="65" y="2"/>
                  </a:cubicBezTo>
                  <a:cubicBezTo>
                    <a:pt x="68" y="2"/>
                    <a:pt x="72" y="8"/>
                    <a:pt x="71" y="15"/>
                  </a:cubicBezTo>
                  <a:cubicBezTo>
                    <a:pt x="71" y="23"/>
                    <a:pt x="71" y="34"/>
                    <a:pt x="61" y="34"/>
                  </a:cubicBezTo>
                  <a:cubicBezTo>
                    <a:pt x="51" y="35"/>
                    <a:pt x="9" y="34"/>
                    <a:pt x="6" y="31"/>
                  </a:cubicBezTo>
                  <a:cubicBezTo>
                    <a:pt x="0" y="24"/>
                    <a:pt x="1" y="23"/>
                    <a:pt x="3" y="16"/>
                  </a:cubicBezTo>
                  <a:cubicBezTo>
                    <a:pt x="4" y="13"/>
                    <a:pt x="2" y="12"/>
                    <a:pt x="2" y="12"/>
                  </a:cubicBezTo>
                </a:path>
              </a:pathLst>
            </a:custGeom>
            <a:solidFill>
              <a:srgbClr val="ED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19" name="Freeform 461">
              <a:extLst>
                <a:ext uri="{FF2B5EF4-FFF2-40B4-BE49-F238E27FC236}">
                  <a16:creationId xmlns:a16="http://schemas.microsoft.com/office/drawing/2014/main" id="{002A709B-2578-56E6-810E-C8CEF3E52FDD}"/>
                </a:ext>
              </a:extLst>
            </p:cNvPr>
            <p:cNvSpPr>
              <a:spLocks/>
            </p:cNvSpPr>
            <p:nvPr/>
          </p:nvSpPr>
          <p:spPr bwMode="auto">
            <a:xfrm>
              <a:off x="6916738" y="3192463"/>
              <a:ext cx="525463" cy="257175"/>
            </a:xfrm>
            <a:custGeom>
              <a:avLst/>
              <a:gdLst>
                <a:gd name="T0" fmla="*/ 2 w 72"/>
                <a:gd name="T1" fmla="*/ 12 h 35"/>
                <a:gd name="T2" fmla="*/ 13 w 72"/>
                <a:gd name="T3" fmla="*/ 0 h 35"/>
                <a:gd name="T4" fmla="*/ 65 w 72"/>
                <a:gd name="T5" fmla="*/ 2 h 35"/>
                <a:gd name="T6" fmla="*/ 71 w 72"/>
                <a:gd name="T7" fmla="*/ 15 h 35"/>
                <a:gd name="T8" fmla="*/ 61 w 72"/>
                <a:gd name="T9" fmla="*/ 34 h 35"/>
                <a:gd name="T10" fmla="*/ 6 w 72"/>
                <a:gd name="T11" fmla="*/ 31 h 35"/>
                <a:gd name="T12" fmla="*/ 3 w 72"/>
                <a:gd name="T13" fmla="*/ 16 h 35"/>
                <a:gd name="T14" fmla="*/ 2 w 72"/>
                <a:gd name="T15" fmla="*/ 12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5">
                  <a:moveTo>
                    <a:pt x="2" y="12"/>
                  </a:moveTo>
                  <a:cubicBezTo>
                    <a:pt x="1" y="9"/>
                    <a:pt x="3" y="0"/>
                    <a:pt x="13" y="0"/>
                  </a:cubicBezTo>
                  <a:cubicBezTo>
                    <a:pt x="21" y="1"/>
                    <a:pt x="61" y="2"/>
                    <a:pt x="65" y="2"/>
                  </a:cubicBezTo>
                  <a:cubicBezTo>
                    <a:pt x="68" y="2"/>
                    <a:pt x="72" y="8"/>
                    <a:pt x="71" y="15"/>
                  </a:cubicBezTo>
                  <a:cubicBezTo>
                    <a:pt x="71" y="23"/>
                    <a:pt x="71" y="34"/>
                    <a:pt x="61" y="34"/>
                  </a:cubicBezTo>
                  <a:cubicBezTo>
                    <a:pt x="51" y="35"/>
                    <a:pt x="9" y="34"/>
                    <a:pt x="6" y="31"/>
                  </a:cubicBezTo>
                  <a:cubicBezTo>
                    <a:pt x="0" y="24"/>
                    <a:pt x="1" y="23"/>
                    <a:pt x="3" y="16"/>
                  </a:cubicBezTo>
                  <a:cubicBezTo>
                    <a:pt x="4" y="13"/>
                    <a:pt x="2" y="12"/>
                    <a:pt x="2" y="12"/>
                  </a:cubicBezTo>
                </a:path>
              </a:pathLst>
            </a:custGeom>
            <a:solidFill>
              <a:srgbClr val="EC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0" name="Freeform 462">
              <a:extLst>
                <a:ext uri="{FF2B5EF4-FFF2-40B4-BE49-F238E27FC236}">
                  <a16:creationId xmlns:a16="http://schemas.microsoft.com/office/drawing/2014/main" id="{A1A436EA-A8FA-1BF4-40C5-DE9A4F5726F0}"/>
                </a:ext>
              </a:extLst>
            </p:cNvPr>
            <p:cNvSpPr>
              <a:spLocks/>
            </p:cNvSpPr>
            <p:nvPr/>
          </p:nvSpPr>
          <p:spPr bwMode="auto">
            <a:xfrm>
              <a:off x="6916738" y="3192463"/>
              <a:ext cx="519113" cy="257175"/>
            </a:xfrm>
            <a:custGeom>
              <a:avLst/>
              <a:gdLst>
                <a:gd name="T0" fmla="*/ 2 w 71"/>
                <a:gd name="T1" fmla="*/ 12 h 35"/>
                <a:gd name="T2" fmla="*/ 13 w 71"/>
                <a:gd name="T3" fmla="*/ 0 h 35"/>
                <a:gd name="T4" fmla="*/ 65 w 71"/>
                <a:gd name="T5" fmla="*/ 2 h 35"/>
                <a:gd name="T6" fmla="*/ 71 w 71"/>
                <a:gd name="T7" fmla="*/ 15 h 35"/>
                <a:gd name="T8" fmla="*/ 61 w 71"/>
                <a:gd name="T9" fmla="*/ 34 h 35"/>
                <a:gd name="T10" fmla="*/ 6 w 71"/>
                <a:gd name="T11" fmla="*/ 31 h 35"/>
                <a:gd name="T12" fmla="*/ 3 w 71"/>
                <a:gd name="T13" fmla="*/ 16 h 35"/>
                <a:gd name="T14" fmla="*/ 2 w 71"/>
                <a:gd name="T15" fmla="*/ 12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5">
                  <a:moveTo>
                    <a:pt x="2" y="12"/>
                  </a:moveTo>
                  <a:cubicBezTo>
                    <a:pt x="1" y="9"/>
                    <a:pt x="3" y="0"/>
                    <a:pt x="13" y="0"/>
                  </a:cubicBezTo>
                  <a:cubicBezTo>
                    <a:pt x="21" y="1"/>
                    <a:pt x="61" y="2"/>
                    <a:pt x="65" y="2"/>
                  </a:cubicBezTo>
                  <a:cubicBezTo>
                    <a:pt x="68" y="2"/>
                    <a:pt x="71" y="8"/>
                    <a:pt x="71" y="15"/>
                  </a:cubicBezTo>
                  <a:cubicBezTo>
                    <a:pt x="71" y="23"/>
                    <a:pt x="71" y="34"/>
                    <a:pt x="61" y="34"/>
                  </a:cubicBezTo>
                  <a:cubicBezTo>
                    <a:pt x="51" y="35"/>
                    <a:pt x="9" y="34"/>
                    <a:pt x="6" y="31"/>
                  </a:cubicBezTo>
                  <a:cubicBezTo>
                    <a:pt x="0" y="24"/>
                    <a:pt x="1" y="23"/>
                    <a:pt x="3" y="16"/>
                  </a:cubicBezTo>
                  <a:cubicBezTo>
                    <a:pt x="4" y="13"/>
                    <a:pt x="2" y="12"/>
                    <a:pt x="2" y="12"/>
                  </a:cubicBezTo>
                </a:path>
              </a:pathLst>
            </a:custGeom>
            <a:solidFill>
              <a:srgbClr val="EB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1" name="Freeform 463">
              <a:extLst>
                <a:ext uri="{FF2B5EF4-FFF2-40B4-BE49-F238E27FC236}">
                  <a16:creationId xmlns:a16="http://schemas.microsoft.com/office/drawing/2014/main" id="{13015EEA-F987-51D1-D3ED-B85E44D03DF9}"/>
                </a:ext>
              </a:extLst>
            </p:cNvPr>
            <p:cNvSpPr>
              <a:spLocks/>
            </p:cNvSpPr>
            <p:nvPr/>
          </p:nvSpPr>
          <p:spPr bwMode="auto">
            <a:xfrm>
              <a:off x="6916738" y="3192463"/>
              <a:ext cx="519113" cy="257175"/>
            </a:xfrm>
            <a:custGeom>
              <a:avLst/>
              <a:gdLst>
                <a:gd name="T0" fmla="*/ 2 w 71"/>
                <a:gd name="T1" fmla="*/ 12 h 35"/>
                <a:gd name="T2" fmla="*/ 14 w 71"/>
                <a:gd name="T3" fmla="*/ 0 h 35"/>
                <a:gd name="T4" fmla="*/ 65 w 71"/>
                <a:gd name="T5" fmla="*/ 2 h 35"/>
                <a:gd name="T6" fmla="*/ 71 w 71"/>
                <a:gd name="T7" fmla="*/ 15 h 35"/>
                <a:gd name="T8" fmla="*/ 61 w 71"/>
                <a:gd name="T9" fmla="*/ 34 h 35"/>
                <a:gd name="T10" fmla="*/ 6 w 71"/>
                <a:gd name="T11" fmla="*/ 31 h 35"/>
                <a:gd name="T12" fmla="*/ 3 w 71"/>
                <a:gd name="T13" fmla="*/ 16 h 35"/>
                <a:gd name="T14" fmla="*/ 2 w 71"/>
                <a:gd name="T15" fmla="*/ 12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5">
                  <a:moveTo>
                    <a:pt x="2" y="12"/>
                  </a:moveTo>
                  <a:cubicBezTo>
                    <a:pt x="1" y="9"/>
                    <a:pt x="3" y="0"/>
                    <a:pt x="14" y="0"/>
                  </a:cubicBezTo>
                  <a:cubicBezTo>
                    <a:pt x="21" y="1"/>
                    <a:pt x="61" y="2"/>
                    <a:pt x="65" y="2"/>
                  </a:cubicBezTo>
                  <a:cubicBezTo>
                    <a:pt x="68" y="2"/>
                    <a:pt x="71" y="8"/>
                    <a:pt x="71" y="15"/>
                  </a:cubicBezTo>
                  <a:cubicBezTo>
                    <a:pt x="71" y="22"/>
                    <a:pt x="71" y="34"/>
                    <a:pt x="61" y="34"/>
                  </a:cubicBezTo>
                  <a:cubicBezTo>
                    <a:pt x="51" y="35"/>
                    <a:pt x="9" y="34"/>
                    <a:pt x="6" y="31"/>
                  </a:cubicBezTo>
                  <a:cubicBezTo>
                    <a:pt x="0" y="24"/>
                    <a:pt x="1" y="23"/>
                    <a:pt x="3" y="16"/>
                  </a:cubicBezTo>
                  <a:cubicBezTo>
                    <a:pt x="4" y="13"/>
                    <a:pt x="2" y="12"/>
                    <a:pt x="2" y="12"/>
                  </a:cubicBezTo>
                </a:path>
              </a:pathLst>
            </a:custGeom>
            <a:solidFill>
              <a:srgbClr val="EAF9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2" name="Freeform 464">
              <a:extLst>
                <a:ext uri="{FF2B5EF4-FFF2-40B4-BE49-F238E27FC236}">
                  <a16:creationId xmlns:a16="http://schemas.microsoft.com/office/drawing/2014/main" id="{C302BF5F-218B-BE42-3E5A-BF94D86B58DB}"/>
                </a:ext>
              </a:extLst>
            </p:cNvPr>
            <p:cNvSpPr>
              <a:spLocks/>
            </p:cNvSpPr>
            <p:nvPr/>
          </p:nvSpPr>
          <p:spPr bwMode="auto">
            <a:xfrm>
              <a:off x="6916738" y="3192463"/>
              <a:ext cx="519113" cy="257175"/>
            </a:xfrm>
            <a:custGeom>
              <a:avLst/>
              <a:gdLst>
                <a:gd name="T0" fmla="*/ 2 w 71"/>
                <a:gd name="T1" fmla="*/ 12 h 35"/>
                <a:gd name="T2" fmla="*/ 14 w 71"/>
                <a:gd name="T3" fmla="*/ 1 h 35"/>
                <a:gd name="T4" fmla="*/ 64 w 71"/>
                <a:gd name="T5" fmla="*/ 2 h 35"/>
                <a:gd name="T6" fmla="*/ 71 w 71"/>
                <a:gd name="T7" fmla="*/ 15 h 35"/>
                <a:gd name="T8" fmla="*/ 61 w 71"/>
                <a:gd name="T9" fmla="*/ 34 h 35"/>
                <a:gd name="T10" fmla="*/ 6 w 71"/>
                <a:gd name="T11" fmla="*/ 31 h 35"/>
                <a:gd name="T12" fmla="*/ 3 w 71"/>
                <a:gd name="T13" fmla="*/ 16 h 35"/>
                <a:gd name="T14" fmla="*/ 2 w 71"/>
                <a:gd name="T15" fmla="*/ 12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5">
                  <a:moveTo>
                    <a:pt x="2" y="12"/>
                  </a:moveTo>
                  <a:cubicBezTo>
                    <a:pt x="1" y="9"/>
                    <a:pt x="3" y="0"/>
                    <a:pt x="14" y="1"/>
                  </a:cubicBezTo>
                  <a:cubicBezTo>
                    <a:pt x="21" y="1"/>
                    <a:pt x="61" y="2"/>
                    <a:pt x="64" y="2"/>
                  </a:cubicBezTo>
                  <a:cubicBezTo>
                    <a:pt x="68" y="2"/>
                    <a:pt x="71" y="8"/>
                    <a:pt x="71" y="15"/>
                  </a:cubicBezTo>
                  <a:cubicBezTo>
                    <a:pt x="70" y="22"/>
                    <a:pt x="71" y="34"/>
                    <a:pt x="61" y="34"/>
                  </a:cubicBezTo>
                  <a:cubicBezTo>
                    <a:pt x="51" y="35"/>
                    <a:pt x="9" y="34"/>
                    <a:pt x="6" y="31"/>
                  </a:cubicBezTo>
                  <a:cubicBezTo>
                    <a:pt x="0" y="24"/>
                    <a:pt x="1" y="23"/>
                    <a:pt x="3" y="16"/>
                  </a:cubicBezTo>
                  <a:cubicBezTo>
                    <a:pt x="4" y="13"/>
                    <a:pt x="2" y="12"/>
                    <a:pt x="2" y="12"/>
                  </a:cubicBezTo>
                </a:path>
              </a:pathLst>
            </a:custGeom>
            <a:solidFill>
              <a:srgbClr val="E9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3" name="Freeform 465">
              <a:extLst>
                <a:ext uri="{FF2B5EF4-FFF2-40B4-BE49-F238E27FC236}">
                  <a16:creationId xmlns:a16="http://schemas.microsoft.com/office/drawing/2014/main" id="{4C3D03BD-FEC8-8346-3303-C3363835E286}"/>
                </a:ext>
              </a:extLst>
            </p:cNvPr>
            <p:cNvSpPr>
              <a:spLocks/>
            </p:cNvSpPr>
            <p:nvPr/>
          </p:nvSpPr>
          <p:spPr bwMode="auto">
            <a:xfrm>
              <a:off x="6916738" y="3192463"/>
              <a:ext cx="519113" cy="257175"/>
            </a:xfrm>
            <a:custGeom>
              <a:avLst/>
              <a:gdLst>
                <a:gd name="T0" fmla="*/ 2 w 71"/>
                <a:gd name="T1" fmla="*/ 12 h 35"/>
                <a:gd name="T2" fmla="*/ 14 w 71"/>
                <a:gd name="T3" fmla="*/ 1 h 35"/>
                <a:gd name="T4" fmla="*/ 64 w 71"/>
                <a:gd name="T5" fmla="*/ 2 h 35"/>
                <a:gd name="T6" fmla="*/ 71 w 71"/>
                <a:gd name="T7" fmla="*/ 15 h 35"/>
                <a:gd name="T8" fmla="*/ 61 w 71"/>
                <a:gd name="T9" fmla="*/ 34 h 35"/>
                <a:gd name="T10" fmla="*/ 6 w 71"/>
                <a:gd name="T11" fmla="*/ 31 h 35"/>
                <a:gd name="T12" fmla="*/ 3 w 71"/>
                <a:gd name="T13" fmla="*/ 16 h 35"/>
                <a:gd name="T14" fmla="*/ 2 w 71"/>
                <a:gd name="T15" fmla="*/ 12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5">
                  <a:moveTo>
                    <a:pt x="2" y="12"/>
                  </a:moveTo>
                  <a:cubicBezTo>
                    <a:pt x="1" y="9"/>
                    <a:pt x="3" y="0"/>
                    <a:pt x="14" y="1"/>
                  </a:cubicBezTo>
                  <a:cubicBezTo>
                    <a:pt x="21" y="1"/>
                    <a:pt x="61" y="2"/>
                    <a:pt x="64" y="2"/>
                  </a:cubicBezTo>
                  <a:cubicBezTo>
                    <a:pt x="68" y="2"/>
                    <a:pt x="71" y="8"/>
                    <a:pt x="71" y="15"/>
                  </a:cubicBezTo>
                  <a:cubicBezTo>
                    <a:pt x="70" y="22"/>
                    <a:pt x="71" y="34"/>
                    <a:pt x="61" y="34"/>
                  </a:cubicBezTo>
                  <a:cubicBezTo>
                    <a:pt x="51" y="35"/>
                    <a:pt x="9" y="34"/>
                    <a:pt x="6" y="31"/>
                  </a:cubicBezTo>
                  <a:cubicBezTo>
                    <a:pt x="0" y="24"/>
                    <a:pt x="1" y="23"/>
                    <a:pt x="3" y="16"/>
                  </a:cubicBezTo>
                  <a:cubicBezTo>
                    <a:pt x="4" y="13"/>
                    <a:pt x="2" y="12"/>
                    <a:pt x="2" y="12"/>
                  </a:cubicBezTo>
                </a:path>
              </a:pathLst>
            </a:custGeom>
            <a:solidFill>
              <a:srgbClr val="E8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4" name="Freeform 466">
              <a:extLst>
                <a:ext uri="{FF2B5EF4-FFF2-40B4-BE49-F238E27FC236}">
                  <a16:creationId xmlns:a16="http://schemas.microsoft.com/office/drawing/2014/main" id="{5D5D880E-E696-380B-076D-A1C3ABD55E69}"/>
                </a:ext>
              </a:extLst>
            </p:cNvPr>
            <p:cNvSpPr>
              <a:spLocks/>
            </p:cNvSpPr>
            <p:nvPr/>
          </p:nvSpPr>
          <p:spPr bwMode="auto">
            <a:xfrm>
              <a:off x="6923088" y="3192463"/>
              <a:ext cx="512763" cy="249238"/>
            </a:xfrm>
            <a:custGeom>
              <a:avLst/>
              <a:gdLst>
                <a:gd name="T0" fmla="*/ 2 w 70"/>
                <a:gd name="T1" fmla="*/ 12 h 34"/>
                <a:gd name="T2" fmla="*/ 13 w 70"/>
                <a:gd name="T3" fmla="*/ 1 h 34"/>
                <a:gd name="T4" fmla="*/ 63 w 70"/>
                <a:gd name="T5" fmla="*/ 2 h 34"/>
                <a:gd name="T6" fmla="*/ 70 w 70"/>
                <a:gd name="T7" fmla="*/ 15 h 34"/>
                <a:gd name="T8" fmla="*/ 60 w 70"/>
                <a:gd name="T9" fmla="*/ 34 h 34"/>
                <a:gd name="T10" fmla="*/ 5 w 70"/>
                <a:gd name="T11" fmla="*/ 31 h 34"/>
                <a:gd name="T12" fmla="*/ 2 w 70"/>
                <a:gd name="T13" fmla="*/ 16 h 34"/>
                <a:gd name="T14" fmla="*/ 2 w 70"/>
                <a:gd name="T15" fmla="*/ 1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4">
                  <a:moveTo>
                    <a:pt x="2" y="12"/>
                  </a:moveTo>
                  <a:cubicBezTo>
                    <a:pt x="0" y="9"/>
                    <a:pt x="2" y="0"/>
                    <a:pt x="13" y="1"/>
                  </a:cubicBezTo>
                  <a:cubicBezTo>
                    <a:pt x="20" y="1"/>
                    <a:pt x="60" y="3"/>
                    <a:pt x="63" y="2"/>
                  </a:cubicBezTo>
                  <a:cubicBezTo>
                    <a:pt x="67" y="2"/>
                    <a:pt x="70" y="8"/>
                    <a:pt x="70" y="15"/>
                  </a:cubicBezTo>
                  <a:cubicBezTo>
                    <a:pt x="69" y="22"/>
                    <a:pt x="70" y="34"/>
                    <a:pt x="60" y="34"/>
                  </a:cubicBezTo>
                  <a:cubicBezTo>
                    <a:pt x="50" y="34"/>
                    <a:pt x="8" y="34"/>
                    <a:pt x="5" y="31"/>
                  </a:cubicBezTo>
                  <a:cubicBezTo>
                    <a:pt x="0" y="24"/>
                    <a:pt x="0" y="23"/>
                    <a:pt x="2" y="16"/>
                  </a:cubicBezTo>
                  <a:cubicBezTo>
                    <a:pt x="3" y="13"/>
                    <a:pt x="2" y="12"/>
                    <a:pt x="2" y="12"/>
                  </a:cubicBezTo>
                </a:path>
              </a:pathLst>
            </a:custGeom>
            <a:solidFill>
              <a:srgbClr val="E7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5" name="Freeform 467">
              <a:extLst>
                <a:ext uri="{FF2B5EF4-FFF2-40B4-BE49-F238E27FC236}">
                  <a16:creationId xmlns:a16="http://schemas.microsoft.com/office/drawing/2014/main" id="{B55E010E-613F-5B69-99EE-4252F5FE8B5B}"/>
                </a:ext>
              </a:extLst>
            </p:cNvPr>
            <p:cNvSpPr>
              <a:spLocks/>
            </p:cNvSpPr>
            <p:nvPr/>
          </p:nvSpPr>
          <p:spPr bwMode="auto">
            <a:xfrm>
              <a:off x="6923088" y="3192463"/>
              <a:ext cx="512763" cy="249238"/>
            </a:xfrm>
            <a:custGeom>
              <a:avLst/>
              <a:gdLst>
                <a:gd name="T0" fmla="*/ 2 w 70"/>
                <a:gd name="T1" fmla="*/ 12 h 34"/>
                <a:gd name="T2" fmla="*/ 13 w 70"/>
                <a:gd name="T3" fmla="*/ 1 h 34"/>
                <a:gd name="T4" fmla="*/ 63 w 70"/>
                <a:gd name="T5" fmla="*/ 2 h 34"/>
                <a:gd name="T6" fmla="*/ 70 w 70"/>
                <a:gd name="T7" fmla="*/ 15 h 34"/>
                <a:gd name="T8" fmla="*/ 60 w 70"/>
                <a:gd name="T9" fmla="*/ 34 h 34"/>
                <a:gd name="T10" fmla="*/ 5 w 70"/>
                <a:gd name="T11" fmla="*/ 31 h 34"/>
                <a:gd name="T12" fmla="*/ 2 w 70"/>
                <a:gd name="T13" fmla="*/ 16 h 34"/>
                <a:gd name="T14" fmla="*/ 2 w 70"/>
                <a:gd name="T15" fmla="*/ 1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4">
                  <a:moveTo>
                    <a:pt x="2" y="12"/>
                  </a:moveTo>
                  <a:cubicBezTo>
                    <a:pt x="0" y="9"/>
                    <a:pt x="2" y="0"/>
                    <a:pt x="13" y="1"/>
                  </a:cubicBezTo>
                  <a:cubicBezTo>
                    <a:pt x="21" y="1"/>
                    <a:pt x="60" y="3"/>
                    <a:pt x="63" y="2"/>
                  </a:cubicBezTo>
                  <a:cubicBezTo>
                    <a:pt x="67" y="2"/>
                    <a:pt x="70" y="8"/>
                    <a:pt x="70" y="15"/>
                  </a:cubicBezTo>
                  <a:cubicBezTo>
                    <a:pt x="69" y="22"/>
                    <a:pt x="70" y="33"/>
                    <a:pt x="60" y="34"/>
                  </a:cubicBezTo>
                  <a:cubicBezTo>
                    <a:pt x="50" y="34"/>
                    <a:pt x="8" y="34"/>
                    <a:pt x="5" y="31"/>
                  </a:cubicBezTo>
                  <a:cubicBezTo>
                    <a:pt x="0" y="24"/>
                    <a:pt x="0" y="23"/>
                    <a:pt x="2" y="16"/>
                  </a:cubicBezTo>
                  <a:cubicBezTo>
                    <a:pt x="3" y="13"/>
                    <a:pt x="2" y="12"/>
                    <a:pt x="2" y="12"/>
                  </a:cubicBezTo>
                </a:path>
              </a:pathLst>
            </a:custGeom>
            <a:solidFill>
              <a:srgbClr val="E6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6" name="Freeform 468">
              <a:extLst>
                <a:ext uri="{FF2B5EF4-FFF2-40B4-BE49-F238E27FC236}">
                  <a16:creationId xmlns:a16="http://schemas.microsoft.com/office/drawing/2014/main" id="{235F73BC-E639-C72D-48ED-F3E4C83A6253}"/>
                </a:ext>
              </a:extLst>
            </p:cNvPr>
            <p:cNvSpPr>
              <a:spLocks/>
            </p:cNvSpPr>
            <p:nvPr/>
          </p:nvSpPr>
          <p:spPr bwMode="auto">
            <a:xfrm>
              <a:off x="6923088" y="3192463"/>
              <a:ext cx="512763" cy="249238"/>
            </a:xfrm>
            <a:custGeom>
              <a:avLst/>
              <a:gdLst>
                <a:gd name="T0" fmla="*/ 2 w 70"/>
                <a:gd name="T1" fmla="*/ 12 h 34"/>
                <a:gd name="T2" fmla="*/ 13 w 70"/>
                <a:gd name="T3" fmla="*/ 1 h 34"/>
                <a:gd name="T4" fmla="*/ 63 w 70"/>
                <a:gd name="T5" fmla="*/ 2 h 34"/>
                <a:gd name="T6" fmla="*/ 70 w 70"/>
                <a:gd name="T7" fmla="*/ 15 h 34"/>
                <a:gd name="T8" fmla="*/ 60 w 70"/>
                <a:gd name="T9" fmla="*/ 34 h 34"/>
                <a:gd name="T10" fmla="*/ 5 w 70"/>
                <a:gd name="T11" fmla="*/ 31 h 34"/>
                <a:gd name="T12" fmla="*/ 2 w 70"/>
                <a:gd name="T13" fmla="*/ 16 h 34"/>
                <a:gd name="T14" fmla="*/ 2 w 70"/>
                <a:gd name="T15" fmla="*/ 1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4">
                  <a:moveTo>
                    <a:pt x="2" y="12"/>
                  </a:moveTo>
                  <a:cubicBezTo>
                    <a:pt x="0" y="9"/>
                    <a:pt x="2" y="0"/>
                    <a:pt x="13" y="1"/>
                  </a:cubicBezTo>
                  <a:cubicBezTo>
                    <a:pt x="21" y="1"/>
                    <a:pt x="60" y="3"/>
                    <a:pt x="63" y="2"/>
                  </a:cubicBezTo>
                  <a:cubicBezTo>
                    <a:pt x="67" y="2"/>
                    <a:pt x="70" y="8"/>
                    <a:pt x="70" y="15"/>
                  </a:cubicBezTo>
                  <a:cubicBezTo>
                    <a:pt x="69" y="22"/>
                    <a:pt x="70" y="33"/>
                    <a:pt x="60" y="34"/>
                  </a:cubicBezTo>
                  <a:cubicBezTo>
                    <a:pt x="50" y="34"/>
                    <a:pt x="8" y="34"/>
                    <a:pt x="5" y="31"/>
                  </a:cubicBezTo>
                  <a:cubicBezTo>
                    <a:pt x="0" y="24"/>
                    <a:pt x="0" y="23"/>
                    <a:pt x="2" y="16"/>
                  </a:cubicBezTo>
                  <a:cubicBezTo>
                    <a:pt x="3" y="13"/>
                    <a:pt x="2" y="12"/>
                    <a:pt x="2" y="12"/>
                  </a:cubicBezTo>
                </a:path>
              </a:pathLst>
            </a:custGeom>
            <a:solidFill>
              <a:srgbClr val="E5F8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7" name="Freeform 469">
              <a:extLst>
                <a:ext uri="{FF2B5EF4-FFF2-40B4-BE49-F238E27FC236}">
                  <a16:creationId xmlns:a16="http://schemas.microsoft.com/office/drawing/2014/main" id="{168C25DF-E800-17AC-3DB2-790BEBE80CA0}"/>
                </a:ext>
              </a:extLst>
            </p:cNvPr>
            <p:cNvSpPr>
              <a:spLocks/>
            </p:cNvSpPr>
            <p:nvPr/>
          </p:nvSpPr>
          <p:spPr bwMode="auto">
            <a:xfrm>
              <a:off x="6923088" y="3192463"/>
              <a:ext cx="512763" cy="249238"/>
            </a:xfrm>
            <a:custGeom>
              <a:avLst/>
              <a:gdLst>
                <a:gd name="T0" fmla="*/ 2 w 70"/>
                <a:gd name="T1" fmla="*/ 12 h 34"/>
                <a:gd name="T2" fmla="*/ 13 w 70"/>
                <a:gd name="T3" fmla="*/ 1 h 34"/>
                <a:gd name="T4" fmla="*/ 63 w 70"/>
                <a:gd name="T5" fmla="*/ 2 h 34"/>
                <a:gd name="T6" fmla="*/ 70 w 70"/>
                <a:gd name="T7" fmla="*/ 15 h 34"/>
                <a:gd name="T8" fmla="*/ 60 w 70"/>
                <a:gd name="T9" fmla="*/ 34 h 34"/>
                <a:gd name="T10" fmla="*/ 5 w 70"/>
                <a:gd name="T11" fmla="*/ 31 h 34"/>
                <a:gd name="T12" fmla="*/ 2 w 70"/>
                <a:gd name="T13" fmla="*/ 16 h 34"/>
                <a:gd name="T14" fmla="*/ 2 w 70"/>
                <a:gd name="T15" fmla="*/ 1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4">
                  <a:moveTo>
                    <a:pt x="2" y="12"/>
                  </a:moveTo>
                  <a:cubicBezTo>
                    <a:pt x="0" y="9"/>
                    <a:pt x="2" y="0"/>
                    <a:pt x="13" y="1"/>
                  </a:cubicBezTo>
                  <a:cubicBezTo>
                    <a:pt x="21" y="1"/>
                    <a:pt x="60" y="3"/>
                    <a:pt x="63" y="2"/>
                  </a:cubicBezTo>
                  <a:cubicBezTo>
                    <a:pt x="67" y="2"/>
                    <a:pt x="70" y="8"/>
                    <a:pt x="70" y="15"/>
                  </a:cubicBezTo>
                  <a:cubicBezTo>
                    <a:pt x="69" y="22"/>
                    <a:pt x="70" y="33"/>
                    <a:pt x="60" y="34"/>
                  </a:cubicBezTo>
                  <a:cubicBezTo>
                    <a:pt x="50" y="34"/>
                    <a:pt x="8" y="34"/>
                    <a:pt x="5" y="31"/>
                  </a:cubicBezTo>
                  <a:cubicBezTo>
                    <a:pt x="0" y="24"/>
                    <a:pt x="0" y="23"/>
                    <a:pt x="2" y="16"/>
                  </a:cubicBezTo>
                  <a:cubicBezTo>
                    <a:pt x="3" y="13"/>
                    <a:pt x="2" y="12"/>
                    <a:pt x="2" y="12"/>
                  </a:cubicBezTo>
                </a:path>
              </a:pathLst>
            </a:custGeom>
            <a:solidFill>
              <a:srgbClr val="E4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8" name="Freeform 470">
              <a:extLst>
                <a:ext uri="{FF2B5EF4-FFF2-40B4-BE49-F238E27FC236}">
                  <a16:creationId xmlns:a16="http://schemas.microsoft.com/office/drawing/2014/main" id="{983361B9-D0B6-9BD6-1702-14A03FC63CCC}"/>
                </a:ext>
              </a:extLst>
            </p:cNvPr>
            <p:cNvSpPr>
              <a:spLocks/>
            </p:cNvSpPr>
            <p:nvPr/>
          </p:nvSpPr>
          <p:spPr bwMode="auto">
            <a:xfrm>
              <a:off x="6923088" y="3192463"/>
              <a:ext cx="512763" cy="249238"/>
            </a:xfrm>
            <a:custGeom>
              <a:avLst/>
              <a:gdLst>
                <a:gd name="T0" fmla="*/ 2 w 70"/>
                <a:gd name="T1" fmla="*/ 12 h 34"/>
                <a:gd name="T2" fmla="*/ 13 w 70"/>
                <a:gd name="T3" fmla="*/ 1 h 34"/>
                <a:gd name="T4" fmla="*/ 63 w 70"/>
                <a:gd name="T5" fmla="*/ 2 h 34"/>
                <a:gd name="T6" fmla="*/ 70 w 70"/>
                <a:gd name="T7" fmla="*/ 15 h 34"/>
                <a:gd name="T8" fmla="*/ 60 w 70"/>
                <a:gd name="T9" fmla="*/ 34 h 34"/>
                <a:gd name="T10" fmla="*/ 5 w 70"/>
                <a:gd name="T11" fmla="*/ 31 h 34"/>
                <a:gd name="T12" fmla="*/ 3 w 70"/>
                <a:gd name="T13" fmla="*/ 16 h 34"/>
                <a:gd name="T14" fmla="*/ 2 w 70"/>
                <a:gd name="T15" fmla="*/ 12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4">
                  <a:moveTo>
                    <a:pt x="2" y="12"/>
                  </a:moveTo>
                  <a:cubicBezTo>
                    <a:pt x="0" y="9"/>
                    <a:pt x="3" y="0"/>
                    <a:pt x="13" y="1"/>
                  </a:cubicBezTo>
                  <a:cubicBezTo>
                    <a:pt x="21" y="1"/>
                    <a:pt x="60" y="3"/>
                    <a:pt x="63" y="2"/>
                  </a:cubicBezTo>
                  <a:cubicBezTo>
                    <a:pt x="67" y="2"/>
                    <a:pt x="70" y="8"/>
                    <a:pt x="70" y="15"/>
                  </a:cubicBezTo>
                  <a:cubicBezTo>
                    <a:pt x="69" y="22"/>
                    <a:pt x="70" y="33"/>
                    <a:pt x="60" y="34"/>
                  </a:cubicBezTo>
                  <a:cubicBezTo>
                    <a:pt x="50" y="34"/>
                    <a:pt x="8" y="34"/>
                    <a:pt x="5" y="31"/>
                  </a:cubicBezTo>
                  <a:cubicBezTo>
                    <a:pt x="0" y="24"/>
                    <a:pt x="1" y="23"/>
                    <a:pt x="3" y="16"/>
                  </a:cubicBezTo>
                  <a:cubicBezTo>
                    <a:pt x="4" y="13"/>
                    <a:pt x="2" y="12"/>
                    <a:pt x="2" y="12"/>
                  </a:cubicBezTo>
                </a:path>
              </a:pathLst>
            </a:custGeom>
            <a:solidFill>
              <a:srgbClr val="E3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29" name="Freeform 471">
              <a:extLst>
                <a:ext uri="{FF2B5EF4-FFF2-40B4-BE49-F238E27FC236}">
                  <a16:creationId xmlns:a16="http://schemas.microsoft.com/office/drawing/2014/main" id="{B6C5505F-21F5-B1C8-278F-51862FAD9657}"/>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1 h 33"/>
                <a:gd name="T6" fmla="*/ 70 w 70"/>
                <a:gd name="T7" fmla="*/ 14 h 33"/>
                <a:gd name="T8" fmla="*/ 60 w 70"/>
                <a:gd name="T9" fmla="*/ 33 h 33"/>
                <a:gd name="T10" fmla="*/ 5 w 70"/>
                <a:gd name="T11" fmla="*/ 30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0" y="8"/>
                    <a:pt x="3" y="0"/>
                    <a:pt x="13" y="0"/>
                  </a:cubicBezTo>
                  <a:cubicBezTo>
                    <a:pt x="21" y="0"/>
                    <a:pt x="60" y="2"/>
                    <a:pt x="63" y="1"/>
                  </a:cubicBezTo>
                  <a:cubicBezTo>
                    <a:pt x="67" y="1"/>
                    <a:pt x="70" y="7"/>
                    <a:pt x="70" y="14"/>
                  </a:cubicBezTo>
                  <a:cubicBezTo>
                    <a:pt x="69" y="21"/>
                    <a:pt x="70" y="32"/>
                    <a:pt x="60" y="33"/>
                  </a:cubicBezTo>
                  <a:cubicBezTo>
                    <a:pt x="50" y="33"/>
                    <a:pt x="8" y="33"/>
                    <a:pt x="5" y="30"/>
                  </a:cubicBezTo>
                  <a:cubicBezTo>
                    <a:pt x="0" y="23"/>
                    <a:pt x="1" y="22"/>
                    <a:pt x="3" y="15"/>
                  </a:cubicBezTo>
                  <a:cubicBezTo>
                    <a:pt x="4" y="12"/>
                    <a:pt x="2" y="11"/>
                    <a:pt x="2" y="11"/>
                  </a:cubicBezTo>
                </a:path>
              </a:pathLst>
            </a:custGeom>
            <a:solidFill>
              <a:srgbClr val="E2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0" name="Freeform 472">
              <a:extLst>
                <a:ext uri="{FF2B5EF4-FFF2-40B4-BE49-F238E27FC236}">
                  <a16:creationId xmlns:a16="http://schemas.microsoft.com/office/drawing/2014/main" id="{0F2856D1-163B-BDA4-6E67-16CECB93294C}"/>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2 h 33"/>
                <a:gd name="T6" fmla="*/ 70 w 70"/>
                <a:gd name="T7" fmla="*/ 14 h 33"/>
                <a:gd name="T8" fmla="*/ 60 w 70"/>
                <a:gd name="T9" fmla="*/ 33 h 33"/>
                <a:gd name="T10" fmla="*/ 5 w 70"/>
                <a:gd name="T11" fmla="*/ 30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0" y="8"/>
                    <a:pt x="3" y="0"/>
                    <a:pt x="13" y="0"/>
                  </a:cubicBezTo>
                  <a:cubicBezTo>
                    <a:pt x="21" y="0"/>
                    <a:pt x="60" y="2"/>
                    <a:pt x="63" y="2"/>
                  </a:cubicBezTo>
                  <a:cubicBezTo>
                    <a:pt x="67" y="1"/>
                    <a:pt x="70" y="7"/>
                    <a:pt x="70" y="14"/>
                  </a:cubicBezTo>
                  <a:cubicBezTo>
                    <a:pt x="69" y="21"/>
                    <a:pt x="70" y="32"/>
                    <a:pt x="60" y="33"/>
                  </a:cubicBezTo>
                  <a:cubicBezTo>
                    <a:pt x="50" y="33"/>
                    <a:pt x="8" y="32"/>
                    <a:pt x="5" y="30"/>
                  </a:cubicBezTo>
                  <a:cubicBezTo>
                    <a:pt x="0" y="23"/>
                    <a:pt x="1" y="22"/>
                    <a:pt x="3" y="15"/>
                  </a:cubicBezTo>
                  <a:cubicBezTo>
                    <a:pt x="4" y="12"/>
                    <a:pt x="2" y="11"/>
                    <a:pt x="2" y="11"/>
                  </a:cubicBezTo>
                </a:path>
              </a:pathLst>
            </a:custGeom>
            <a:solidFill>
              <a:srgbClr val="E1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1" name="Freeform 473">
              <a:extLst>
                <a:ext uri="{FF2B5EF4-FFF2-40B4-BE49-F238E27FC236}">
                  <a16:creationId xmlns:a16="http://schemas.microsoft.com/office/drawing/2014/main" id="{5BD843B5-B108-540C-AB00-A10FC974EA30}"/>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2 h 33"/>
                <a:gd name="T6" fmla="*/ 70 w 70"/>
                <a:gd name="T7" fmla="*/ 14 h 33"/>
                <a:gd name="T8" fmla="*/ 60 w 70"/>
                <a:gd name="T9" fmla="*/ 33 h 33"/>
                <a:gd name="T10" fmla="*/ 5 w 70"/>
                <a:gd name="T11" fmla="*/ 30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0" y="8"/>
                    <a:pt x="3" y="0"/>
                    <a:pt x="13" y="0"/>
                  </a:cubicBezTo>
                  <a:cubicBezTo>
                    <a:pt x="21" y="0"/>
                    <a:pt x="60" y="2"/>
                    <a:pt x="63" y="2"/>
                  </a:cubicBezTo>
                  <a:cubicBezTo>
                    <a:pt x="67" y="1"/>
                    <a:pt x="70" y="7"/>
                    <a:pt x="70" y="14"/>
                  </a:cubicBezTo>
                  <a:cubicBezTo>
                    <a:pt x="69" y="21"/>
                    <a:pt x="70" y="32"/>
                    <a:pt x="60" y="33"/>
                  </a:cubicBezTo>
                  <a:cubicBezTo>
                    <a:pt x="50" y="33"/>
                    <a:pt x="8" y="32"/>
                    <a:pt x="5" y="30"/>
                  </a:cubicBezTo>
                  <a:cubicBezTo>
                    <a:pt x="0" y="23"/>
                    <a:pt x="1" y="22"/>
                    <a:pt x="3" y="15"/>
                  </a:cubicBezTo>
                  <a:cubicBezTo>
                    <a:pt x="4" y="12"/>
                    <a:pt x="2" y="11"/>
                    <a:pt x="2" y="11"/>
                  </a:cubicBezTo>
                </a:path>
              </a:pathLst>
            </a:custGeom>
            <a:solidFill>
              <a:srgbClr val="E0F7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2" name="Freeform 474">
              <a:extLst>
                <a:ext uri="{FF2B5EF4-FFF2-40B4-BE49-F238E27FC236}">
                  <a16:creationId xmlns:a16="http://schemas.microsoft.com/office/drawing/2014/main" id="{5345C96A-3BE2-D954-B7E4-F60D0DFA568A}"/>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2 h 33"/>
                <a:gd name="T6" fmla="*/ 70 w 70"/>
                <a:gd name="T7" fmla="*/ 14 h 33"/>
                <a:gd name="T8" fmla="*/ 60 w 70"/>
                <a:gd name="T9" fmla="*/ 33 h 33"/>
                <a:gd name="T10" fmla="*/ 5 w 70"/>
                <a:gd name="T11" fmla="*/ 29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0" y="8"/>
                    <a:pt x="3" y="0"/>
                    <a:pt x="13" y="0"/>
                  </a:cubicBezTo>
                  <a:cubicBezTo>
                    <a:pt x="21" y="0"/>
                    <a:pt x="60" y="2"/>
                    <a:pt x="63" y="2"/>
                  </a:cubicBezTo>
                  <a:cubicBezTo>
                    <a:pt x="67" y="1"/>
                    <a:pt x="70" y="7"/>
                    <a:pt x="70" y="14"/>
                  </a:cubicBezTo>
                  <a:cubicBezTo>
                    <a:pt x="69" y="21"/>
                    <a:pt x="70" y="32"/>
                    <a:pt x="60" y="33"/>
                  </a:cubicBezTo>
                  <a:cubicBezTo>
                    <a:pt x="50" y="33"/>
                    <a:pt x="8" y="32"/>
                    <a:pt x="5" y="29"/>
                  </a:cubicBezTo>
                  <a:cubicBezTo>
                    <a:pt x="0" y="23"/>
                    <a:pt x="1" y="22"/>
                    <a:pt x="3" y="15"/>
                  </a:cubicBezTo>
                  <a:cubicBezTo>
                    <a:pt x="4" y="12"/>
                    <a:pt x="2" y="11"/>
                    <a:pt x="2" y="11"/>
                  </a:cubicBezTo>
                </a:path>
              </a:pathLst>
            </a:custGeom>
            <a:solidFill>
              <a:srgbClr val="DF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3" name="Freeform 475">
              <a:extLst>
                <a:ext uri="{FF2B5EF4-FFF2-40B4-BE49-F238E27FC236}">
                  <a16:creationId xmlns:a16="http://schemas.microsoft.com/office/drawing/2014/main" id="{5E6D7611-C7BF-1861-22CB-169480ED7A3D}"/>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2 h 33"/>
                <a:gd name="T6" fmla="*/ 70 w 70"/>
                <a:gd name="T7" fmla="*/ 14 h 33"/>
                <a:gd name="T8" fmla="*/ 60 w 70"/>
                <a:gd name="T9" fmla="*/ 33 h 33"/>
                <a:gd name="T10" fmla="*/ 5 w 70"/>
                <a:gd name="T11" fmla="*/ 29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0" y="8"/>
                    <a:pt x="3" y="0"/>
                    <a:pt x="13" y="0"/>
                  </a:cubicBezTo>
                  <a:cubicBezTo>
                    <a:pt x="21" y="0"/>
                    <a:pt x="60" y="2"/>
                    <a:pt x="63" y="2"/>
                  </a:cubicBezTo>
                  <a:cubicBezTo>
                    <a:pt x="67" y="1"/>
                    <a:pt x="70" y="7"/>
                    <a:pt x="70" y="14"/>
                  </a:cubicBezTo>
                  <a:cubicBezTo>
                    <a:pt x="69" y="21"/>
                    <a:pt x="70" y="32"/>
                    <a:pt x="60" y="33"/>
                  </a:cubicBezTo>
                  <a:cubicBezTo>
                    <a:pt x="50" y="33"/>
                    <a:pt x="8" y="32"/>
                    <a:pt x="5" y="29"/>
                  </a:cubicBezTo>
                  <a:cubicBezTo>
                    <a:pt x="0" y="23"/>
                    <a:pt x="1" y="22"/>
                    <a:pt x="3" y="15"/>
                  </a:cubicBezTo>
                  <a:cubicBezTo>
                    <a:pt x="4" y="12"/>
                    <a:pt x="2" y="11"/>
                    <a:pt x="2" y="11"/>
                  </a:cubicBezTo>
                </a:path>
              </a:pathLst>
            </a:custGeom>
            <a:solidFill>
              <a:srgbClr val="DE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4" name="Freeform 476">
              <a:extLst>
                <a:ext uri="{FF2B5EF4-FFF2-40B4-BE49-F238E27FC236}">
                  <a16:creationId xmlns:a16="http://schemas.microsoft.com/office/drawing/2014/main" id="{D024F389-4F4C-4FEA-16FA-640CA2156F3A}"/>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2 h 33"/>
                <a:gd name="T6" fmla="*/ 70 w 70"/>
                <a:gd name="T7" fmla="*/ 14 h 33"/>
                <a:gd name="T8" fmla="*/ 60 w 70"/>
                <a:gd name="T9" fmla="*/ 32 h 33"/>
                <a:gd name="T10" fmla="*/ 5 w 70"/>
                <a:gd name="T11" fmla="*/ 29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0" y="8"/>
                    <a:pt x="3" y="0"/>
                    <a:pt x="13" y="0"/>
                  </a:cubicBezTo>
                  <a:cubicBezTo>
                    <a:pt x="21" y="1"/>
                    <a:pt x="60" y="2"/>
                    <a:pt x="63" y="2"/>
                  </a:cubicBezTo>
                  <a:cubicBezTo>
                    <a:pt x="67" y="1"/>
                    <a:pt x="70" y="8"/>
                    <a:pt x="70" y="14"/>
                  </a:cubicBezTo>
                  <a:cubicBezTo>
                    <a:pt x="69" y="21"/>
                    <a:pt x="70" y="32"/>
                    <a:pt x="60" y="32"/>
                  </a:cubicBezTo>
                  <a:cubicBezTo>
                    <a:pt x="50" y="33"/>
                    <a:pt x="8" y="32"/>
                    <a:pt x="5" y="29"/>
                  </a:cubicBezTo>
                  <a:cubicBezTo>
                    <a:pt x="0" y="23"/>
                    <a:pt x="1" y="22"/>
                    <a:pt x="3" y="15"/>
                  </a:cubicBezTo>
                  <a:cubicBezTo>
                    <a:pt x="4" y="12"/>
                    <a:pt x="2" y="11"/>
                    <a:pt x="2" y="11"/>
                  </a:cubicBezTo>
                </a:path>
              </a:pathLst>
            </a:custGeom>
            <a:solidFill>
              <a:srgbClr val="DD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5" name="Freeform 477">
              <a:extLst>
                <a:ext uri="{FF2B5EF4-FFF2-40B4-BE49-F238E27FC236}">
                  <a16:creationId xmlns:a16="http://schemas.microsoft.com/office/drawing/2014/main" id="{4C773C2E-B618-6A8A-C53C-B053CC564AAE}"/>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2 h 33"/>
                <a:gd name="T6" fmla="*/ 69 w 70"/>
                <a:gd name="T7" fmla="*/ 14 h 33"/>
                <a:gd name="T8" fmla="*/ 60 w 70"/>
                <a:gd name="T9" fmla="*/ 32 h 33"/>
                <a:gd name="T10" fmla="*/ 5 w 70"/>
                <a:gd name="T11" fmla="*/ 29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0" y="8"/>
                    <a:pt x="3" y="0"/>
                    <a:pt x="13" y="0"/>
                  </a:cubicBezTo>
                  <a:cubicBezTo>
                    <a:pt x="21" y="1"/>
                    <a:pt x="60" y="2"/>
                    <a:pt x="63" y="2"/>
                  </a:cubicBezTo>
                  <a:cubicBezTo>
                    <a:pt x="66" y="1"/>
                    <a:pt x="70" y="8"/>
                    <a:pt x="69" y="14"/>
                  </a:cubicBezTo>
                  <a:cubicBezTo>
                    <a:pt x="69" y="21"/>
                    <a:pt x="70" y="32"/>
                    <a:pt x="60" y="32"/>
                  </a:cubicBezTo>
                  <a:cubicBezTo>
                    <a:pt x="50" y="33"/>
                    <a:pt x="8" y="32"/>
                    <a:pt x="5" y="29"/>
                  </a:cubicBezTo>
                  <a:cubicBezTo>
                    <a:pt x="0" y="23"/>
                    <a:pt x="1" y="22"/>
                    <a:pt x="3" y="15"/>
                  </a:cubicBezTo>
                  <a:cubicBezTo>
                    <a:pt x="4" y="12"/>
                    <a:pt x="2" y="11"/>
                    <a:pt x="2" y="11"/>
                  </a:cubicBezTo>
                </a:path>
              </a:pathLst>
            </a:custGeom>
            <a:solidFill>
              <a:srgbClr val="DC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6" name="Freeform 478">
              <a:extLst>
                <a:ext uri="{FF2B5EF4-FFF2-40B4-BE49-F238E27FC236}">
                  <a16:creationId xmlns:a16="http://schemas.microsoft.com/office/drawing/2014/main" id="{B318C734-1ADA-4F28-2FBD-D83760F1EFC0}"/>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2 h 33"/>
                <a:gd name="T6" fmla="*/ 69 w 70"/>
                <a:gd name="T7" fmla="*/ 14 h 33"/>
                <a:gd name="T8" fmla="*/ 60 w 70"/>
                <a:gd name="T9" fmla="*/ 32 h 33"/>
                <a:gd name="T10" fmla="*/ 5 w 70"/>
                <a:gd name="T11" fmla="*/ 29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0" y="8"/>
                    <a:pt x="3" y="0"/>
                    <a:pt x="13" y="0"/>
                  </a:cubicBezTo>
                  <a:cubicBezTo>
                    <a:pt x="21" y="1"/>
                    <a:pt x="60" y="2"/>
                    <a:pt x="63" y="2"/>
                  </a:cubicBezTo>
                  <a:cubicBezTo>
                    <a:pt x="66" y="2"/>
                    <a:pt x="70" y="8"/>
                    <a:pt x="69" y="14"/>
                  </a:cubicBezTo>
                  <a:cubicBezTo>
                    <a:pt x="69" y="21"/>
                    <a:pt x="70" y="32"/>
                    <a:pt x="60" y="32"/>
                  </a:cubicBezTo>
                  <a:cubicBezTo>
                    <a:pt x="50" y="33"/>
                    <a:pt x="8" y="32"/>
                    <a:pt x="5" y="29"/>
                  </a:cubicBezTo>
                  <a:cubicBezTo>
                    <a:pt x="0" y="23"/>
                    <a:pt x="1" y="22"/>
                    <a:pt x="3" y="15"/>
                  </a:cubicBezTo>
                  <a:cubicBezTo>
                    <a:pt x="4" y="12"/>
                    <a:pt x="2" y="11"/>
                    <a:pt x="2" y="11"/>
                  </a:cubicBezTo>
                </a:path>
              </a:pathLst>
            </a:custGeom>
            <a:solidFill>
              <a:srgbClr val="DBF6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7" name="Freeform 479">
              <a:extLst>
                <a:ext uri="{FF2B5EF4-FFF2-40B4-BE49-F238E27FC236}">
                  <a16:creationId xmlns:a16="http://schemas.microsoft.com/office/drawing/2014/main" id="{5B7F9144-912C-F8B8-1EAE-88EA553AF765}"/>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2 h 33"/>
                <a:gd name="T6" fmla="*/ 69 w 70"/>
                <a:gd name="T7" fmla="*/ 14 h 33"/>
                <a:gd name="T8" fmla="*/ 60 w 70"/>
                <a:gd name="T9" fmla="*/ 32 h 33"/>
                <a:gd name="T10" fmla="*/ 6 w 70"/>
                <a:gd name="T11" fmla="*/ 29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1" y="8"/>
                    <a:pt x="3" y="0"/>
                    <a:pt x="13" y="0"/>
                  </a:cubicBezTo>
                  <a:cubicBezTo>
                    <a:pt x="21" y="1"/>
                    <a:pt x="60" y="2"/>
                    <a:pt x="63" y="2"/>
                  </a:cubicBezTo>
                  <a:cubicBezTo>
                    <a:pt x="66" y="2"/>
                    <a:pt x="70" y="8"/>
                    <a:pt x="69" y="14"/>
                  </a:cubicBezTo>
                  <a:cubicBezTo>
                    <a:pt x="69" y="21"/>
                    <a:pt x="70" y="32"/>
                    <a:pt x="60" y="32"/>
                  </a:cubicBezTo>
                  <a:cubicBezTo>
                    <a:pt x="50" y="33"/>
                    <a:pt x="8" y="32"/>
                    <a:pt x="6" y="29"/>
                  </a:cubicBezTo>
                  <a:cubicBezTo>
                    <a:pt x="0" y="23"/>
                    <a:pt x="1" y="22"/>
                    <a:pt x="3" y="15"/>
                  </a:cubicBezTo>
                  <a:cubicBezTo>
                    <a:pt x="4" y="12"/>
                    <a:pt x="2" y="11"/>
                    <a:pt x="2" y="11"/>
                  </a:cubicBezTo>
                </a:path>
              </a:pathLst>
            </a:custGeom>
            <a:solidFill>
              <a:srgbClr val="DA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8" name="Freeform 480">
              <a:extLst>
                <a:ext uri="{FF2B5EF4-FFF2-40B4-BE49-F238E27FC236}">
                  <a16:creationId xmlns:a16="http://schemas.microsoft.com/office/drawing/2014/main" id="{EEA336C1-A866-97AA-0360-5B033C5562A0}"/>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2 h 33"/>
                <a:gd name="T6" fmla="*/ 69 w 70"/>
                <a:gd name="T7" fmla="*/ 14 h 33"/>
                <a:gd name="T8" fmla="*/ 60 w 70"/>
                <a:gd name="T9" fmla="*/ 32 h 33"/>
                <a:gd name="T10" fmla="*/ 6 w 70"/>
                <a:gd name="T11" fmla="*/ 29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1" y="8"/>
                    <a:pt x="3" y="0"/>
                    <a:pt x="13" y="0"/>
                  </a:cubicBezTo>
                  <a:cubicBezTo>
                    <a:pt x="21" y="1"/>
                    <a:pt x="60" y="2"/>
                    <a:pt x="63" y="2"/>
                  </a:cubicBezTo>
                  <a:cubicBezTo>
                    <a:pt x="66" y="2"/>
                    <a:pt x="70" y="8"/>
                    <a:pt x="69" y="14"/>
                  </a:cubicBezTo>
                  <a:cubicBezTo>
                    <a:pt x="69" y="21"/>
                    <a:pt x="70" y="32"/>
                    <a:pt x="60" y="32"/>
                  </a:cubicBezTo>
                  <a:cubicBezTo>
                    <a:pt x="50" y="33"/>
                    <a:pt x="8" y="32"/>
                    <a:pt x="6" y="29"/>
                  </a:cubicBezTo>
                  <a:cubicBezTo>
                    <a:pt x="0" y="23"/>
                    <a:pt x="1" y="22"/>
                    <a:pt x="3" y="15"/>
                  </a:cubicBezTo>
                  <a:cubicBezTo>
                    <a:pt x="4" y="12"/>
                    <a:pt x="2" y="11"/>
                    <a:pt x="2" y="11"/>
                  </a:cubicBezTo>
                </a:path>
              </a:pathLst>
            </a:custGeom>
            <a:solidFill>
              <a:srgbClr val="D9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39" name="Freeform 481">
              <a:extLst>
                <a:ext uri="{FF2B5EF4-FFF2-40B4-BE49-F238E27FC236}">
                  <a16:creationId xmlns:a16="http://schemas.microsoft.com/office/drawing/2014/main" id="{A100D9B3-8E06-37E2-C061-789FD366384E}"/>
                </a:ext>
              </a:extLst>
            </p:cNvPr>
            <p:cNvSpPr>
              <a:spLocks/>
            </p:cNvSpPr>
            <p:nvPr/>
          </p:nvSpPr>
          <p:spPr bwMode="auto">
            <a:xfrm>
              <a:off x="6923088" y="3200401"/>
              <a:ext cx="512763" cy="241300"/>
            </a:xfrm>
            <a:custGeom>
              <a:avLst/>
              <a:gdLst>
                <a:gd name="T0" fmla="*/ 2 w 70"/>
                <a:gd name="T1" fmla="*/ 11 h 33"/>
                <a:gd name="T2" fmla="*/ 13 w 70"/>
                <a:gd name="T3" fmla="*/ 0 h 33"/>
                <a:gd name="T4" fmla="*/ 63 w 70"/>
                <a:gd name="T5" fmla="*/ 2 h 33"/>
                <a:gd name="T6" fmla="*/ 69 w 70"/>
                <a:gd name="T7" fmla="*/ 14 h 33"/>
                <a:gd name="T8" fmla="*/ 60 w 70"/>
                <a:gd name="T9" fmla="*/ 32 h 33"/>
                <a:gd name="T10" fmla="*/ 6 w 70"/>
                <a:gd name="T11" fmla="*/ 29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1" y="8"/>
                    <a:pt x="3" y="0"/>
                    <a:pt x="13" y="0"/>
                  </a:cubicBezTo>
                  <a:cubicBezTo>
                    <a:pt x="21" y="1"/>
                    <a:pt x="60" y="2"/>
                    <a:pt x="63" y="2"/>
                  </a:cubicBezTo>
                  <a:cubicBezTo>
                    <a:pt x="66" y="2"/>
                    <a:pt x="70" y="8"/>
                    <a:pt x="69" y="14"/>
                  </a:cubicBezTo>
                  <a:cubicBezTo>
                    <a:pt x="69" y="21"/>
                    <a:pt x="70" y="32"/>
                    <a:pt x="60" y="32"/>
                  </a:cubicBezTo>
                  <a:cubicBezTo>
                    <a:pt x="50" y="33"/>
                    <a:pt x="8" y="32"/>
                    <a:pt x="6" y="29"/>
                  </a:cubicBezTo>
                  <a:cubicBezTo>
                    <a:pt x="0" y="23"/>
                    <a:pt x="1" y="22"/>
                    <a:pt x="3" y="15"/>
                  </a:cubicBezTo>
                  <a:cubicBezTo>
                    <a:pt x="4" y="12"/>
                    <a:pt x="2" y="11"/>
                    <a:pt x="2" y="11"/>
                  </a:cubicBezTo>
                </a:path>
              </a:pathLst>
            </a:custGeom>
            <a:solidFill>
              <a:srgbClr val="D8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0" name="Freeform 482">
              <a:extLst>
                <a:ext uri="{FF2B5EF4-FFF2-40B4-BE49-F238E27FC236}">
                  <a16:creationId xmlns:a16="http://schemas.microsoft.com/office/drawing/2014/main" id="{C34292E9-54A4-751A-E354-25BC0D9E16BF}"/>
                </a:ext>
              </a:extLst>
            </p:cNvPr>
            <p:cNvSpPr>
              <a:spLocks/>
            </p:cNvSpPr>
            <p:nvPr/>
          </p:nvSpPr>
          <p:spPr bwMode="auto">
            <a:xfrm>
              <a:off x="6923088" y="3200401"/>
              <a:ext cx="512763" cy="241300"/>
            </a:xfrm>
            <a:custGeom>
              <a:avLst/>
              <a:gdLst>
                <a:gd name="T0" fmla="*/ 2 w 70"/>
                <a:gd name="T1" fmla="*/ 11 h 33"/>
                <a:gd name="T2" fmla="*/ 13 w 70"/>
                <a:gd name="T3" fmla="*/ 1 h 33"/>
                <a:gd name="T4" fmla="*/ 63 w 70"/>
                <a:gd name="T5" fmla="*/ 2 h 33"/>
                <a:gd name="T6" fmla="*/ 69 w 70"/>
                <a:gd name="T7" fmla="*/ 14 h 33"/>
                <a:gd name="T8" fmla="*/ 60 w 70"/>
                <a:gd name="T9" fmla="*/ 32 h 33"/>
                <a:gd name="T10" fmla="*/ 6 w 70"/>
                <a:gd name="T11" fmla="*/ 29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1" y="8"/>
                    <a:pt x="3" y="0"/>
                    <a:pt x="13" y="1"/>
                  </a:cubicBezTo>
                  <a:cubicBezTo>
                    <a:pt x="21" y="1"/>
                    <a:pt x="60" y="2"/>
                    <a:pt x="63" y="2"/>
                  </a:cubicBezTo>
                  <a:cubicBezTo>
                    <a:pt x="66" y="2"/>
                    <a:pt x="70" y="8"/>
                    <a:pt x="69" y="14"/>
                  </a:cubicBezTo>
                  <a:cubicBezTo>
                    <a:pt x="69" y="21"/>
                    <a:pt x="70" y="32"/>
                    <a:pt x="60" y="32"/>
                  </a:cubicBezTo>
                  <a:cubicBezTo>
                    <a:pt x="50" y="33"/>
                    <a:pt x="8" y="32"/>
                    <a:pt x="6" y="29"/>
                  </a:cubicBezTo>
                  <a:cubicBezTo>
                    <a:pt x="0" y="23"/>
                    <a:pt x="1" y="22"/>
                    <a:pt x="3" y="15"/>
                  </a:cubicBezTo>
                  <a:cubicBezTo>
                    <a:pt x="4" y="12"/>
                    <a:pt x="2" y="11"/>
                    <a:pt x="2" y="11"/>
                  </a:cubicBezTo>
                </a:path>
              </a:pathLst>
            </a:custGeom>
            <a:solidFill>
              <a:srgbClr val="D7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1" name="Freeform 483">
              <a:extLst>
                <a:ext uri="{FF2B5EF4-FFF2-40B4-BE49-F238E27FC236}">
                  <a16:creationId xmlns:a16="http://schemas.microsoft.com/office/drawing/2014/main" id="{4EFC95E5-D699-0D05-7D54-D7ED2041B133}"/>
                </a:ext>
              </a:extLst>
            </p:cNvPr>
            <p:cNvSpPr>
              <a:spLocks/>
            </p:cNvSpPr>
            <p:nvPr/>
          </p:nvSpPr>
          <p:spPr bwMode="auto">
            <a:xfrm>
              <a:off x="6923088" y="3200401"/>
              <a:ext cx="512763" cy="241300"/>
            </a:xfrm>
            <a:custGeom>
              <a:avLst/>
              <a:gdLst>
                <a:gd name="T0" fmla="*/ 2 w 70"/>
                <a:gd name="T1" fmla="*/ 11 h 33"/>
                <a:gd name="T2" fmla="*/ 13 w 70"/>
                <a:gd name="T3" fmla="*/ 1 h 33"/>
                <a:gd name="T4" fmla="*/ 63 w 70"/>
                <a:gd name="T5" fmla="*/ 2 h 33"/>
                <a:gd name="T6" fmla="*/ 69 w 70"/>
                <a:gd name="T7" fmla="*/ 14 h 33"/>
                <a:gd name="T8" fmla="*/ 60 w 70"/>
                <a:gd name="T9" fmla="*/ 32 h 33"/>
                <a:gd name="T10" fmla="*/ 6 w 70"/>
                <a:gd name="T11" fmla="*/ 29 h 33"/>
                <a:gd name="T12" fmla="*/ 3 w 70"/>
                <a:gd name="T13" fmla="*/ 15 h 33"/>
                <a:gd name="T14" fmla="*/ 2 w 70"/>
                <a:gd name="T15" fmla="*/ 1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3">
                  <a:moveTo>
                    <a:pt x="2" y="11"/>
                  </a:moveTo>
                  <a:cubicBezTo>
                    <a:pt x="1" y="8"/>
                    <a:pt x="3" y="0"/>
                    <a:pt x="13" y="1"/>
                  </a:cubicBezTo>
                  <a:cubicBezTo>
                    <a:pt x="21" y="1"/>
                    <a:pt x="60" y="2"/>
                    <a:pt x="63" y="2"/>
                  </a:cubicBezTo>
                  <a:cubicBezTo>
                    <a:pt x="66" y="2"/>
                    <a:pt x="70" y="8"/>
                    <a:pt x="69" y="14"/>
                  </a:cubicBezTo>
                  <a:cubicBezTo>
                    <a:pt x="69" y="21"/>
                    <a:pt x="70" y="32"/>
                    <a:pt x="60" y="32"/>
                  </a:cubicBezTo>
                  <a:cubicBezTo>
                    <a:pt x="50" y="33"/>
                    <a:pt x="8" y="32"/>
                    <a:pt x="6" y="29"/>
                  </a:cubicBezTo>
                  <a:cubicBezTo>
                    <a:pt x="0" y="23"/>
                    <a:pt x="1" y="22"/>
                    <a:pt x="3" y="15"/>
                  </a:cubicBezTo>
                  <a:cubicBezTo>
                    <a:pt x="4" y="12"/>
                    <a:pt x="2" y="11"/>
                    <a:pt x="2" y="11"/>
                  </a:cubicBezTo>
                </a:path>
              </a:pathLst>
            </a:custGeom>
            <a:solidFill>
              <a:srgbClr val="D6F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2" name="Freeform 484">
              <a:extLst>
                <a:ext uri="{FF2B5EF4-FFF2-40B4-BE49-F238E27FC236}">
                  <a16:creationId xmlns:a16="http://schemas.microsoft.com/office/drawing/2014/main" id="{7FB36E7E-0164-4EF9-21E9-FF4A0C89BE56}"/>
                </a:ext>
              </a:extLst>
            </p:cNvPr>
            <p:cNvSpPr>
              <a:spLocks/>
            </p:cNvSpPr>
            <p:nvPr/>
          </p:nvSpPr>
          <p:spPr bwMode="auto">
            <a:xfrm>
              <a:off x="6923088" y="3200401"/>
              <a:ext cx="512763" cy="233363"/>
            </a:xfrm>
            <a:custGeom>
              <a:avLst/>
              <a:gdLst>
                <a:gd name="T0" fmla="*/ 2 w 70"/>
                <a:gd name="T1" fmla="*/ 11 h 32"/>
                <a:gd name="T2" fmla="*/ 13 w 70"/>
                <a:gd name="T3" fmla="*/ 1 h 32"/>
                <a:gd name="T4" fmla="*/ 63 w 70"/>
                <a:gd name="T5" fmla="*/ 2 h 32"/>
                <a:gd name="T6" fmla="*/ 69 w 70"/>
                <a:gd name="T7" fmla="*/ 14 h 32"/>
                <a:gd name="T8" fmla="*/ 60 w 70"/>
                <a:gd name="T9" fmla="*/ 32 h 32"/>
                <a:gd name="T10" fmla="*/ 6 w 70"/>
                <a:gd name="T11" fmla="*/ 29 h 32"/>
                <a:gd name="T12" fmla="*/ 3 w 70"/>
                <a:gd name="T13" fmla="*/ 15 h 32"/>
                <a:gd name="T14" fmla="*/ 2 w 70"/>
                <a:gd name="T15" fmla="*/ 1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2">
                  <a:moveTo>
                    <a:pt x="2" y="11"/>
                  </a:moveTo>
                  <a:cubicBezTo>
                    <a:pt x="1" y="8"/>
                    <a:pt x="3" y="0"/>
                    <a:pt x="13" y="1"/>
                  </a:cubicBezTo>
                  <a:cubicBezTo>
                    <a:pt x="21" y="1"/>
                    <a:pt x="60" y="2"/>
                    <a:pt x="63" y="2"/>
                  </a:cubicBezTo>
                  <a:cubicBezTo>
                    <a:pt x="66" y="2"/>
                    <a:pt x="70" y="8"/>
                    <a:pt x="69" y="14"/>
                  </a:cubicBezTo>
                  <a:cubicBezTo>
                    <a:pt x="69" y="21"/>
                    <a:pt x="69" y="32"/>
                    <a:pt x="60" y="32"/>
                  </a:cubicBezTo>
                  <a:cubicBezTo>
                    <a:pt x="50" y="32"/>
                    <a:pt x="8" y="32"/>
                    <a:pt x="6" y="29"/>
                  </a:cubicBezTo>
                  <a:cubicBezTo>
                    <a:pt x="0" y="23"/>
                    <a:pt x="1" y="22"/>
                    <a:pt x="3" y="15"/>
                  </a:cubicBezTo>
                  <a:cubicBezTo>
                    <a:pt x="4" y="12"/>
                    <a:pt x="2" y="11"/>
                    <a:pt x="2" y="11"/>
                  </a:cubicBezTo>
                </a:path>
              </a:pathLst>
            </a:custGeom>
            <a:solidFill>
              <a:srgbClr val="D5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3" name="Freeform 485">
              <a:extLst>
                <a:ext uri="{FF2B5EF4-FFF2-40B4-BE49-F238E27FC236}">
                  <a16:creationId xmlns:a16="http://schemas.microsoft.com/office/drawing/2014/main" id="{654E2B5F-F884-EAF6-61D4-F247E68ACD61}"/>
                </a:ext>
              </a:extLst>
            </p:cNvPr>
            <p:cNvSpPr>
              <a:spLocks/>
            </p:cNvSpPr>
            <p:nvPr/>
          </p:nvSpPr>
          <p:spPr bwMode="auto">
            <a:xfrm>
              <a:off x="6923088" y="3200401"/>
              <a:ext cx="512763" cy="233363"/>
            </a:xfrm>
            <a:custGeom>
              <a:avLst/>
              <a:gdLst>
                <a:gd name="T0" fmla="*/ 2 w 70"/>
                <a:gd name="T1" fmla="*/ 11 h 32"/>
                <a:gd name="T2" fmla="*/ 13 w 70"/>
                <a:gd name="T3" fmla="*/ 1 h 32"/>
                <a:gd name="T4" fmla="*/ 63 w 70"/>
                <a:gd name="T5" fmla="*/ 2 h 32"/>
                <a:gd name="T6" fmla="*/ 69 w 70"/>
                <a:gd name="T7" fmla="*/ 14 h 32"/>
                <a:gd name="T8" fmla="*/ 60 w 70"/>
                <a:gd name="T9" fmla="*/ 32 h 32"/>
                <a:gd name="T10" fmla="*/ 6 w 70"/>
                <a:gd name="T11" fmla="*/ 29 h 32"/>
                <a:gd name="T12" fmla="*/ 3 w 70"/>
                <a:gd name="T13" fmla="*/ 15 h 32"/>
                <a:gd name="T14" fmla="*/ 2 w 70"/>
                <a:gd name="T15" fmla="*/ 1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2">
                  <a:moveTo>
                    <a:pt x="2" y="11"/>
                  </a:moveTo>
                  <a:cubicBezTo>
                    <a:pt x="1" y="8"/>
                    <a:pt x="3" y="0"/>
                    <a:pt x="13" y="1"/>
                  </a:cubicBezTo>
                  <a:cubicBezTo>
                    <a:pt x="21" y="1"/>
                    <a:pt x="60" y="2"/>
                    <a:pt x="63" y="2"/>
                  </a:cubicBezTo>
                  <a:cubicBezTo>
                    <a:pt x="66" y="2"/>
                    <a:pt x="70" y="8"/>
                    <a:pt x="69" y="14"/>
                  </a:cubicBezTo>
                  <a:cubicBezTo>
                    <a:pt x="69" y="21"/>
                    <a:pt x="69" y="32"/>
                    <a:pt x="60" y="32"/>
                  </a:cubicBezTo>
                  <a:cubicBezTo>
                    <a:pt x="50" y="32"/>
                    <a:pt x="8" y="32"/>
                    <a:pt x="6" y="29"/>
                  </a:cubicBezTo>
                  <a:cubicBezTo>
                    <a:pt x="0" y="23"/>
                    <a:pt x="1" y="22"/>
                    <a:pt x="3" y="15"/>
                  </a:cubicBezTo>
                  <a:cubicBezTo>
                    <a:pt x="4" y="12"/>
                    <a:pt x="2" y="11"/>
                    <a:pt x="2" y="11"/>
                  </a:cubicBezTo>
                </a:path>
              </a:pathLst>
            </a:custGeom>
            <a:solidFill>
              <a:srgbClr val="D4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4" name="Freeform 486">
              <a:extLst>
                <a:ext uri="{FF2B5EF4-FFF2-40B4-BE49-F238E27FC236}">
                  <a16:creationId xmlns:a16="http://schemas.microsoft.com/office/drawing/2014/main" id="{A789DBD4-9704-156B-EB2C-EB85C8A755D1}"/>
                </a:ext>
              </a:extLst>
            </p:cNvPr>
            <p:cNvSpPr>
              <a:spLocks/>
            </p:cNvSpPr>
            <p:nvPr/>
          </p:nvSpPr>
          <p:spPr bwMode="auto">
            <a:xfrm>
              <a:off x="6923088" y="3200401"/>
              <a:ext cx="512763" cy="233363"/>
            </a:xfrm>
            <a:custGeom>
              <a:avLst/>
              <a:gdLst>
                <a:gd name="T0" fmla="*/ 2 w 70"/>
                <a:gd name="T1" fmla="*/ 11 h 32"/>
                <a:gd name="T2" fmla="*/ 13 w 70"/>
                <a:gd name="T3" fmla="*/ 1 h 32"/>
                <a:gd name="T4" fmla="*/ 63 w 70"/>
                <a:gd name="T5" fmla="*/ 2 h 32"/>
                <a:gd name="T6" fmla="*/ 69 w 70"/>
                <a:gd name="T7" fmla="*/ 14 h 32"/>
                <a:gd name="T8" fmla="*/ 60 w 70"/>
                <a:gd name="T9" fmla="*/ 32 h 32"/>
                <a:gd name="T10" fmla="*/ 6 w 70"/>
                <a:gd name="T11" fmla="*/ 29 h 32"/>
                <a:gd name="T12" fmla="*/ 3 w 70"/>
                <a:gd name="T13" fmla="*/ 15 h 32"/>
                <a:gd name="T14" fmla="*/ 2 w 70"/>
                <a:gd name="T15" fmla="*/ 1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2">
                  <a:moveTo>
                    <a:pt x="2" y="11"/>
                  </a:moveTo>
                  <a:cubicBezTo>
                    <a:pt x="1" y="8"/>
                    <a:pt x="3" y="0"/>
                    <a:pt x="13" y="1"/>
                  </a:cubicBezTo>
                  <a:cubicBezTo>
                    <a:pt x="21" y="1"/>
                    <a:pt x="59" y="2"/>
                    <a:pt x="63" y="2"/>
                  </a:cubicBezTo>
                  <a:cubicBezTo>
                    <a:pt x="66" y="2"/>
                    <a:pt x="70" y="8"/>
                    <a:pt x="69" y="14"/>
                  </a:cubicBezTo>
                  <a:cubicBezTo>
                    <a:pt x="69" y="21"/>
                    <a:pt x="69" y="31"/>
                    <a:pt x="60" y="32"/>
                  </a:cubicBezTo>
                  <a:cubicBezTo>
                    <a:pt x="50" y="32"/>
                    <a:pt x="8" y="32"/>
                    <a:pt x="6" y="29"/>
                  </a:cubicBezTo>
                  <a:cubicBezTo>
                    <a:pt x="0" y="23"/>
                    <a:pt x="1" y="22"/>
                    <a:pt x="3" y="15"/>
                  </a:cubicBezTo>
                  <a:cubicBezTo>
                    <a:pt x="4" y="12"/>
                    <a:pt x="2" y="11"/>
                    <a:pt x="2" y="11"/>
                  </a:cubicBezTo>
                </a:path>
              </a:pathLst>
            </a:custGeom>
            <a:solidFill>
              <a:srgbClr val="D3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5" name="Freeform 487">
              <a:extLst>
                <a:ext uri="{FF2B5EF4-FFF2-40B4-BE49-F238E27FC236}">
                  <a16:creationId xmlns:a16="http://schemas.microsoft.com/office/drawing/2014/main" id="{C63AEAD5-EB43-AC97-2096-E23084409277}"/>
                </a:ext>
              </a:extLst>
            </p:cNvPr>
            <p:cNvSpPr>
              <a:spLocks/>
            </p:cNvSpPr>
            <p:nvPr/>
          </p:nvSpPr>
          <p:spPr bwMode="auto">
            <a:xfrm>
              <a:off x="6923088" y="3200401"/>
              <a:ext cx="512763" cy="233363"/>
            </a:xfrm>
            <a:custGeom>
              <a:avLst/>
              <a:gdLst>
                <a:gd name="T0" fmla="*/ 2 w 70"/>
                <a:gd name="T1" fmla="*/ 11 h 32"/>
                <a:gd name="T2" fmla="*/ 13 w 70"/>
                <a:gd name="T3" fmla="*/ 1 h 32"/>
                <a:gd name="T4" fmla="*/ 63 w 70"/>
                <a:gd name="T5" fmla="*/ 2 h 32"/>
                <a:gd name="T6" fmla="*/ 69 w 70"/>
                <a:gd name="T7" fmla="*/ 14 h 32"/>
                <a:gd name="T8" fmla="*/ 60 w 70"/>
                <a:gd name="T9" fmla="*/ 32 h 32"/>
                <a:gd name="T10" fmla="*/ 6 w 70"/>
                <a:gd name="T11" fmla="*/ 29 h 32"/>
                <a:gd name="T12" fmla="*/ 3 w 70"/>
                <a:gd name="T13" fmla="*/ 15 h 32"/>
                <a:gd name="T14" fmla="*/ 2 w 70"/>
                <a:gd name="T15" fmla="*/ 1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2">
                  <a:moveTo>
                    <a:pt x="2" y="11"/>
                  </a:moveTo>
                  <a:cubicBezTo>
                    <a:pt x="1" y="8"/>
                    <a:pt x="3" y="0"/>
                    <a:pt x="13" y="1"/>
                  </a:cubicBezTo>
                  <a:cubicBezTo>
                    <a:pt x="21" y="1"/>
                    <a:pt x="59" y="3"/>
                    <a:pt x="63" y="2"/>
                  </a:cubicBezTo>
                  <a:cubicBezTo>
                    <a:pt x="66" y="2"/>
                    <a:pt x="70" y="8"/>
                    <a:pt x="69" y="14"/>
                  </a:cubicBezTo>
                  <a:cubicBezTo>
                    <a:pt x="69" y="21"/>
                    <a:pt x="69" y="31"/>
                    <a:pt x="60" y="32"/>
                  </a:cubicBezTo>
                  <a:cubicBezTo>
                    <a:pt x="50" y="32"/>
                    <a:pt x="8" y="32"/>
                    <a:pt x="6" y="29"/>
                  </a:cubicBezTo>
                  <a:cubicBezTo>
                    <a:pt x="0" y="23"/>
                    <a:pt x="1" y="22"/>
                    <a:pt x="3" y="15"/>
                  </a:cubicBezTo>
                  <a:cubicBezTo>
                    <a:pt x="4" y="12"/>
                    <a:pt x="2" y="11"/>
                    <a:pt x="2" y="11"/>
                  </a:cubicBezTo>
                </a:path>
              </a:pathLst>
            </a:custGeom>
            <a:solidFill>
              <a:srgbClr val="D2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6" name="Freeform 488">
              <a:extLst>
                <a:ext uri="{FF2B5EF4-FFF2-40B4-BE49-F238E27FC236}">
                  <a16:creationId xmlns:a16="http://schemas.microsoft.com/office/drawing/2014/main" id="{DB94C3B7-A7D5-EF3F-5946-BF400A81A5F4}"/>
                </a:ext>
              </a:extLst>
            </p:cNvPr>
            <p:cNvSpPr>
              <a:spLocks/>
            </p:cNvSpPr>
            <p:nvPr/>
          </p:nvSpPr>
          <p:spPr bwMode="auto">
            <a:xfrm>
              <a:off x="6923088" y="3200401"/>
              <a:ext cx="512763" cy="233363"/>
            </a:xfrm>
            <a:custGeom>
              <a:avLst/>
              <a:gdLst>
                <a:gd name="T0" fmla="*/ 2 w 70"/>
                <a:gd name="T1" fmla="*/ 11 h 32"/>
                <a:gd name="T2" fmla="*/ 13 w 70"/>
                <a:gd name="T3" fmla="*/ 1 h 32"/>
                <a:gd name="T4" fmla="*/ 63 w 70"/>
                <a:gd name="T5" fmla="*/ 2 h 32"/>
                <a:gd name="T6" fmla="*/ 69 w 70"/>
                <a:gd name="T7" fmla="*/ 14 h 32"/>
                <a:gd name="T8" fmla="*/ 60 w 70"/>
                <a:gd name="T9" fmla="*/ 32 h 32"/>
                <a:gd name="T10" fmla="*/ 6 w 70"/>
                <a:gd name="T11" fmla="*/ 29 h 32"/>
                <a:gd name="T12" fmla="*/ 3 w 70"/>
                <a:gd name="T13" fmla="*/ 15 h 32"/>
                <a:gd name="T14" fmla="*/ 2 w 70"/>
                <a:gd name="T15" fmla="*/ 1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32">
                  <a:moveTo>
                    <a:pt x="2" y="11"/>
                  </a:moveTo>
                  <a:cubicBezTo>
                    <a:pt x="1" y="8"/>
                    <a:pt x="3" y="0"/>
                    <a:pt x="13" y="1"/>
                  </a:cubicBezTo>
                  <a:cubicBezTo>
                    <a:pt x="21" y="1"/>
                    <a:pt x="59" y="3"/>
                    <a:pt x="63" y="2"/>
                  </a:cubicBezTo>
                  <a:cubicBezTo>
                    <a:pt x="66" y="2"/>
                    <a:pt x="70" y="8"/>
                    <a:pt x="69" y="14"/>
                  </a:cubicBezTo>
                  <a:cubicBezTo>
                    <a:pt x="69" y="21"/>
                    <a:pt x="69" y="31"/>
                    <a:pt x="60" y="32"/>
                  </a:cubicBezTo>
                  <a:cubicBezTo>
                    <a:pt x="50" y="32"/>
                    <a:pt x="8" y="32"/>
                    <a:pt x="6" y="29"/>
                  </a:cubicBezTo>
                  <a:cubicBezTo>
                    <a:pt x="0" y="23"/>
                    <a:pt x="1" y="21"/>
                    <a:pt x="3" y="15"/>
                  </a:cubicBezTo>
                  <a:cubicBezTo>
                    <a:pt x="4" y="12"/>
                    <a:pt x="2" y="11"/>
                    <a:pt x="2" y="11"/>
                  </a:cubicBezTo>
                </a:path>
              </a:pathLst>
            </a:custGeom>
            <a:solidFill>
              <a:srgbClr val="D1F4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7" name="Freeform 489">
              <a:extLst>
                <a:ext uri="{FF2B5EF4-FFF2-40B4-BE49-F238E27FC236}">
                  <a16:creationId xmlns:a16="http://schemas.microsoft.com/office/drawing/2014/main" id="{22230250-D687-D698-562B-859E4F07D72C}"/>
                </a:ext>
              </a:extLst>
            </p:cNvPr>
            <p:cNvSpPr>
              <a:spLocks/>
            </p:cNvSpPr>
            <p:nvPr/>
          </p:nvSpPr>
          <p:spPr bwMode="auto">
            <a:xfrm>
              <a:off x="6923088" y="3206751"/>
              <a:ext cx="504825" cy="227013"/>
            </a:xfrm>
            <a:custGeom>
              <a:avLst/>
              <a:gdLst>
                <a:gd name="T0" fmla="*/ 2 w 69"/>
                <a:gd name="T1" fmla="*/ 10 h 31"/>
                <a:gd name="T2" fmla="*/ 13 w 69"/>
                <a:gd name="T3" fmla="*/ 0 h 31"/>
                <a:gd name="T4" fmla="*/ 63 w 69"/>
                <a:gd name="T5" fmla="*/ 1 h 31"/>
                <a:gd name="T6" fmla="*/ 69 w 69"/>
                <a:gd name="T7" fmla="*/ 13 h 31"/>
                <a:gd name="T8" fmla="*/ 60 w 69"/>
                <a:gd name="T9" fmla="*/ 31 h 31"/>
                <a:gd name="T10" fmla="*/ 6 w 69"/>
                <a:gd name="T11" fmla="*/ 28 h 31"/>
                <a:gd name="T12" fmla="*/ 3 w 69"/>
                <a:gd name="T13" fmla="*/ 14 h 31"/>
                <a:gd name="T14" fmla="*/ 2 w 69"/>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31">
                  <a:moveTo>
                    <a:pt x="2" y="10"/>
                  </a:moveTo>
                  <a:cubicBezTo>
                    <a:pt x="1" y="7"/>
                    <a:pt x="3" y="0"/>
                    <a:pt x="13" y="0"/>
                  </a:cubicBezTo>
                  <a:cubicBezTo>
                    <a:pt x="21" y="0"/>
                    <a:pt x="59" y="2"/>
                    <a:pt x="63" y="1"/>
                  </a:cubicBezTo>
                  <a:cubicBezTo>
                    <a:pt x="66" y="1"/>
                    <a:pt x="69" y="7"/>
                    <a:pt x="69" y="13"/>
                  </a:cubicBezTo>
                  <a:cubicBezTo>
                    <a:pt x="69" y="20"/>
                    <a:pt x="69" y="30"/>
                    <a:pt x="60" y="31"/>
                  </a:cubicBezTo>
                  <a:cubicBezTo>
                    <a:pt x="50" y="31"/>
                    <a:pt x="8" y="31"/>
                    <a:pt x="6" y="28"/>
                  </a:cubicBezTo>
                  <a:cubicBezTo>
                    <a:pt x="0" y="22"/>
                    <a:pt x="1" y="20"/>
                    <a:pt x="3" y="14"/>
                  </a:cubicBezTo>
                  <a:cubicBezTo>
                    <a:pt x="4" y="11"/>
                    <a:pt x="2" y="10"/>
                    <a:pt x="2" y="10"/>
                  </a:cubicBezTo>
                </a:path>
              </a:pathLst>
            </a:custGeom>
            <a:solidFill>
              <a:srgbClr val="D0F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8" name="Freeform 490">
              <a:extLst>
                <a:ext uri="{FF2B5EF4-FFF2-40B4-BE49-F238E27FC236}">
                  <a16:creationId xmlns:a16="http://schemas.microsoft.com/office/drawing/2014/main" id="{F5EB734F-F8C3-D2FA-AAAA-EB6777B7E704}"/>
                </a:ext>
              </a:extLst>
            </p:cNvPr>
            <p:cNvSpPr>
              <a:spLocks/>
            </p:cNvSpPr>
            <p:nvPr/>
          </p:nvSpPr>
          <p:spPr bwMode="auto">
            <a:xfrm>
              <a:off x="6923088" y="3206751"/>
              <a:ext cx="504825" cy="227013"/>
            </a:xfrm>
            <a:custGeom>
              <a:avLst/>
              <a:gdLst>
                <a:gd name="T0" fmla="*/ 2 w 69"/>
                <a:gd name="T1" fmla="*/ 10 h 31"/>
                <a:gd name="T2" fmla="*/ 13 w 69"/>
                <a:gd name="T3" fmla="*/ 0 h 31"/>
                <a:gd name="T4" fmla="*/ 63 w 69"/>
                <a:gd name="T5" fmla="*/ 1 h 31"/>
                <a:gd name="T6" fmla="*/ 69 w 69"/>
                <a:gd name="T7" fmla="*/ 13 h 31"/>
                <a:gd name="T8" fmla="*/ 59 w 69"/>
                <a:gd name="T9" fmla="*/ 31 h 31"/>
                <a:gd name="T10" fmla="*/ 6 w 69"/>
                <a:gd name="T11" fmla="*/ 28 h 31"/>
                <a:gd name="T12" fmla="*/ 3 w 69"/>
                <a:gd name="T13" fmla="*/ 14 h 31"/>
                <a:gd name="T14" fmla="*/ 2 w 69"/>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31">
                  <a:moveTo>
                    <a:pt x="2" y="10"/>
                  </a:moveTo>
                  <a:cubicBezTo>
                    <a:pt x="1" y="7"/>
                    <a:pt x="3" y="0"/>
                    <a:pt x="13" y="0"/>
                  </a:cubicBezTo>
                  <a:cubicBezTo>
                    <a:pt x="21" y="0"/>
                    <a:pt x="59" y="2"/>
                    <a:pt x="63" y="1"/>
                  </a:cubicBezTo>
                  <a:cubicBezTo>
                    <a:pt x="66" y="1"/>
                    <a:pt x="69" y="7"/>
                    <a:pt x="69" y="13"/>
                  </a:cubicBezTo>
                  <a:cubicBezTo>
                    <a:pt x="69" y="20"/>
                    <a:pt x="69" y="30"/>
                    <a:pt x="59" y="31"/>
                  </a:cubicBezTo>
                  <a:cubicBezTo>
                    <a:pt x="50" y="31"/>
                    <a:pt x="8" y="31"/>
                    <a:pt x="6" y="28"/>
                  </a:cubicBezTo>
                  <a:cubicBezTo>
                    <a:pt x="0" y="22"/>
                    <a:pt x="1" y="20"/>
                    <a:pt x="3" y="14"/>
                  </a:cubicBezTo>
                  <a:cubicBezTo>
                    <a:pt x="4" y="11"/>
                    <a:pt x="2" y="10"/>
                    <a:pt x="2" y="10"/>
                  </a:cubicBezTo>
                </a:path>
              </a:pathLst>
            </a:custGeom>
            <a:solidFill>
              <a:srgbClr val="CFF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49" name="Freeform 491">
              <a:extLst>
                <a:ext uri="{FF2B5EF4-FFF2-40B4-BE49-F238E27FC236}">
                  <a16:creationId xmlns:a16="http://schemas.microsoft.com/office/drawing/2014/main" id="{A459333E-DFB6-5C23-3E25-BC165C62B20B}"/>
                </a:ext>
              </a:extLst>
            </p:cNvPr>
            <p:cNvSpPr>
              <a:spLocks/>
            </p:cNvSpPr>
            <p:nvPr/>
          </p:nvSpPr>
          <p:spPr bwMode="auto">
            <a:xfrm>
              <a:off x="6923088" y="3206751"/>
              <a:ext cx="504825" cy="227013"/>
            </a:xfrm>
            <a:custGeom>
              <a:avLst/>
              <a:gdLst>
                <a:gd name="T0" fmla="*/ 2 w 69"/>
                <a:gd name="T1" fmla="*/ 10 h 31"/>
                <a:gd name="T2" fmla="*/ 13 w 69"/>
                <a:gd name="T3" fmla="*/ 0 h 31"/>
                <a:gd name="T4" fmla="*/ 63 w 69"/>
                <a:gd name="T5" fmla="*/ 1 h 31"/>
                <a:gd name="T6" fmla="*/ 69 w 69"/>
                <a:gd name="T7" fmla="*/ 14 h 31"/>
                <a:gd name="T8" fmla="*/ 59 w 69"/>
                <a:gd name="T9" fmla="*/ 31 h 31"/>
                <a:gd name="T10" fmla="*/ 6 w 69"/>
                <a:gd name="T11" fmla="*/ 28 h 31"/>
                <a:gd name="T12" fmla="*/ 3 w 69"/>
                <a:gd name="T13" fmla="*/ 14 h 31"/>
                <a:gd name="T14" fmla="*/ 2 w 69"/>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31">
                  <a:moveTo>
                    <a:pt x="2" y="10"/>
                  </a:moveTo>
                  <a:cubicBezTo>
                    <a:pt x="1" y="7"/>
                    <a:pt x="3" y="0"/>
                    <a:pt x="13" y="0"/>
                  </a:cubicBezTo>
                  <a:cubicBezTo>
                    <a:pt x="21" y="0"/>
                    <a:pt x="59" y="2"/>
                    <a:pt x="63" y="1"/>
                  </a:cubicBezTo>
                  <a:cubicBezTo>
                    <a:pt x="66" y="1"/>
                    <a:pt x="69" y="7"/>
                    <a:pt x="69" y="14"/>
                  </a:cubicBezTo>
                  <a:cubicBezTo>
                    <a:pt x="69" y="20"/>
                    <a:pt x="69" y="30"/>
                    <a:pt x="59" y="31"/>
                  </a:cubicBezTo>
                  <a:cubicBezTo>
                    <a:pt x="50" y="31"/>
                    <a:pt x="8" y="30"/>
                    <a:pt x="6" y="28"/>
                  </a:cubicBezTo>
                  <a:cubicBezTo>
                    <a:pt x="0" y="22"/>
                    <a:pt x="1" y="20"/>
                    <a:pt x="3" y="14"/>
                  </a:cubicBezTo>
                  <a:cubicBezTo>
                    <a:pt x="4" y="11"/>
                    <a:pt x="2" y="10"/>
                    <a:pt x="2" y="10"/>
                  </a:cubicBezTo>
                </a:path>
              </a:pathLst>
            </a:custGeom>
            <a:solidFill>
              <a:srgbClr val="CE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0" name="Freeform 492">
              <a:extLst>
                <a:ext uri="{FF2B5EF4-FFF2-40B4-BE49-F238E27FC236}">
                  <a16:creationId xmlns:a16="http://schemas.microsoft.com/office/drawing/2014/main" id="{0730FC7B-4B6F-3382-B771-7D5E71D4545E}"/>
                </a:ext>
              </a:extLst>
            </p:cNvPr>
            <p:cNvSpPr>
              <a:spLocks/>
            </p:cNvSpPr>
            <p:nvPr/>
          </p:nvSpPr>
          <p:spPr bwMode="auto">
            <a:xfrm>
              <a:off x="6923088" y="3206751"/>
              <a:ext cx="504825" cy="227013"/>
            </a:xfrm>
            <a:custGeom>
              <a:avLst/>
              <a:gdLst>
                <a:gd name="T0" fmla="*/ 2 w 69"/>
                <a:gd name="T1" fmla="*/ 10 h 31"/>
                <a:gd name="T2" fmla="*/ 13 w 69"/>
                <a:gd name="T3" fmla="*/ 0 h 31"/>
                <a:gd name="T4" fmla="*/ 63 w 69"/>
                <a:gd name="T5" fmla="*/ 2 h 31"/>
                <a:gd name="T6" fmla="*/ 69 w 69"/>
                <a:gd name="T7" fmla="*/ 14 h 31"/>
                <a:gd name="T8" fmla="*/ 59 w 69"/>
                <a:gd name="T9" fmla="*/ 31 h 31"/>
                <a:gd name="T10" fmla="*/ 6 w 69"/>
                <a:gd name="T11" fmla="*/ 28 h 31"/>
                <a:gd name="T12" fmla="*/ 3 w 69"/>
                <a:gd name="T13" fmla="*/ 14 h 31"/>
                <a:gd name="T14" fmla="*/ 2 w 69"/>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31">
                  <a:moveTo>
                    <a:pt x="2" y="10"/>
                  </a:moveTo>
                  <a:cubicBezTo>
                    <a:pt x="1" y="8"/>
                    <a:pt x="3" y="0"/>
                    <a:pt x="13" y="0"/>
                  </a:cubicBezTo>
                  <a:cubicBezTo>
                    <a:pt x="21" y="0"/>
                    <a:pt x="59" y="2"/>
                    <a:pt x="63" y="2"/>
                  </a:cubicBezTo>
                  <a:cubicBezTo>
                    <a:pt x="66" y="1"/>
                    <a:pt x="69" y="7"/>
                    <a:pt x="69" y="14"/>
                  </a:cubicBezTo>
                  <a:cubicBezTo>
                    <a:pt x="68" y="20"/>
                    <a:pt x="69" y="30"/>
                    <a:pt x="59" y="31"/>
                  </a:cubicBezTo>
                  <a:cubicBezTo>
                    <a:pt x="50" y="31"/>
                    <a:pt x="8" y="30"/>
                    <a:pt x="6" y="28"/>
                  </a:cubicBezTo>
                  <a:cubicBezTo>
                    <a:pt x="0" y="22"/>
                    <a:pt x="1" y="20"/>
                    <a:pt x="3" y="14"/>
                  </a:cubicBezTo>
                  <a:cubicBezTo>
                    <a:pt x="4" y="11"/>
                    <a:pt x="2" y="10"/>
                    <a:pt x="2" y="10"/>
                  </a:cubicBezTo>
                </a:path>
              </a:pathLst>
            </a:custGeom>
            <a:solidFill>
              <a:srgbClr val="CD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1" name="Freeform 493">
              <a:extLst>
                <a:ext uri="{FF2B5EF4-FFF2-40B4-BE49-F238E27FC236}">
                  <a16:creationId xmlns:a16="http://schemas.microsoft.com/office/drawing/2014/main" id="{DEDD9815-AB2B-A13A-AC54-A2651C495A54}"/>
                </a:ext>
              </a:extLst>
            </p:cNvPr>
            <p:cNvSpPr>
              <a:spLocks/>
            </p:cNvSpPr>
            <p:nvPr/>
          </p:nvSpPr>
          <p:spPr bwMode="auto">
            <a:xfrm>
              <a:off x="6931025" y="3206751"/>
              <a:ext cx="496888" cy="227013"/>
            </a:xfrm>
            <a:custGeom>
              <a:avLst/>
              <a:gdLst>
                <a:gd name="T0" fmla="*/ 1 w 68"/>
                <a:gd name="T1" fmla="*/ 10 h 31"/>
                <a:gd name="T2" fmla="*/ 12 w 68"/>
                <a:gd name="T3" fmla="*/ 0 h 31"/>
                <a:gd name="T4" fmla="*/ 62 w 68"/>
                <a:gd name="T5" fmla="*/ 2 h 31"/>
                <a:gd name="T6" fmla="*/ 68 w 68"/>
                <a:gd name="T7" fmla="*/ 14 h 31"/>
                <a:gd name="T8" fmla="*/ 58 w 68"/>
                <a:gd name="T9" fmla="*/ 31 h 31"/>
                <a:gd name="T10" fmla="*/ 5 w 68"/>
                <a:gd name="T11" fmla="*/ 28 h 31"/>
                <a:gd name="T12" fmla="*/ 2 w 68"/>
                <a:gd name="T13" fmla="*/ 14 h 31"/>
                <a:gd name="T14" fmla="*/ 1 w 68"/>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1">
                  <a:moveTo>
                    <a:pt x="1" y="10"/>
                  </a:moveTo>
                  <a:cubicBezTo>
                    <a:pt x="0" y="8"/>
                    <a:pt x="2" y="0"/>
                    <a:pt x="12" y="0"/>
                  </a:cubicBezTo>
                  <a:cubicBezTo>
                    <a:pt x="20" y="0"/>
                    <a:pt x="58" y="2"/>
                    <a:pt x="62" y="2"/>
                  </a:cubicBezTo>
                  <a:cubicBezTo>
                    <a:pt x="65" y="1"/>
                    <a:pt x="68" y="7"/>
                    <a:pt x="68" y="14"/>
                  </a:cubicBezTo>
                  <a:cubicBezTo>
                    <a:pt x="67" y="20"/>
                    <a:pt x="68" y="30"/>
                    <a:pt x="58" y="31"/>
                  </a:cubicBezTo>
                  <a:cubicBezTo>
                    <a:pt x="49" y="31"/>
                    <a:pt x="7" y="30"/>
                    <a:pt x="5" y="28"/>
                  </a:cubicBezTo>
                  <a:cubicBezTo>
                    <a:pt x="0" y="22"/>
                    <a:pt x="0" y="20"/>
                    <a:pt x="2" y="14"/>
                  </a:cubicBezTo>
                  <a:cubicBezTo>
                    <a:pt x="3" y="11"/>
                    <a:pt x="1" y="10"/>
                    <a:pt x="1" y="10"/>
                  </a:cubicBezTo>
                </a:path>
              </a:pathLst>
            </a:custGeom>
            <a:solidFill>
              <a:srgbClr val="CCF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2" name="Freeform 494">
              <a:extLst>
                <a:ext uri="{FF2B5EF4-FFF2-40B4-BE49-F238E27FC236}">
                  <a16:creationId xmlns:a16="http://schemas.microsoft.com/office/drawing/2014/main" id="{EBC3BF7F-5177-3333-7A92-F360DE3B25DD}"/>
                </a:ext>
              </a:extLst>
            </p:cNvPr>
            <p:cNvSpPr>
              <a:spLocks/>
            </p:cNvSpPr>
            <p:nvPr/>
          </p:nvSpPr>
          <p:spPr bwMode="auto">
            <a:xfrm>
              <a:off x="6931025" y="3206751"/>
              <a:ext cx="496888" cy="227013"/>
            </a:xfrm>
            <a:custGeom>
              <a:avLst/>
              <a:gdLst>
                <a:gd name="T0" fmla="*/ 2 w 68"/>
                <a:gd name="T1" fmla="*/ 10 h 31"/>
                <a:gd name="T2" fmla="*/ 12 w 68"/>
                <a:gd name="T3" fmla="*/ 0 h 31"/>
                <a:gd name="T4" fmla="*/ 62 w 68"/>
                <a:gd name="T5" fmla="*/ 2 h 31"/>
                <a:gd name="T6" fmla="*/ 68 w 68"/>
                <a:gd name="T7" fmla="*/ 14 h 31"/>
                <a:gd name="T8" fmla="*/ 58 w 68"/>
                <a:gd name="T9" fmla="*/ 31 h 31"/>
                <a:gd name="T10" fmla="*/ 5 w 68"/>
                <a:gd name="T11" fmla="*/ 28 h 31"/>
                <a:gd name="T12" fmla="*/ 2 w 68"/>
                <a:gd name="T13" fmla="*/ 14 h 31"/>
                <a:gd name="T14" fmla="*/ 2 w 68"/>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1">
                  <a:moveTo>
                    <a:pt x="2" y="10"/>
                  </a:moveTo>
                  <a:cubicBezTo>
                    <a:pt x="0" y="8"/>
                    <a:pt x="2" y="0"/>
                    <a:pt x="12" y="0"/>
                  </a:cubicBezTo>
                  <a:cubicBezTo>
                    <a:pt x="20" y="0"/>
                    <a:pt x="58" y="2"/>
                    <a:pt x="62" y="2"/>
                  </a:cubicBezTo>
                  <a:cubicBezTo>
                    <a:pt x="65" y="1"/>
                    <a:pt x="68" y="7"/>
                    <a:pt x="68" y="14"/>
                  </a:cubicBezTo>
                  <a:cubicBezTo>
                    <a:pt x="67" y="20"/>
                    <a:pt x="68" y="30"/>
                    <a:pt x="58" y="31"/>
                  </a:cubicBezTo>
                  <a:cubicBezTo>
                    <a:pt x="49" y="31"/>
                    <a:pt x="8" y="30"/>
                    <a:pt x="5" y="28"/>
                  </a:cubicBezTo>
                  <a:cubicBezTo>
                    <a:pt x="0" y="22"/>
                    <a:pt x="0" y="20"/>
                    <a:pt x="2" y="14"/>
                  </a:cubicBezTo>
                  <a:cubicBezTo>
                    <a:pt x="3" y="11"/>
                    <a:pt x="2" y="10"/>
                    <a:pt x="2" y="10"/>
                  </a:cubicBezTo>
                </a:path>
              </a:pathLst>
            </a:custGeom>
            <a:solidFill>
              <a:srgbClr val="CB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3" name="Freeform 495">
              <a:extLst>
                <a:ext uri="{FF2B5EF4-FFF2-40B4-BE49-F238E27FC236}">
                  <a16:creationId xmlns:a16="http://schemas.microsoft.com/office/drawing/2014/main" id="{91AB4F89-874B-31C6-2FB2-AD087C6251B3}"/>
                </a:ext>
              </a:extLst>
            </p:cNvPr>
            <p:cNvSpPr>
              <a:spLocks/>
            </p:cNvSpPr>
            <p:nvPr/>
          </p:nvSpPr>
          <p:spPr bwMode="auto">
            <a:xfrm>
              <a:off x="6931025" y="3206751"/>
              <a:ext cx="496888" cy="227013"/>
            </a:xfrm>
            <a:custGeom>
              <a:avLst/>
              <a:gdLst>
                <a:gd name="T0" fmla="*/ 2 w 68"/>
                <a:gd name="T1" fmla="*/ 10 h 31"/>
                <a:gd name="T2" fmla="*/ 12 w 68"/>
                <a:gd name="T3" fmla="*/ 0 h 31"/>
                <a:gd name="T4" fmla="*/ 62 w 68"/>
                <a:gd name="T5" fmla="*/ 2 h 31"/>
                <a:gd name="T6" fmla="*/ 68 w 68"/>
                <a:gd name="T7" fmla="*/ 14 h 31"/>
                <a:gd name="T8" fmla="*/ 58 w 68"/>
                <a:gd name="T9" fmla="*/ 30 h 31"/>
                <a:gd name="T10" fmla="*/ 5 w 68"/>
                <a:gd name="T11" fmla="*/ 28 h 31"/>
                <a:gd name="T12" fmla="*/ 2 w 68"/>
                <a:gd name="T13" fmla="*/ 14 h 31"/>
                <a:gd name="T14" fmla="*/ 2 w 68"/>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1">
                  <a:moveTo>
                    <a:pt x="2" y="10"/>
                  </a:moveTo>
                  <a:cubicBezTo>
                    <a:pt x="0" y="8"/>
                    <a:pt x="2" y="0"/>
                    <a:pt x="12" y="0"/>
                  </a:cubicBezTo>
                  <a:cubicBezTo>
                    <a:pt x="20" y="1"/>
                    <a:pt x="58" y="2"/>
                    <a:pt x="62" y="2"/>
                  </a:cubicBezTo>
                  <a:cubicBezTo>
                    <a:pt x="65" y="1"/>
                    <a:pt x="68" y="7"/>
                    <a:pt x="68" y="14"/>
                  </a:cubicBezTo>
                  <a:cubicBezTo>
                    <a:pt x="67" y="20"/>
                    <a:pt x="68" y="30"/>
                    <a:pt x="58" y="30"/>
                  </a:cubicBezTo>
                  <a:cubicBezTo>
                    <a:pt x="49" y="31"/>
                    <a:pt x="8" y="30"/>
                    <a:pt x="5" y="28"/>
                  </a:cubicBezTo>
                  <a:cubicBezTo>
                    <a:pt x="0" y="22"/>
                    <a:pt x="0" y="20"/>
                    <a:pt x="2" y="14"/>
                  </a:cubicBezTo>
                  <a:cubicBezTo>
                    <a:pt x="3" y="11"/>
                    <a:pt x="2" y="10"/>
                    <a:pt x="2" y="10"/>
                  </a:cubicBezTo>
                </a:path>
              </a:pathLst>
            </a:custGeom>
            <a:solidFill>
              <a:srgbClr val="CA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4" name="Freeform 496">
              <a:extLst>
                <a:ext uri="{FF2B5EF4-FFF2-40B4-BE49-F238E27FC236}">
                  <a16:creationId xmlns:a16="http://schemas.microsoft.com/office/drawing/2014/main" id="{BCC9882A-387C-2642-53AE-546FF6CCB47D}"/>
                </a:ext>
              </a:extLst>
            </p:cNvPr>
            <p:cNvSpPr>
              <a:spLocks/>
            </p:cNvSpPr>
            <p:nvPr/>
          </p:nvSpPr>
          <p:spPr bwMode="auto">
            <a:xfrm>
              <a:off x="6931025" y="3206751"/>
              <a:ext cx="496888" cy="227013"/>
            </a:xfrm>
            <a:custGeom>
              <a:avLst/>
              <a:gdLst>
                <a:gd name="T0" fmla="*/ 2 w 68"/>
                <a:gd name="T1" fmla="*/ 10 h 31"/>
                <a:gd name="T2" fmla="*/ 12 w 68"/>
                <a:gd name="T3" fmla="*/ 0 h 31"/>
                <a:gd name="T4" fmla="*/ 62 w 68"/>
                <a:gd name="T5" fmla="*/ 2 h 31"/>
                <a:gd name="T6" fmla="*/ 68 w 68"/>
                <a:gd name="T7" fmla="*/ 14 h 31"/>
                <a:gd name="T8" fmla="*/ 58 w 68"/>
                <a:gd name="T9" fmla="*/ 30 h 31"/>
                <a:gd name="T10" fmla="*/ 5 w 68"/>
                <a:gd name="T11" fmla="*/ 28 h 31"/>
                <a:gd name="T12" fmla="*/ 2 w 68"/>
                <a:gd name="T13" fmla="*/ 14 h 31"/>
                <a:gd name="T14" fmla="*/ 2 w 68"/>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1">
                  <a:moveTo>
                    <a:pt x="2" y="10"/>
                  </a:moveTo>
                  <a:cubicBezTo>
                    <a:pt x="0" y="8"/>
                    <a:pt x="2" y="0"/>
                    <a:pt x="12" y="0"/>
                  </a:cubicBezTo>
                  <a:cubicBezTo>
                    <a:pt x="20" y="1"/>
                    <a:pt x="58" y="2"/>
                    <a:pt x="62" y="2"/>
                  </a:cubicBezTo>
                  <a:cubicBezTo>
                    <a:pt x="65" y="1"/>
                    <a:pt x="68" y="7"/>
                    <a:pt x="68" y="14"/>
                  </a:cubicBezTo>
                  <a:cubicBezTo>
                    <a:pt x="67" y="20"/>
                    <a:pt x="68" y="30"/>
                    <a:pt x="58" y="30"/>
                  </a:cubicBezTo>
                  <a:cubicBezTo>
                    <a:pt x="49" y="31"/>
                    <a:pt x="8" y="30"/>
                    <a:pt x="5" y="28"/>
                  </a:cubicBezTo>
                  <a:cubicBezTo>
                    <a:pt x="0" y="22"/>
                    <a:pt x="0" y="20"/>
                    <a:pt x="2" y="14"/>
                  </a:cubicBezTo>
                  <a:cubicBezTo>
                    <a:pt x="3" y="11"/>
                    <a:pt x="2" y="10"/>
                    <a:pt x="2" y="10"/>
                  </a:cubicBezTo>
                </a:path>
              </a:pathLst>
            </a:custGeom>
            <a:solidFill>
              <a:srgbClr val="C9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5" name="Freeform 497">
              <a:extLst>
                <a:ext uri="{FF2B5EF4-FFF2-40B4-BE49-F238E27FC236}">
                  <a16:creationId xmlns:a16="http://schemas.microsoft.com/office/drawing/2014/main" id="{6479E375-3C02-01C7-617D-D700C0FD199A}"/>
                </a:ext>
              </a:extLst>
            </p:cNvPr>
            <p:cNvSpPr>
              <a:spLocks/>
            </p:cNvSpPr>
            <p:nvPr/>
          </p:nvSpPr>
          <p:spPr bwMode="auto">
            <a:xfrm>
              <a:off x="6931025" y="3206751"/>
              <a:ext cx="496888" cy="227013"/>
            </a:xfrm>
            <a:custGeom>
              <a:avLst/>
              <a:gdLst>
                <a:gd name="T0" fmla="*/ 2 w 68"/>
                <a:gd name="T1" fmla="*/ 10 h 31"/>
                <a:gd name="T2" fmla="*/ 12 w 68"/>
                <a:gd name="T3" fmla="*/ 0 h 31"/>
                <a:gd name="T4" fmla="*/ 62 w 68"/>
                <a:gd name="T5" fmla="*/ 2 h 31"/>
                <a:gd name="T6" fmla="*/ 68 w 68"/>
                <a:gd name="T7" fmla="*/ 14 h 31"/>
                <a:gd name="T8" fmla="*/ 58 w 68"/>
                <a:gd name="T9" fmla="*/ 30 h 31"/>
                <a:gd name="T10" fmla="*/ 5 w 68"/>
                <a:gd name="T11" fmla="*/ 27 h 31"/>
                <a:gd name="T12" fmla="*/ 2 w 68"/>
                <a:gd name="T13" fmla="*/ 14 h 31"/>
                <a:gd name="T14" fmla="*/ 2 w 68"/>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1">
                  <a:moveTo>
                    <a:pt x="2" y="10"/>
                  </a:moveTo>
                  <a:cubicBezTo>
                    <a:pt x="0" y="8"/>
                    <a:pt x="2" y="0"/>
                    <a:pt x="12" y="0"/>
                  </a:cubicBezTo>
                  <a:cubicBezTo>
                    <a:pt x="20" y="1"/>
                    <a:pt x="58" y="2"/>
                    <a:pt x="62" y="2"/>
                  </a:cubicBezTo>
                  <a:cubicBezTo>
                    <a:pt x="65" y="1"/>
                    <a:pt x="68" y="7"/>
                    <a:pt x="68" y="14"/>
                  </a:cubicBezTo>
                  <a:cubicBezTo>
                    <a:pt x="67" y="20"/>
                    <a:pt x="68" y="30"/>
                    <a:pt x="58" y="30"/>
                  </a:cubicBezTo>
                  <a:cubicBezTo>
                    <a:pt x="49" y="31"/>
                    <a:pt x="8" y="30"/>
                    <a:pt x="5" y="27"/>
                  </a:cubicBezTo>
                  <a:cubicBezTo>
                    <a:pt x="0" y="22"/>
                    <a:pt x="1" y="20"/>
                    <a:pt x="2" y="14"/>
                  </a:cubicBezTo>
                  <a:cubicBezTo>
                    <a:pt x="3" y="11"/>
                    <a:pt x="2" y="10"/>
                    <a:pt x="2" y="10"/>
                  </a:cubicBezTo>
                </a:path>
              </a:pathLst>
            </a:custGeom>
            <a:solidFill>
              <a:srgbClr val="C8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6" name="Freeform 498">
              <a:extLst>
                <a:ext uri="{FF2B5EF4-FFF2-40B4-BE49-F238E27FC236}">
                  <a16:creationId xmlns:a16="http://schemas.microsoft.com/office/drawing/2014/main" id="{AB4A8C00-7D3F-FD13-A772-E13B8DD386D4}"/>
                </a:ext>
              </a:extLst>
            </p:cNvPr>
            <p:cNvSpPr>
              <a:spLocks/>
            </p:cNvSpPr>
            <p:nvPr/>
          </p:nvSpPr>
          <p:spPr bwMode="auto">
            <a:xfrm>
              <a:off x="6931025" y="3206751"/>
              <a:ext cx="496888" cy="227013"/>
            </a:xfrm>
            <a:custGeom>
              <a:avLst/>
              <a:gdLst>
                <a:gd name="T0" fmla="*/ 2 w 68"/>
                <a:gd name="T1" fmla="*/ 11 h 31"/>
                <a:gd name="T2" fmla="*/ 12 w 68"/>
                <a:gd name="T3" fmla="*/ 0 h 31"/>
                <a:gd name="T4" fmla="*/ 61 w 68"/>
                <a:gd name="T5" fmla="*/ 2 h 31"/>
                <a:gd name="T6" fmla="*/ 68 w 68"/>
                <a:gd name="T7" fmla="*/ 14 h 31"/>
                <a:gd name="T8" fmla="*/ 58 w 68"/>
                <a:gd name="T9" fmla="*/ 30 h 31"/>
                <a:gd name="T10" fmla="*/ 5 w 68"/>
                <a:gd name="T11" fmla="*/ 27 h 31"/>
                <a:gd name="T12" fmla="*/ 2 w 68"/>
                <a:gd name="T13" fmla="*/ 14 h 31"/>
                <a:gd name="T14" fmla="*/ 2 w 68"/>
                <a:gd name="T15" fmla="*/ 1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1">
                  <a:moveTo>
                    <a:pt x="2" y="11"/>
                  </a:moveTo>
                  <a:cubicBezTo>
                    <a:pt x="0" y="8"/>
                    <a:pt x="2" y="0"/>
                    <a:pt x="12" y="0"/>
                  </a:cubicBezTo>
                  <a:cubicBezTo>
                    <a:pt x="20" y="1"/>
                    <a:pt x="58" y="2"/>
                    <a:pt x="61" y="2"/>
                  </a:cubicBezTo>
                  <a:cubicBezTo>
                    <a:pt x="65" y="2"/>
                    <a:pt x="68" y="7"/>
                    <a:pt x="68" y="14"/>
                  </a:cubicBezTo>
                  <a:cubicBezTo>
                    <a:pt x="67" y="20"/>
                    <a:pt x="68" y="30"/>
                    <a:pt x="58" y="30"/>
                  </a:cubicBezTo>
                  <a:cubicBezTo>
                    <a:pt x="49" y="31"/>
                    <a:pt x="8" y="30"/>
                    <a:pt x="5" y="27"/>
                  </a:cubicBezTo>
                  <a:cubicBezTo>
                    <a:pt x="0" y="22"/>
                    <a:pt x="1" y="20"/>
                    <a:pt x="2" y="14"/>
                  </a:cubicBezTo>
                  <a:cubicBezTo>
                    <a:pt x="3" y="11"/>
                    <a:pt x="2" y="11"/>
                    <a:pt x="2" y="11"/>
                  </a:cubicBezTo>
                </a:path>
              </a:pathLst>
            </a:custGeom>
            <a:solidFill>
              <a:srgbClr val="C7F2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7" name="Freeform 499">
              <a:extLst>
                <a:ext uri="{FF2B5EF4-FFF2-40B4-BE49-F238E27FC236}">
                  <a16:creationId xmlns:a16="http://schemas.microsoft.com/office/drawing/2014/main" id="{C0050B60-C74A-D236-E67A-96B7A000F6A5}"/>
                </a:ext>
              </a:extLst>
            </p:cNvPr>
            <p:cNvSpPr>
              <a:spLocks/>
            </p:cNvSpPr>
            <p:nvPr/>
          </p:nvSpPr>
          <p:spPr bwMode="auto">
            <a:xfrm>
              <a:off x="6931025" y="3206751"/>
              <a:ext cx="496888" cy="227013"/>
            </a:xfrm>
            <a:custGeom>
              <a:avLst/>
              <a:gdLst>
                <a:gd name="T0" fmla="*/ 2 w 68"/>
                <a:gd name="T1" fmla="*/ 11 h 31"/>
                <a:gd name="T2" fmla="*/ 12 w 68"/>
                <a:gd name="T3" fmla="*/ 0 h 31"/>
                <a:gd name="T4" fmla="*/ 61 w 68"/>
                <a:gd name="T5" fmla="*/ 2 h 31"/>
                <a:gd name="T6" fmla="*/ 68 w 68"/>
                <a:gd name="T7" fmla="*/ 14 h 31"/>
                <a:gd name="T8" fmla="*/ 58 w 68"/>
                <a:gd name="T9" fmla="*/ 30 h 31"/>
                <a:gd name="T10" fmla="*/ 5 w 68"/>
                <a:gd name="T11" fmla="*/ 27 h 31"/>
                <a:gd name="T12" fmla="*/ 3 w 68"/>
                <a:gd name="T13" fmla="*/ 14 h 31"/>
                <a:gd name="T14" fmla="*/ 2 w 68"/>
                <a:gd name="T15" fmla="*/ 1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1">
                  <a:moveTo>
                    <a:pt x="2" y="11"/>
                  </a:moveTo>
                  <a:cubicBezTo>
                    <a:pt x="0" y="8"/>
                    <a:pt x="3" y="0"/>
                    <a:pt x="12" y="0"/>
                  </a:cubicBezTo>
                  <a:cubicBezTo>
                    <a:pt x="20" y="1"/>
                    <a:pt x="58" y="2"/>
                    <a:pt x="61" y="2"/>
                  </a:cubicBezTo>
                  <a:cubicBezTo>
                    <a:pt x="65" y="2"/>
                    <a:pt x="68" y="7"/>
                    <a:pt x="68" y="14"/>
                  </a:cubicBezTo>
                  <a:cubicBezTo>
                    <a:pt x="67" y="20"/>
                    <a:pt x="68" y="30"/>
                    <a:pt x="58" y="30"/>
                  </a:cubicBezTo>
                  <a:cubicBezTo>
                    <a:pt x="49" y="31"/>
                    <a:pt x="8" y="30"/>
                    <a:pt x="5" y="27"/>
                  </a:cubicBezTo>
                  <a:cubicBezTo>
                    <a:pt x="0" y="22"/>
                    <a:pt x="1" y="20"/>
                    <a:pt x="3" y="14"/>
                  </a:cubicBezTo>
                  <a:cubicBezTo>
                    <a:pt x="3" y="11"/>
                    <a:pt x="2" y="11"/>
                    <a:pt x="2" y="11"/>
                  </a:cubicBezTo>
                </a:path>
              </a:pathLst>
            </a:custGeom>
            <a:solidFill>
              <a:srgbClr val="C6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8" name="Freeform 500">
              <a:extLst>
                <a:ext uri="{FF2B5EF4-FFF2-40B4-BE49-F238E27FC236}">
                  <a16:creationId xmlns:a16="http://schemas.microsoft.com/office/drawing/2014/main" id="{B000C929-6570-704F-86AD-52A0E1C02FA5}"/>
                </a:ext>
              </a:extLst>
            </p:cNvPr>
            <p:cNvSpPr>
              <a:spLocks/>
            </p:cNvSpPr>
            <p:nvPr/>
          </p:nvSpPr>
          <p:spPr bwMode="auto">
            <a:xfrm>
              <a:off x="6931025" y="3206751"/>
              <a:ext cx="496888" cy="227013"/>
            </a:xfrm>
            <a:custGeom>
              <a:avLst/>
              <a:gdLst>
                <a:gd name="T0" fmla="*/ 2 w 68"/>
                <a:gd name="T1" fmla="*/ 11 h 31"/>
                <a:gd name="T2" fmla="*/ 12 w 68"/>
                <a:gd name="T3" fmla="*/ 0 h 31"/>
                <a:gd name="T4" fmla="*/ 61 w 68"/>
                <a:gd name="T5" fmla="*/ 2 h 31"/>
                <a:gd name="T6" fmla="*/ 68 w 68"/>
                <a:gd name="T7" fmla="*/ 14 h 31"/>
                <a:gd name="T8" fmla="*/ 58 w 68"/>
                <a:gd name="T9" fmla="*/ 30 h 31"/>
                <a:gd name="T10" fmla="*/ 5 w 68"/>
                <a:gd name="T11" fmla="*/ 27 h 31"/>
                <a:gd name="T12" fmla="*/ 3 w 68"/>
                <a:gd name="T13" fmla="*/ 14 h 31"/>
                <a:gd name="T14" fmla="*/ 2 w 68"/>
                <a:gd name="T15" fmla="*/ 1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1">
                  <a:moveTo>
                    <a:pt x="2" y="11"/>
                  </a:moveTo>
                  <a:cubicBezTo>
                    <a:pt x="0" y="8"/>
                    <a:pt x="3" y="0"/>
                    <a:pt x="12" y="0"/>
                  </a:cubicBezTo>
                  <a:cubicBezTo>
                    <a:pt x="20" y="1"/>
                    <a:pt x="58" y="2"/>
                    <a:pt x="61" y="2"/>
                  </a:cubicBezTo>
                  <a:cubicBezTo>
                    <a:pt x="65" y="2"/>
                    <a:pt x="68" y="7"/>
                    <a:pt x="68" y="14"/>
                  </a:cubicBezTo>
                  <a:cubicBezTo>
                    <a:pt x="67" y="20"/>
                    <a:pt x="68" y="30"/>
                    <a:pt x="58" y="30"/>
                  </a:cubicBezTo>
                  <a:cubicBezTo>
                    <a:pt x="49" y="31"/>
                    <a:pt x="8" y="30"/>
                    <a:pt x="5" y="27"/>
                  </a:cubicBezTo>
                  <a:cubicBezTo>
                    <a:pt x="0" y="22"/>
                    <a:pt x="1" y="20"/>
                    <a:pt x="3" y="14"/>
                  </a:cubicBezTo>
                  <a:cubicBezTo>
                    <a:pt x="4" y="11"/>
                    <a:pt x="2" y="11"/>
                    <a:pt x="2" y="11"/>
                  </a:cubicBezTo>
                </a:path>
              </a:pathLst>
            </a:custGeom>
            <a:solidFill>
              <a:srgbClr val="C5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59" name="Freeform 501">
              <a:extLst>
                <a:ext uri="{FF2B5EF4-FFF2-40B4-BE49-F238E27FC236}">
                  <a16:creationId xmlns:a16="http://schemas.microsoft.com/office/drawing/2014/main" id="{527F9A3F-DB45-A2EA-4EC6-9C5CF70938D5}"/>
                </a:ext>
              </a:extLst>
            </p:cNvPr>
            <p:cNvSpPr>
              <a:spLocks/>
            </p:cNvSpPr>
            <p:nvPr/>
          </p:nvSpPr>
          <p:spPr bwMode="auto">
            <a:xfrm>
              <a:off x="6931025" y="3206751"/>
              <a:ext cx="496888" cy="227013"/>
            </a:xfrm>
            <a:custGeom>
              <a:avLst/>
              <a:gdLst>
                <a:gd name="T0" fmla="*/ 2 w 68"/>
                <a:gd name="T1" fmla="*/ 11 h 31"/>
                <a:gd name="T2" fmla="*/ 12 w 68"/>
                <a:gd name="T3" fmla="*/ 1 h 31"/>
                <a:gd name="T4" fmla="*/ 61 w 68"/>
                <a:gd name="T5" fmla="*/ 2 h 31"/>
                <a:gd name="T6" fmla="*/ 68 w 68"/>
                <a:gd name="T7" fmla="*/ 14 h 31"/>
                <a:gd name="T8" fmla="*/ 58 w 68"/>
                <a:gd name="T9" fmla="*/ 30 h 31"/>
                <a:gd name="T10" fmla="*/ 5 w 68"/>
                <a:gd name="T11" fmla="*/ 27 h 31"/>
                <a:gd name="T12" fmla="*/ 3 w 68"/>
                <a:gd name="T13" fmla="*/ 14 h 31"/>
                <a:gd name="T14" fmla="*/ 2 w 68"/>
                <a:gd name="T15" fmla="*/ 1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1">
                  <a:moveTo>
                    <a:pt x="2" y="11"/>
                  </a:moveTo>
                  <a:cubicBezTo>
                    <a:pt x="0" y="8"/>
                    <a:pt x="3" y="0"/>
                    <a:pt x="12" y="1"/>
                  </a:cubicBezTo>
                  <a:cubicBezTo>
                    <a:pt x="20" y="1"/>
                    <a:pt x="58" y="2"/>
                    <a:pt x="61" y="2"/>
                  </a:cubicBezTo>
                  <a:cubicBezTo>
                    <a:pt x="65" y="2"/>
                    <a:pt x="68" y="7"/>
                    <a:pt x="68" y="14"/>
                  </a:cubicBezTo>
                  <a:cubicBezTo>
                    <a:pt x="67" y="20"/>
                    <a:pt x="68" y="30"/>
                    <a:pt x="58" y="30"/>
                  </a:cubicBezTo>
                  <a:cubicBezTo>
                    <a:pt x="49" y="31"/>
                    <a:pt x="8" y="30"/>
                    <a:pt x="5" y="27"/>
                  </a:cubicBezTo>
                  <a:cubicBezTo>
                    <a:pt x="0" y="22"/>
                    <a:pt x="1" y="20"/>
                    <a:pt x="3" y="14"/>
                  </a:cubicBezTo>
                  <a:cubicBezTo>
                    <a:pt x="4" y="11"/>
                    <a:pt x="2" y="11"/>
                    <a:pt x="2" y="11"/>
                  </a:cubicBezTo>
                </a:path>
              </a:pathLst>
            </a:custGeom>
            <a:solidFill>
              <a:srgbClr val="C4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0" name="Freeform 502">
              <a:extLst>
                <a:ext uri="{FF2B5EF4-FFF2-40B4-BE49-F238E27FC236}">
                  <a16:creationId xmlns:a16="http://schemas.microsoft.com/office/drawing/2014/main" id="{FB5F5A4F-7B24-6022-827A-25C2C306CC66}"/>
                </a:ext>
              </a:extLst>
            </p:cNvPr>
            <p:cNvSpPr>
              <a:spLocks/>
            </p:cNvSpPr>
            <p:nvPr/>
          </p:nvSpPr>
          <p:spPr bwMode="auto">
            <a:xfrm>
              <a:off x="6931025" y="3206751"/>
              <a:ext cx="496888" cy="227013"/>
            </a:xfrm>
            <a:custGeom>
              <a:avLst/>
              <a:gdLst>
                <a:gd name="T0" fmla="*/ 2 w 68"/>
                <a:gd name="T1" fmla="*/ 11 h 31"/>
                <a:gd name="T2" fmla="*/ 12 w 68"/>
                <a:gd name="T3" fmla="*/ 1 h 31"/>
                <a:gd name="T4" fmla="*/ 61 w 68"/>
                <a:gd name="T5" fmla="*/ 2 h 31"/>
                <a:gd name="T6" fmla="*/ 68 w 68"/>
                <a:gd name="T7" fmla="*/ 14 h 31"/>
                <a:gd name="T8" fmla="*/ 58 w 68"/>
                <a:gd name="T9" fmla="*/ 30 h 31"/>
                <a:gd name="T10" fmla="*/ 5 w 68"/>
                <a:gd name="T11" fmla="*/ 27 h 31"/>
                <a:gd name="T12" fmla="*/ 3 w 68"/>
                <a:gd name="T13" fmla="*/ 14 h 31"/>
                <a:gd name="T14" fmla="*/ 2 w 68"/>
                <a:gd name="T15" fmla="*/ 1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1">
                  <a:moveTo>
                    <a:pt x="2" y="11"/>
                  </a:moveTo>
                  <a:cubicBezTo>
                    <a:pt x="0" y="8"/>
                    <a:pt x="3" y="0"/>
                    <a:pt x="12" y="1"/>
                  </a:cubicBezTo>
                  <a:cubicBezTo>
                    <a:pt x="20" y="1"/>
                    <a:pt x="58" y="2"/>
                    <a:pt x="61" y="2"/>
                  </a:cubicBezTo>
                  <a:cubicBezTo>
                    <a:pt x="65" y="2"/>
                    <a:pt x="68" y="7"/>
                    <a:pt x="68" y="14"/>
                  </a:cubicBezTo>
                  <a:cubicBezTo>
                    <a:pt x="67" y="20"/>
                    <a:pt x="68" y="30"/>
                    <a:pt x="58" y="30"/>
                  </a:cubicBezTo>
                  <a:cubicBezTo>
                    <a:pt x="49" y="31"/>
                    <a:pt x="8" y="30"/>
                    <a:pt x="5" y="27"/>
                  </a:cubicBezTo>
                  <a:cubicBezTo>
                    <a:pt x="0" y="22"/>
                    <a:pt x="1" y="20"/>
                    <a:pt x="3" y="14"/>
                  </a:cubicBezTo>
                  <a:cubicBezTo>
                    <a:pt x="4" y="11"/>
                    <a:pt x="2" y="11"/>
                    <a:pt x="2" y="11"/>
                  </a:cubicBezTo>
                </a:path>
              </a:pathLst>
            </a:custGeom>
            <a:solidFill>
              <a:srgbClr val="C3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1" name="Freeform 503">
              <a:extLst>
                <a:ext uri="{FF2B5EF4-FFF2-40B4-BE49-F238E27FC236}">
                  <a16:creationId xmlns:a16="http://schemas.microsoft.com/office/drawing/2014/main" id="{E3FDF199-003B-1F3A-6BB8-FA8C6ACCBB5D}"/>
                </a:ext>
              </a:extLst>
            </p:cNvPr>
            <p:cNvSpPr>
              <a:spLocks/>
            </p:cNvSpPr>
            <p:nvPr/>
          </p:nvSpPr>
          <p:spPr bwMode="auto">
            <a:xfrm>
              <a:off x="6931025" y="3206751"/>
              <a:ext cx="496888" cy="220663"/>
            </a:xfrm>
            <a:custGeom>
              <a:avLst/>
              <a:gdLst>
                <a:gd name="T0" fmla="*/ 2 w 68"/>
                <a:gd name="T1" fmla="*/ 11 h 30"/>
                <a:gd name="T2" fmla="*/ 12 w 68"/>
                <a:gd name="T3" fmla="*/ 1 h 30"/>
                <a:gd name="T4" fmla="*/ 61 w 68"/>
                <a:gd name="T5" fmla="*/ 2 h 30"/>
                <a:gd name="T6" fmla="*/ 68 w 68"/>
                <a:gd name="T7" fmla="*/ 14 h 30"/>
                <a:gd name="T8" fmla="*/ 58 w 68"/>
                <a:gd name="T9" fmla="*/ 30 h 30"/>
                <a:gd name="T10" fmla="*/ 5 w 68"/>
                <a:gd name="T11" fmla="*/ 27 h 30"/>
                <a:gd name="T12" fmla="*/ 3 w 68"/>
                <a:gd name="T13" fmla="*/ 14 h 30"/>
                <a:gd name="T14" fmla="*/ 2 w 68"/>
                <a:gd name="T15" fmla="*/ 11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0">
                  <a:moveTo>
                    <a:pt x="2" y="11"/>
                  </a:moveTo>
                  <a:cubicBezTo>
                    <a:pt x="0" y="8"/>
                    <a:pt x="3" y="0"/>
                    <a:pt x="12" y="1"/>
                  </a:cubicBezTo>
                  <a:cubicBezTo>
                    <a:pt x="20" y="1"/>
                    <a:pt x="58" y="2"/>
                    <a:pt x="61" y="2"/>
                  </a:cubicBezTo>
                  <a:cubicBezTo>
                    <a:pt x="65" y="2"/>
                    <a:pt x="68" y="7"/>
                    <a:pt x="68" y="14"/>
                  </a:cubicBezTo>
                  <a:cubicBezTo>
                    <a:pt x="67" y="20"/>
                    <a:pt x="68" y="30"/>
                    <a:pt x="58" y="30"/>
                  </a:cubicBezTo>
                  <a:cubicBezTo>
                    <a:pt x="48" y="30"/>
                    <a:pt x="8" y="30"/>
                    <a:pt x="5" y="27"/>
                  </a:cubicBezTo>
                  <a:cubicBezTo>
                    <a:pt x="0" y="22"/>
                    <a:pt x="1" y="20"/>
                    <a:pt x="3" y="14"/>
                  </a:cubicBezTo>
                  <a:cubicBezTo>
                    <a:pt x="4" y="11"/>
                    <a:pt x="2" y="11"/>
                    <a:pt x="2" y="11"/>
                  </a:cubicBezTo>
                </a:path>
              </a:pathLst>
            </a:custGeom>
            <a:solidFill>
              <a:srgbClr val="C2F1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2" name="Freeform 504">
              <a:extLst>
                <a:ext uri="{FF2B5EF4-FFF2-40B4-BE49-F238E27FC236}">
                  <a16:creationId xmlns:a16="http://schemas.microsoft.com/office/drawing/2014/main" id="{09FA3501-C1FF-CFFA-9E86-76F883E47390}"/>
                </a:ext>
              </a:extLst>
            </p:cNvPr>
            <p:cNvSpPr>
              <a:spLocks/>
            </p:cNvSpPr>
            <p:nvPr/>
          </p:nvSpPr>
          <p:spPr bwMode="auto">
            <a:xfrm>
              <a:off x="6931025" y="3206751"/>
              <a:ext cx="496888" cy="220663"/>
            </a:xfrm>
            <a:custGeom>
              <a:avLst/>
              <a:gdLst>
                <a:gd name="T0" fmla="*/ 2 w 68"/>
                <a:gd name="T1" fmla="*/ 11 h 30"/>
                <a:gd name="T2" fmla="*/ 12 w 68"/>
                <a:gd name="T3" fmla="*/ 1 h 30"/>
                <a:gd name="T4" fmla="*/ 61 w 68"/>
                <a:gd name="T5" fmla="*/ 2 h 30"/>
                <a:gd name="T6" fmla="*/ 67 w 68"/>
                <a:gd name="T7" fmla="*/ 14 h 30"/>
                <a:gd name="T8" fmla="*/ 58 w 68"/>
                <a:gd name="T9" fmla="*/ 30 h 30"/>
                <a:gd name="T10" fmla="*/ 5 w 68"/>
                <a:gd name="T11" fmla="*/ 27 h 30"/>
                <a:gd name="T12" fmla="*/ 3 w 68"/>
                <a:gd name="T13" fmla="*/ 14 h 30"/>
                <a:gd name="T14" fmla="*/ 2 w 68"/>
                <a:gd name="T15" fmla="*/ 11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0">
                  <a:moveTo>
                    <a:pt x="2" y="11"/>
                  </a:moveTo>
                  <a:cubicBezTo>
                    <a:pt x="0" y="8"/>
                    <a:pt x="3" y="0"/>
                    <a:pt x="12" y="1"/>
                  </a:cubicBezTo>
                  <a:cubicBezTo>
                    <a:pt x="20" y="1"/>
                    <a:pt x="58" y="2"/>
                    <a:pt x="61" y="2"/>
                  </a:cubicBezTo>
                  <a:cubicBezTo>
                    <a:pt x="65" y="2"/>
                    <a:pt x="68" y="7"/>
                    <a:pt x="67" y="14"/>
                  </a:cubicBezTo>
                  <a:cubicBezTo>
                    <a:pt x="67" y="20"/>
                    <a:pt x="68" y="30"/>
                    <a:pt x="58" y="30"/>
                  </a:cubicBezTo>
                  <a:cubicBezTo>
                    <a:pt x="48" y="30"/>
                    <a:pt x="8" y="30"/>
                    <a:pt x="5" y="27"/>
                  </a:cubicBezTo>
                  <a:cubicBezTo>
                    <a:pt x="0" y="21"/>
                    <a:pt x="1" y="20"/>
                    <a:pt x="3" y="14"/>
                  </a:cubicBezTo>
                  <a:cubicBezTo>
                    <a:pt x="4" y="11"/>
                    <a:pt x="2" y="11"/>
                    <a:pt x="2" y="11"/>
                  </a:cubicBezTo>
                </a:path>
              </a:pathLst>
            </a:custGeom>
            <a:solidFill>
              <a:srgbClr val="C1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3" name="Freeform 505">
              <a:extLst>
                <a:ext uri="{FF2B5EF4-FFF2-40B4-BE49-F238E27FC236}">
                  <a16:creationId xmlns:a16="http://schemas.microsoft.com/office/drawing/2014/main" id="{4FD2156E-FF88-F991-A6AD-74BFB5A80D9C}"/>
                </a:ext>
              </a:extLst>
            </p:cNvPr>
            <p:cNvSpPr>
              <a:spLocks/>
            </p:cNvSpPr>
            <p:nvPr/>
          </p:nvSpPr>
          <p:spPr bwMode="auto">
            <a:xfrm>
              <a:off x="6931025" y="3206751"/>
              <a:ext cx="496888" cy="220663"/>
            </a:xfrm>
            <a:custGeom>
              <a:avLst/>
              <a:gdLst>
                <a:gd name="T0" fmla="*/ 2 w 68"/>
                <a:gd name="T1" fmla="*/ 11 h 30"/>
                <a:gd name="T2" fmla="*/ 13 w 68"/>
                <a:gd name="T3" fmla="*/ 1 h 30"/>
                <a:gd name="T4" fmla="*/ 61 w 68"/>
                <a:gd name="T5" fmla="*/ 2 h 30"/>
                <a:gd name="T6" fmla="*/ 67 w 68"/>
                <a:gd name="T7" fmla="*/ 14 h 30"/>
                <a:gd name="T8" fmla="*/ 58 w 68"/>
                <a:gd name="T9" fmla="*/ 30 h 30"/>
                <a:gd name="T10" fmla="*/ 5 w 68"/>
                <a:gd name="T11" fmla="*/ 27 h 30"/>
                <a:gd name="T12" fmla="*/ 3 w 68"/>
                <a:gd name="T13" fmla="*/ 14 h 30"/>
                <a:gd name="T14" fmla="*/ 2 w 68"/>
                <a:gd name="T15" fmla="*/ 11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0">
                  <a:moveTo>
                    <a:pt x="2" y="11"/>
                  </a:moveTo>
                  <a:cubicBezTo>
                    <a:pt x="0" y="8"/>
                    <a:pt x="3" y="0"/>
                    <a:pt x="13" y="1"/>
                  </a:cubicBezTo>
                  <a:cubicBezTo>
                    <a:pt x="20" y="1"/>
                    <a:pt x="58" y="2"/>
                    <a:pt x="61" y="2"/>
                  </a:cubicBezTo>
                  <a:cubicBezTo>
                    <a:pt x="65" y="2"/>
                    <a:pt x="68" y="7"/>
                    <a:pt x="67" y="14"/>
                  </a:cubicBezTo>
                  <a:cubicBezTo>
                    <a:pt x="67" y="20"/>
                    <a:pt x="68" y="29"/>
                    <a:pt x="58" y="30"/>
                  </a:cubicBezTo>
                  <a:cubicBezTo>
                    <a:pt x="48" y="30"/>
                    <a:pt x="8" y="30"/>
                    <a:pt x="5" y="27"/>
                  </a:cubicBezTo>
                  <a:cubicBezTo>
                    <a:pt x="0" y="21"/>
                    <a:pt x="1" y="20"/>
                    <a:pt x="3" y="14"/>
                  </a:cubicBezTo>
                  <a:cubicBezTo>
                    <a:pt x="4" y="11"/>
                    <a:pt x="2" y="11"/>
                    <a:pt x="2" y="11"/>
                  </a:cubicBezTo>
                </a:path>
              </a:pathLst>
            </a:custGeom>
            <a:solidFill>
              <a:srgbClr val="C0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4" name="Freeform 506">
              <a:extLst>
                <a:ext uri="{FF2B5EF4-FFF2-40B4-BE49-F238E27FC236}">
                  <a16:creationId xmlns:a16="http://schemas.microsoft.com/office/drawing/2014/main" id="{6A02881C-9BED-B112-C9CA-86323D52FC06}"/>
                </a:ext>
              </a:extLst>
            </p:cNvPr>
            <p:cNvSpPr>
              <a:spLocks/>
            </p:cNvSpPr>
            <p:nvPr/>
          </p:nvSpPr>
          <p:spPr bwMode="auto">
            <a:xfrm>
              <a:off x="6931025" y="3206751"/>
              <a:ext cx="496888" cy="220663"/>
            </a:xfrm>
            <a:custGeom>
              <a:avLst/>
              <a:gdLst>
                <a:gd name="T0" fmla="*/ 2 w 68"/>
                <a:gd name="T1" fmla="*/ 11 h 30"/>
                <a:gd name="T2" fmla="*/ 13 w 68"/>
                <a:gd name="T3" fmla="*/ 1 h 30"/>
                <a:gd name="T4" fmla="*/ 61 w 68"/>
                <a:gd name="T5" fmla="*/ 2 h 30"/>
                <a:gd name="T6" fmla="*/ 67 w 68"/>
                <a:gd name="T7" fmla="*/ 14 h 30"/>
                <a:gd name="T8" fmla="*/ 58 w 68"/>
                <a:gd name="T9" fmla="*/ 30 h 30"/>
                <a:gd name="T10" fmla="*/ 5 w 68"/>
                <a:gd name="T11" fmla="*/ 27 h 30"/>
                <a:gd name="T12" fmla="*/ 3 w 68"/>
                <a:gd name="T13" fmla="*/ 14 h 30"/>
                <a:gd name="T14" fmla="*/ 2 w 68"/>
                <a:gd name="T15" fmla="*/ 11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0">
                  <a:moveTo>
                    <a:pt x="2" y="11"/>
                  </a:moveTo>
                  <a:cubicBezTo>
                    <a:pt x="1" y="8"/>
                    <a:pt x="3" y="0"/>
                    <a:pt x="13" y="1"/>
                  </a:cubicBezTo>
                  <a:cubicBezTo>
                    <a:pt x="20" y="1"/>
                    <a:pt x="58" y="2"/>
                    <a:pt x="61" y="2"/>
                  </a:cubicBezTo>
                  <a:cubicBezTo>
                    <a:pt x="65" y="2"/>
                    <a:pt x="68" y="7"/>
                    <a:pt x="67" y="14"/>
                  </a:cubicBezTo>
                  <a:cubicBezTo>
                    <a:pt x="67" y="20"/>
                    <a:pt x="68" y="29"/>
                    <a:pt x="58" y="30"/>
                  </a:cubicBezTo>
                  <a:cubicBezTo>
                    <a:pt x="48" y="30"/>
                    <a:pt x="8" y="30"/>
                    <a:pt x="5" y="27"/>
                  </a:cubicBezTo>
                  <a:cubicBezTo>
                    <a:pt x="0" y="21"/>
                    <a:pt x="1" y="20"/>
                    <a:pt x="3" y="14"/>
                  </a:cubicBezTo>
                  <a:cubicBezTo>
                    <a:pt x="4" y="11"/>
                    <a:pt x="2" y="11"/>
                    <a:pt x="2" y="11"/>
                  </a:cubicBezTo>
                </a:path>
              </a:pathLst>
            </a:custGeom>
            <a:solidFill>
              <a:srgbClr val="BF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5" name="Freeform 507">
              <a:extLst>
                <a:ext uri="{FF2B5EF4-FFF2-40B4-BE49-F238E27FC236}">
                  <a16:creationId xmlns:a16="http://schemas.microsoft.com/office/drawing/2014/main" id="{DECAE095-97D5-072D-7581-0C9A6F3DBA11}"/>
                </a:ext>
              </a:extLst>
            </p:cNvPr>
            <p:cNvSpPr>
              <a:spLocks/>
            </p:cNvSpPr>
            <p:nvPr/>
          </p:nvSpPr>
          <p:spPr bwMode="auto">
            <a:xfrm>
              <a:off x="6931025" y="3214688"/>
              <a:ext cx="496888" cy="212725"/>
            </a:xfrm>
            <a:custGeom>
              <a:avLst/>
              <a:gdLst>
                <a:gd name="T0" fmla="*/ 2 w 68"/>
                <a:gd name="T1" fmla="*/ 10 h 29"/>
                <a:gd name="T2" fmla="*/ 13 w 68"/>
                <a:gd name="T3" fmla="*/ 0 h 29"/>
                <a:gd name="T4" fmla="*/ 61 w 68"/>
                <a:gd name="T5" fmla="*/ 1 h 29"/>
                <a:gd name="T6" fmla="*/ 67 w 68"/>
                <a:gd name="T7" fmla="*/ 13 h 29"/>
                <a:gd name="T8" fmla="*/ 58 w 68"/>
                <a:gd name="T9" fmla="*/ 29 h 29"/>
                <a:gd name="T10" fmla="*/ 5 w 68"/>
                <a:gd name="T11" fmla="*/ 26 h 29"/>
                <a:gd name="T12" fmla="*/ 3 w 68"/>
                <a:gd name="T13" fmla="*/ 13 h 29"/>
                <a:gd name="T14" fmla="*/ 2 w 68"/>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29">
                  <a:moveTo>
                    <a:pt x="2" y="10"/>
                  </a:moveTo>
                  <a:cubicBezTo>
                    <a:pt x="1" y="7"/>
                    <a:pt x="3" y="0"/>
                    <a:pt x="13" y="0"/>
                  </a:cubicBezTo>
                  <a:cubicBezTo>
                    <a:pt x="20" y="0"/>
                    <a:pt x="58" y="1"/>
                    <a:pt x="61" y="1"/>
                  </a:cubicBezTo>
                  <a:cubicBezTo>
                    <a:pt x="64" y="1"/>
                    <a:pt x="68" y="6"/>
                    <a:pt x="67" y="13"/>
                  </a:cubicBezTo>
                  <a:cubicBezTo>
                    <a:pt x="67" y="19"/>
                    <a:pt x="68" y="28"/>
                    <a:pt x="58" y="29"/>
                  </a:cubicBezTo>
                  <a:cubicBezTo>
                    <a:pt x="48" y="29"/>
                    <a:pt x="8" y="29"/>
                    <a:pt x="5" y="26"/>
                  </a:cubicBezTo>
                  <a:cubicBezTo>
                    <a:pt x="0" y="20"/>
                    <a:pt x="1" y="19"/>
                    <a:pt x="3" y="13"/>
                  </a:cubicBezTo>
                  <a:cubicBezTo>
                    <a:pt x="4" y="10"/>
                    <a:pt x="2" y="10"/>
                    <a:pt x="2" y="10"/>
                  </a:cubicBezTo>
                </a:path>
              </a:pathLst>
            </a:custGeom>
            <a:solidFill>
              <a:srgbClr val="BE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6" name="Freeform 508">
              <a:extLst>
                <a:ext uri="{FF2B5EF4-FFF2-40B4-BE49-F238E27FC236}">
                  <a16:creationId xmlns:a16="http://schemas.microsoft.com/office/drawing/2014/main" id="{67871D8A-D928-327B-163E-899497C296F2}"/>
                </a:ext>
              </a:extLst>
            </p:cNvPr>
            <p:cNvSpPr>
              <a:spLocks/>
            </p:cNvSpPr>
            <p:nvPr/>
          </p:nvSpPr>
          <p:spPr bwMode="auto">
            <a:xfrm>
              <a:off x="6931025" y="3214688"/>
              <a:ext cx="496888" cy="212725"/>
            </a:xfrm>
            <a:custGeom>
              <a:avLst/>
              <a:gdLst>
                <a:gd name="T0" fmla="*/ 2 w 68"/>
                <a:gd name="T1" fmla="*/ 10 h 29"/>
                <a:gd name="T2" fmla="*/ 13 w 68"/>
                <a:gd name="T3" fmla="*/ 0 h 29"/>
                <a:gd name="T4" fmla="*/ 61 w 68"/>
                <a:gd name="T5" fmla="*/ 1 h 29"/>
                <a:gd name="T6" fmla="*/ 67 w 68"/>
                <a:gd name="T7" fmla="*/ 13 h 29"/>
                <a:gd name="T8" fmla="*/ 58 w 68"/>
                <a:gd name="T9" fmla="*/ 29 h 29"/>
                <a:gd name="T10" fmla="*/ 5 w 68"/>
                <a:gd name="T11" fmla="*/ 26 h 29"/>
                <a:gd name="T12" fmla="*/ 3 w 68"/>
                <a:gd name="T13" fmla="*/ 13 h 29"/>
                <a:gd name="T14" fmla="*/ 2 w 68"/>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29">
                  <a:moveTo>
                    <a:pt x="2" y="10"/>
                  </a:moveTo>
                  <a:cubicBezTo>
                    <a:pt x="1" y="7"/>
                    <a:pt x="3" y="0"/>
                    <a:pt x="13" y="0"/>
                  </a:cubicBezTo>
                  <a:cubicBezTo>
                    <a:pt x="20" y="0"/>
                    <a:pt x="58" y="2"/>
                    <a:pt x="61" y="1"/>
                  </a:cubicBezTo>
                  <a:cubicBezTo>
                    <a:pt x="64" y="1"/>
                    <a:pt x="68" y="6"/>
                    <a:pt x="67" y="13"/>
                  </a:cubicBezTo>
                  <a:cubicBezTo>
                    <a:pt x="67" y="19"/>
                    <a:pt x="68" y="28"/>
                    <a:pt x="58" y="29"/>
                  </a:cubicBezTo>
                  <a:cubicBezTo>
                    <a:pt x="48" y="29"/>
                    <a:pt x="8" y="29"/>
                    <a:pt x="5" y="26"/>
                  </a:cubicBezTo>
                  <a:cubicBezTo>
                    <a:pt x="0" y="20"/>
                    <a:pt x="1" y="19"/>
                    <a:pt x="3" y="13"/>
                  </a:cubicBezTo>
                  <a:cubicBezTo>
                    <a:pt x="4" y="11"/>
                    <a:pt x="2" y="10"/>
                    <a:pt x="2" y="10"/>
                  </a:cubicBezTo>
                </a:path>
              </a:pathLst>
            </a:custGeom>
            <a:solidFill>
              <a:srgbClr val="BDF0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7" name="Freeform 509">
              <a:extLst>
                <a:ext uri="{FF2B5EF4-FFF2-40B4-BE49-F238E27FC236}">
                  <a16:creationId xmlns:a16="http://schemas.microsoft.com/office/drawing/2014/main" id="{4366F4D8-9EB6-BD1B-AA57-45B31DF1AD1B}"/>
                </a:ext>
              </a:extLst>
            </p:cNvPr>
            <p:cNvSpPr>
              <a:spLocks/>
            </p:cNvSpPr>
            <p:nvPr/>
          </p:nvSpPr>
          <p:spPr bwMode="auto">
            <a:xfrm>
              <a:off x="6931025" y="3214688"/>
              <a:ext cx="496888" cy="212725"/>
            </a:xfrm>
            <a:custGeom>
              <a:avLst/>
              <a:gdLst>
                <a:gd name="T0" fmla="*/ 2 w 68"/>
                <a:gd name="T1" fmla="*/ 10 h 29"/>
                <a:gd name="T2" fmla="*/ 13 w 68"/>
                <a:gd name="T3" fmla="*/ 0 h 29"/>
                <a:gd name="T4" fmla="*/ 61 w 68"/>
                <a:gd name="T5" fmla="*/ 1 h 29"/>
                <a:gd name="T6" fmla="*/ 67 w 68"/>
                <a:gd name="T7" fmla="*/ 13 h 29"/>
                <a:gd name="T8" fmla="*/ 58 w 68"/>
                <a:gd name="T9" fmla="*/ 29 h 29"/>
                <a:gd name="T10" fmla="*/ 5 w 68"/>
                <a:gd name="T11" fmla="*/ 26 h 29"/>
                <a:gd name="T12" fmla="*/ 3 w 68"/>
                <a:gd name="T13" fmla="*/ 13 h 29"/>
                <a:gd name="T14" fmla="*/ 2 w 68"/>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29">
                  <a:moveTo>
                    <a:pt x="2" y="10"/>
                  </a:moveTo>
                  <a:cubicBezTo>
                    <a:pt x="1" y="7"/>
                    <a:pt x="3" y="0"/>
                    <a:pt x="13" y="0"/>
                  </a:cubicBezTo>
                  <a:cubicBezTo>
                    <a:pt x="20" y="0"/>
                    <a:pt x="58" y="2"/>
                    <a:pt x="61" y="1"/>
                  </a:cubicBezTo>
                  <a:cubicBezTo>
                    <a:pt x="64" y="1"/>
                    <a:pt x="68" y="6"/>
                    <a:pt x="67" y="13"/>
                  </a:cubicBezTo>
                  <a:cubicBezTo>
                    <a:pt x="67" y="19"/>
                    <a:pt x="68" y="28"/>
                    <a:pt x="58" y="29"/>
                  </a:cubicBezTo>
                  <a:cubicBezTo>
                    <a:pt x="48" y="29"/>
                    <a:pt x="8" y="29"/>
                    <a:pt x="5" y="26"/>
                  </a:cubicBezTo>
                  <a:cubicBezTo>
                    <a:pt x="0" y="20"/>
                    <a:pt x="1" y="19"/>
                    <a:pt x="3" y="13"/>
                  </a:cubicBezTo>
                  <a:cubicBezTo>
                    <a:pt x="4" y="11"/>
                    <a:pt x="2" y="10"/>
                    <a:pt x="2" y="10"/>
                  </a:cubicBezTo>
                </a:path>
              </a:pathLst>
            </a:custGeom>
            <a:solidFill>
              <a:srgbClr val="BC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8" name="Freeform 510">
              <a:extLst>
                <a:ext uri="{FF2B5EF4-FFF2-40B4-BE49-F238E27FC236}">
                  <a16:creationId xmlns:a16="http://schemas.microsoft.com/office/drawing/2014/main" id="{71D93272-3081-21C7-CA1B-3E8A2566AA68}"/>
                </a:ext>
              </a:extLst>
            </p:cNvPr>
            <p:cNvSpPr>
              <a:spLocks/>
            </p:cNvSpPr>
            <p:nvPr/>
          </p:nvSpPr>
          <p:spPr bwMode="auto">
            <a:xfrm>
              <a:off x="6931025" y="3214688"/>
              <a:ext cx="496888" cy="212725"/>
            </a:xfrm>
            <a:custGeom>
              <a:avLst/>
              <a:gdLst>
                <a:gd name="T0" fmla="*/ 2 w 68"/>
                <a:gd name="T1" fmla="*/ 10 h 29"/>
                <a:gd name="T2" fmla="*/ 13 w 68"/>
                <a:gd name="T3" fmla="*/ 0 h 29"/>
                <a:gd name="T4" fmla="*/ 61 w 68"/>
                <a:gd name="T5" fmla="*/ 1 h 29"/>
                <a:gd name="T6" fmla="*/ 67 w 68"/>
                <a:gd name="T7" fmla="*/ 13 h 29"/>
                <a:gd name="T8" fmla="*/ 58 w 68"/>
                <a:gd name="T9" fmla="*/ 29 h 29"/>
                <a:gd name="T10" fmla="*/ 6 w 68"/>
                <a:gd name="T11" fmla="*/ 26 h 29"/>
                <a:gd name="T12" fmla="*/ 3 w 68"/>
                <a:gd name="T13" fmla="*/ 13 h 29"/>
                <a:gd name="T14" fmla="*/ 2 w 68"/>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29">
                  <a:moveTo>
                    <a:pt x="2" y="10"/>
                  </a:moveTo>
                  <a:cubicBezTo>
                    <a:pt x="1" y="7"/>
                    <a:pt x="3" y="0"/>
                    <a:pt x="13" y="0"/>
                  </a:cubicBezTo>
                  <a:cubicBezTo>
                    <a:pt x="20" y="0"/>
                    <a:pt x="58" y="2"/>
                    <a:pt x="61" y="1"/>
                  </a:cubicBezTo>
                  <a:cubicBezTo>
                    <a:pt x="64" y="1"/>
                    <a:pt x="68" y="7"/>
                    <a:pt x="67" y="13"/>
                  </a:cubicBezTo>
                  <a:cubicBezTo>
                    <a:pt x="67" y="19"/>
                    <a:pt x="68" y="28"/>
                    <a:pt x="58" y="29"/>
                  </a:cubicBezTo>
                  <a:cubicBezTo>
                    <a:pt x="48" y="29"/>
                    <a:pt x="8" y="28"/>
                    <a:pt x="6" y="26"/>
                  </a:cubicBezTo>
                  <a:cubicBezTo>
                    <a:pt x="0" y="20"/>
                    <a:pt x="1" y="19"/>
                    <a:pt x="3" y="13"/>
                  </a:cubicBezTo>
                  <a:cubicBezTo>
                    <a:pt x="4" y="11"/>
                    <a:pt x="2" y="10"/>
                    <a:pt x="2" y="10"/>
                  </a:cubicBezTo>
                </a:path>
              </a:pathLst>
            </a:custGeom>
            <a:solidFill>
              <a:srgbClr val="BB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69" name="Freeform 511">
              <a:extLst>
                <a:ext uri="{FF2B5EF4-FFF2-40B4-BE49-F238E27FC236}">
                  <a16:creationId xmlns:a16="http://schemas.microsoft.com/office/drawing/2014/main" id="{DBCAF54A-EC60-4579-5D7E-8929B1973349}"/>
                </a:ext>
              </a:extLst>
            </p:cNvPr>
            <p:cNvSpPr>
              <a:spLocks/>
            </p:cNvSpPr>
            <p:nvPr/>
          </p:nvSpPr>
          <p:spPr bwMode="auto">
            <a:xfrm>
              <a:off x="6931025" y="3214688"/>
              <a:ext cx="496888" cy="212725"/>
            </a:xfrm>
            <a:custGeom>
              <a:avLst/>
              <a:gdLst>
                <a:gd name="T0" fmla="*/ 2 w 68"/>
                <a:gd name="T1" fmla="*/ 10 h 29"/>
                <a:gd name="T2" fmla="*/ 13 w 68"/>
                <a:gd name="T3" fmla="*/ 0 h 29"/>
                <a:gd name="T4" fmla="*/ 61 w 68"/>
                <a:gd name="T5" fmla="*/ 1 h 29"/>
                <a:gd name="T6" fmla="*/ 67 w 68"/>
                <a:gd name="T7" fmla="*/ 13 h 29"/>
                <a:gd name="T8" fmla="*/ 58 w 68"/>
                <a:gd name="T9" fmla="*/ 29 h 29"/>
                <a:gd name="T10" fmla="*/ 6 w 68"/>
                <a:gd name="T11" fmla="*/ 26 h 29"/>
                <a:gd name="T12" fmla="*/ 3 w 68"/>
                <a:gd name="T13" fmla="*/ 13 h 29"/>
                <a:gd name="T14" fmla="*/ 2 w 68"/>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29">
                  <a:moveTo>
                    <a:pt x="2" y="10"/>
                  </a:moveTo>
                  <a:cubicBezTo>
                    <a:pt x="1" y="7"/>
                    <a:pt x="3" y="0"/>
                    <a:pt x="13" y="0"/>
                  </a:cubicBezTo>
                  <a:cubicBezTo>
                    <a:pt x="20" y="0"/>
                    <a:pt x="58" y="2"/>
                    <a:pt x="61" y="1"/>
                  </a:cubicBezTo>
                  <a:cubicBezTo>
                    <a:pt x="64" y="1"/>
                    <a:pt x="68" y="7"/>
                    <a:pt x="67" y="13"/>
                  </a:cubicBezTo>
                  <a:cubicBezTo>
                    <a:pt x="67" y="19"/>
                    <a:pt x="67" y="28"/>
                    <a:pt x="58" y="29"/>
                  </a:cubicBezTo>
                  <a:cubicBezTo>
                    <a:pt x="48" y="29"/>
                    <a:pt x="8" y="28"/>
                    <a:pt x="6" y="26"/>
                  </a:cubicBezTo>
                  <a:cubicBezTo>
                    <a:pt x="0" y="20"/>
                    <a:pt x="1" y="19"/>
                    <a:pt x="3" y="13"/>
                  </a:cubicBezTo>
                  <a:cubicBezTo>
                    <a:pt x="4" y="11"/>
                    <a:pt x="2" y="10"/>
                    <a:pt x="2" y="10"/>
                  </a:cubicBezTo>
                </a:path>
              </a:pathLst>
            </a:custGeom>
            <a:solidFill>
              <a:srgbClr val="BA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0" name="Freeform 512">
              <a:extLst>
                <a:ext uri="{FF2B5EF4-FFF2-40B4-BE49-F238E27FC236}">
                  <a16:creationId xmlns:a16="http://schemas.microsoft.com/office/drawing/2014/main" id="{84A813BB-23E8-F0AF-8CA6-82F752D571C8}"/>
                </a:ext>
              </a:extLst>
            </p:cNvPr>
            <p:cNvSpPr>
              <a:spLocks/>
            </p:cNvSpPr>
            <p:nvPr/>
          </p:nvSpPr>
          <p:spPr bwMode="auto">
            <a:xfrm>
              <a:off x="6931025" y="3214688"/>
              <a:ext cx="496888" cy="212725"/>
            </a:xfrm>
            <a:custGeom>
              <a:avLst/>
              <a:gdLst>
                <a:gd name="T0" fmla="*/ 2 w 68"/>
                <a:gd name="T1" fmla="*/ 10 h 29"/>
                <a:gd name="T2" fmla="*/ 13 w 68"/>
                <a:gd name="T3" fmla="*/ 0 h 29"/>
                <a:gd name="T4" fmla="*/ 61 w 68"/>
                <a:gd name="T5" fmla="*/ 1 h 29"/>
                <a:gd name="T6" fmla="*/ 67 w 68"/>
                <a:gd name="T7" fmla="*/ 13 h 29"/>
                <a:gd name="T8" fmla="*/ 58 w 68"/>
                <a:gd name="T9" fmla="*/ 29 h 29"/>
                <a:gd name="T10" fmla="*/ 6 w 68"/>
                <a:gd name="T11" fmla="*/ 26 h 29"/>
                <a:gd name="T12" fmla="*/ 3 w 68"/>
                <a:gd name="T13" fmla="*/ 13 h 29"/>
                <a:gd name="T14" fmla="*/ 2 w 68"/>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29">
                  <a:moveTo>
                    <a:pt x="2" y="10"/>
                  </a:moveTo>
                  <a:cubicBezTo>
                    <a:pt x="1" y="7"/>
                    <a:pt x="3" y="0"/>
                    <a:pt x="13" y="0"/>
                  </a:cubicBezTo>
                  <a:cubicBezTo>
                    <a:pt x="20" y="0"/>
                    <a:pt x="58" y="2"/>
                    <a:pt x="61" y="1"/>
                  </a:cubicBezTo>
                  <a:cubicBezTo>
                    <a:pt x="64" y="1"/>
                    <a:pt x="68" y="7"/>
                    <a:pt x="67" y="13"/>
                  </a:cubicBezTo>
                  <a:cubicBezTo>
                    <a:pt x="67" y="19"/>
                    <a:pt x="67" y="28"/>
                    <a:pt x="58" y="29"/>
                  </a:cubicBezTo>
                  <a:cubicBezTo>
                    <a:pt x="48" y="29"/>
                    <a:pt x="8" y="28"/>
                    <a:pt x="6" y="26"/>
                  </a:cubicBezTo>
                  <a:cubicBezTo>
                    <a:pt x="0" y="20"/>
                    <a:pt x="1" y="19"/>
                    <a:pt x="3" y="13"/>
                  </a:cubicBezTo>
                  <a:cubicBezTo>
                    <a:pt x="4" y="11"/>
                    <a:pt x="2" y="10"/>
                    <a:pt x="2" y="10"/>
                  </a:cubicBezTo>
                </a:path>
              </a:pathLst>
            </a:custGeom>
            <a:solidFill>
              <a:srgbClr val="B9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1" name="Freeform 513">
              <a:extLst>
                <a:ext uri="{FF2B5EF4-FFF2-40B4-BE49-F238E27FC236}">
                  <a16:creationId xmlns:a16="http://schemas.microsoft.com/office/drawing/2014/main" id="{1F918A6E-B8B2-1BFD-B786-39E552A00034}"/>
                </a:ext>
              </a:extLst>
            </p:cNvPr>
            <p:cNvSpPr>
              <a:spLocks/>
            </p:cNvSpPr>
            <p:nvPr/>
          </p:nvSpPr>
          <p:spPr bwMode="auto">
            <a:xfrm>
              <a:off x="6931025" y="3214688"/>
              <a:ext cx="496888" cy="212725"/>
            </a:xfrm>
            <a:custGeom>
              <a:avLst/>
              <a:gdLst>
                <a:gd name="T0" fmla="*/ 2 w 68"/>
                <a:gd name="T1" fmla="*/ 10 h 29"/>
                <a:gd name="T2" fmla="*/ 13 w 68"/>
                <a:gd name="T3" fmla="*/ 0 h 29"/>
                <a:gd name="T4" fmla="*/ 61 w 68"/>
                <a:gd name="T5" fmla="*/ 2 h 29"/>
                <a:gd name="T6" fmla="*/ 67 w 68"/>
                <a:gd name="T7" fmla="*/ 13 h 29"/>
                <a:gd name="T8" fmla="*/ 58 w 68"/>
                <a:gd name="T9" fmla="*/ 28 h 29"/>
                <a:gd name="T10" fmla="*/ 6 w 68"/>
                <a:gd name="T11" fmla="*/ 26 h 29"/>
                <a:gd name="T12" fmla="*/ 3 w 68"/>
                <a:gd name="T13" fmla="*/ 13 h 29"/>
                <a:gd name="T14" fmla="*/ 2 w 68"/>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29">
                  <a:moveTo>
                    <a:pt x="2" y="10"/>
                  </a:moveTo>
                  <a:cubicBezTo>
                    <a:pt x="1" y="7"/>
                    <a:pt x="3" y="0"/>
                    <a:pt x="13" y="0"/>
                  </a:cubicBezTo>
                  <a:cubicBezTo>
                    <a:pt x="20" y="0"/>
                    <a:pt x="58" y="2"/>
                    <a:pt x="61" y="2"/>
                  </a:cubicBezTo>
                  <a:cubicBezTo>
                    <a:pt x="64" y="1"/>
                    <a:pt x="68" y="7"/>
                    <a:pt x="67" y="13"/>
                  </a:cubicBezTo>
                  <a:cubicBezTo>
                    <a:pt x="67" y="19"/>
                    <a:pt x="67" y="28"/>
                    <a:pt x="58" y="28"/>
                  </a:cubicBezTo>
                  <a:cubicBezTo>
                    <a:pt x="48" y="29"/>
                    <a:pt x="8" y="28"/>
                    <a:pt x="6" y="26"/>
                  </a:cubicBezTo>
                  <a:cubicBezTo>
                    <a:pt x="0" y="20"/>
                    <a:pt x="1" y="19"/>
                    <a:pt x="3" y="13"/>
                  </a:cubicBezTo>
                  <a:cubicBezTo>
                    <a:pt x="4" y="11"/>
                    <a:pt x="2" y="10"/>
                    <a:pt x="2" y="10"/>
                  </a:cubicBezTo>
                </a:path>
              </a:pathLst>
            </a:custGeom>
            <a:solidFill>
              <a:srgbClr val="B8EF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2" name="Freeform 514">
              <a:extLst>
                <a:ext uri="{FF2B5EF4-FFF2-40B4-BE49-F238E27FC236}">
                  <a16:creationId xmlns:a16="http://schemas.microsoft.com/office/drawing/2014/main" id="{BA2D73CF-5AAA-3609-51E4-3B264D897500}"/>
                </a:ext>
              </a:extLst>
            </p:cNvPr>
            <p:cNvSpPr>
              <a:spLocks/>
            </p:cNvSpPr>
            <p:nvPr/>
          </p:nvSpPr>
          <p:spPr bwMode="auto">
            <a:xfrm>
              <a:off x="6931025" y="3214688"/>
              <a:ext cx="496888" cy="212725"/>
            </a:xfrm>
            <a:custGeom>
              <a:avLst/>
              <a:gdLst>
                <a:gd name="T0" fmla="*/ 2 w 68"/>
                <a:gd name="T1" fmla="*/ 10 h 29"/>
                <a:gd name="T2" fmla="*/ 13 w 68"/>
                <a:gd name="T3" fmla="*/ 0 h 29"/>
                <a:gd name="T4" fmla="*/ 61 w 68"/>
                <a:gd name="T5" fmla="*/ 2 h 29"/>
                <a:gd name="T6" fmla="*/ 67 w 68"/>
                <a:gd name="T7" fmla="*/ 13 h 29"/>
                <a:gd name="T8" fmla="*/ 58 w 68"/>
                <a:gd name="T9" fmla="*/ 28 h 29"/>
                <a:gd name="T10" fmla="*/ 6 w 68"/>
                <a:gd name="T11" fmla="*/ 26 h 29"/>
                <a:gd name="T12" fmla="*/ 3 w 68"/>
                <a:gd name="T13" fmla="*/ 13 h 29"/>
                <a:gd name="T14" fmla="*/ 2 w 68"/>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29">
                  <a:moveTo>
                    <a:pt x="2" y="10"/>
                  </a:moveTo>
                  <a:cubicBezTo>
                    <a:pt x="1" y="7"/>
                    <a:pt x="3" y="0"/>
                    <a:pt x="13" y="0"/>
                  </a:cubicBezTo>
                  <a:cubicBezTo>
                    <a:pt x="20" y="1"/>
                    <a:pt x="58" y="2"/>
                    <a:pt x="61" y="2"/>
                  </a:cubicBezTo>
                  <a:cubicBezTo>
                    <a:pt x="64" y="1"/>
                    <a:pt x="68" y="7"/>
                    <a:pt x="67" y="13"/>
                  </a:cubicBezTo>
                  <a:cubicBezTo>
                    <a:pt x="67" y="19"/>
                    <a:pt x="67" y="28"/>
                    <a:pt x="58" y="28"/>
                  </a:cubicBezTo>
                  <a:cubicBezTo>
                    <a:pt x="48" y="29"/>
                    <a:pt x="8" y="28"/>
                    <a:pt x="6" y="26"/>
                  </a:cubicBezTo>
                  <a:cubicBezTo>
                    <a:pt x="0" y="20"/>
                    <a:pt x="1" y="19"/>
                    <a:pt x="3" y="13"/>
                  </a:cubicBezTo>
                  <a:cubicBezTo>
                    <a:pt x="4" y="11"/>
                    <a:pt x="2" y="10"/>
                    <a:pt x="2" y="10"/>
                  </a:cubicBezTo>
                </a:path>
              </a:pathLst>
            </a:custGeom>
            <a:solidFill>
              <a:srgbClr val="B7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3" name="Freeform 515">
              <a:extLst>
                <a:ext uri="{FF2B5EF4-FFF2-40B4-BE49-F238E27FC236}">
                  <a16:creationId xmlns:a16="http://schemas.microsoft.com/office/drawing/2014/main" id="{4D24A756-988D-430F-05CB-D40578F605B6}"/>
                </a:ext>
              </a:extLst>
            </p:cNvPr>
            <p:cNvSpPr>
              <a:spLocks/>
            </p:cNvSpPr>
            <p:nvPr/>
          </p:nvSpPr>
          <p:spPr bwMode="auto">
            <a:xfrm>
              <a:off x="6931025" y="3214688"/>
              <a:ext cx="496888" cy="212725"/>
            </a:xfrm>
            <a:custGeom>
              <a:avLst/>
              <a:gdLst>
                <a:gd name="T0" fmla="*/ 2 w 68"/>
                <a:gd name="T1" fmla="*/ 10 h 29"/>
                <a:gd name="T2" fmla="*/ 13 w 68"/>
                <a:gd name="T3" fmla="*/ 0 h 29"/>
                <a:gd name="T4" fmla="*/ 61 w 68"/>
                <a:gd name="T5" fmla="*/ 2 h 29"/>
                <a:gd name="T6" fmla="*/ 67 w 68"/>
                <a:gd name="T7" fmla="*/ 13 h 29"/>
                <a:gd name="T8" fmla="*/ 58 w 68"/>
                <a:gd name="T9" fmla="*/ 28 h 29"/>
                <a:gd name="T10" fmla="*/ 6 w 68"/>
                <a:gd name="T11" fmla="*/ 26 h 29"/>
                <a:gd name="T12" fmla="*/ 3 w 68"/>
                <a:gd name="T13" fmla="*/ 13 h 29"/>
                <a:gd name="T14" fmla="*/ 2 w 68"/>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29">
                  <a:moveTo>
                    <a:pt x="2" y="10"/>
                  </a:moveTo>
                  <a:cubicBezTo>
                    <a:pt x="1" y="7"/>
                    <a:pt x="3" y="0"/>
                    <a:pt x="13" y="0"/>
                  </a:cubicBezTo>
                  <a:cubicBezTo>
                    <a:pt x="20" y="1"/>
                    <a:pt x="58" y="2"/>
                    <a:pt x="61" y="2"/>
                  </a:cubicBezTo>
                  <a:cubicBezTo>
                    <a:pt x="64" y="1"/>
                    <a:pt x="68" y="7"/>
                    <a:pt x="67" y="13"/>
                  </a:cubicBezTo>
                  <a:cubicBezTo>
                    <a:pt x="67" y="19"/>
                    <a:pt x="67" y="28"/>
                    <a:pt x="58" y="28"/>
                  </a:cubicBezTo>
                  <a:cubicBezTo>
                    <a:pt x="48" y="29"/>
                    <a:pt x="8" y="28"/>
                    <a:pt x="6" y="26"/>
                  </a:cubicBezTo>
                  <a:cubicBezTo>
                    <a:pt x="0" y="20"/>
                    <a:pt x="1" y="19"/>
                    <a:pt x="3" y="13"/>
                  </a:cubicBezTo>
                  <a:cubicBezTo>
                    <a:pt x="4" y="11"/>
                    <a:pt x="2" y="10"/>
                    <a:pt x="2" y="10"/>
                  </a:cubicBezTo>
                </a:path>
              </a:pathLst>
            </a:custGeom>
            <a:solidFill>
              <a:srgbClr val="B6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4" name="Freeform 516">
              <a:extLst>
                <a:ext uri="{FF2B5EF4-FFF2-40B4-BE49-F238E27FC236}">
                  <a16:creationId xmlns:a16="http://schemas.microsoft.com/office/drawing/2014/main" id="{5A5F950F-FBBD-65BC-F898-2585BFD369D2}"/>
                </a:ext>
              </a:extLst>
            </p:cNvPr>
            <p:cNvSpPr>
              <a:spLocks/>
            </p:cNvSpPr>
            <p:nvPr/>
          </p:nvSpPr>
          <p:spPr bwMode="auto">
            <a:xfrm>
              <a:off x="6931025" y="3214688"/>
              <a:ext cx="496888" cy="212725"/>
            </a:xfrm>
            <a:custGeom>
              <a:avLst/>
              <a:gdLst>
                <a:gd name="T0" fmla="*/ 2 w 68"/>
                <a:gd name="T1" fmla="*/ 10 h 29"/>
                <a:gd name="T2" fmla="*/ 13 w 68"/>
                <a:gd name="T3" fmla="*/ 0 h 29"/>
                <a:gd name="T4" fmla="*/ 61 w 68"/>
                <a:gd name="T5" fmla="*/ 2 h 29"/>
                <a:gd name="T6" fmla="*/ 67 w 68"/>
                <a:gd name="T7" fmla="*/ 13 h 29"/>
                <a:gd name="T8" fmla="*/ 58 w 68"/>
                <a:gd name="T9" fmla="*/ 28 h 29"/>
                <a:gd name="T10" fmla="*/ 6 w 68"/>
                <a:gd name="T11" fmla="*/ 26 h 29"/>
                <a:gd name="T12" fmla="*/ 3 w 68"/>
                <a:gd name="T13" fmla="*/ 13 h 29"/>
                <a:gd name="T14" fmla="*/ 2 w 68"/>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29">
                  <a:moveTo>
                    <a:pt x="2" y="10"/>
                  </a:moveTo>
                  <a:cubicBezTo>
                    <a:pt x="1" y="7"/>
                    <a:pt x="3" y="0"/>
                    <a:pt x="13" y="0"/>
                  </a:cubicBezTo>
                  <a:cubicBezTo>
                    <a:pt x="20" y="1"/>
                    <a:pt x="58" y="2"/>
                    <a:pt x="61" y="2"/>
                  </a:cubicBezTo>
                  <a:cubicBezTo>
                    <a:pt x="64" y="1"/>
                    <a:pt x="68" y="7"/>
                    <a:pt x="67" y="13"/>
                  </a:cubicBezTo>
                  <a:cubicBezTo>
                    <a:pt x="67" y="19"/>
                    <a:pt x="67" y="28"/>
                    <a:pt x="58" y="28"/>
                  </a:cubicBezTo>
                  <a:cubicBezTo>
                    <a:pt x="48" y="29"/>
                    <a:pt x="8" y="28"/>
                    <a:pt x="6" y="26"/>
                  </a:cubicBezTo>
                  <a:cubicBezTo>
                    <a:pt x="0" y="20"/>
                    <a:pt x="1" y="19"/>
                    <a:pt x="3" y="13"/>
                  </a:cubicBezTo>
                  <a:cubicBezTo>
                    <a:pt x="4" y="11"/>
                    <a:pt x="2" y="10"/>
                    <a:pt x="2" y="10"/>
                  </a:cubicBezTo>
                </a:path>
              </a:pathLst>
            </a:custGeom>
            <a:solidFill>
              <a:srgbClr val="B5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5" name="Freeform 517">
              <a:extLst>
                <a:ext uri="{FF2B5EF4-FFF2-40B4-BE49-F238E27FC236}">
                  <a16:creationId xmlns:a16="http://schemas.microsoft.com/office/drawing/2014/main" id="{A6C61E6C-0F3B-4034-1E4C-64B4568FCE8D}"/>
                </a:ext>
              </a:extLst>
            </p:cNvPr>
            <p:cNvSpPr>
              <a:spLocks/>
            </p:cNvSpPr>
            <p:nvPr/>
          </p:nvSpPr>
          <p:spPr bwMode="auto">
            <a:xfrm>
              <a:off x="6931025" y="3214688"/>
              <a:ext cx="490538" cy="212725"/>
            </a:xfrm>
            <a:custGeom>
              <a:avLst/>
              <a:gdLst>
                <a:gd name="T0" fmla="*/ 2 w 67"/>
                <a:gd name="T1" fmla="*/ 10 h 29"/>
                <a:gd name="T2" fmla="*/ 13 w 67"/>
                <a:gd name="T3" fmla="*/ 0 h 29"/>
                <a:gd name="T4" fmla="*/ 61 w 67"/>
                <a:gd name="T5" fmla="*/ 2 h 29"/>
                <a:gd name="T6" fmla="*/ 67 w 67"/>
                <a:gd name="T7" fmla="*/ 13 h 29"/>
                <a:gd name="T8" fmla="*/ 58 w 67"/>
                <a:gd name="T9" fmla="*/ 28 h 29"/>
                <a:gd name="T10" fmla="*/ 6 w 67"/>
                <a:gd name="T11" fmla="*/ 26 h 29"/>
                <a:gd name="T12" fmla="*/ 3 w 67"/>
                <a:gd name="T13" fmla="*/ 13 h 29"/>
                <a:gd name="T14" fmla="*/ 2 w 67"/>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9">
                  <a:moveTo>
                    <a:pt x="2" y="10"/>
                  </a:moveTo>
                  <a:cubicBezTo>
                    <a:pt x="1" y="7"/>
                    <a:pt x="3" y="0"/>
                    <a:pt x="13" y="0"/>
                  </a:cubicBezTo>
                  <a:cubicBezTo>
                    <a:pt x="20" y="1"/>
                    <a:pt x="58" y="2"/>
                    <a:pt x="61" y="2"/>
                  </a:cubicBezTo>
                  <a:cubicBezTo>
                    <a:pt x="64" y="1"/>
                    <a:pt x="67" y="7"/>
                    <a:pt x="67" y="13"/>
                  </a:cubicBezTo>
                  <a:cubicBezTo>
                    <a:pt x="67" y="19"/>
                    <a:pt x="67" y="28"/>
                    <a:pt x="58" y="28"/>
                  </a:cubicBezTo>
                  <a:cubicBezTo>
                    <a:pt x="48" y="29"/>
                    <a:pt x="8" y="28"/>
                    <a:pt x="6" y="26"/>
                  </a:cubicBezTo>
                  <a:cubicBezTo>
                    <a:pt x="0" y="20"/>
                    <a:pt x="1" y="19"/>
                    <a:pt x="3" y="13"/>
                  </a:cubicBezTo>
                  <a:cubicBezTo>
                    <a:pt x="4" y="11"/>
                    <a:pt x="2" y="10"/>
                    <a:pt x="2" y="10"/>
                  </a:cubicBezTo>
                </a:path>
              </a:pathLst>
            </a:custGeom>
            <a:solidFill>
              <a:srgbClr val="B4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6" name="Freeform 518">
              <a:extLst>
                <a:ext uri="{FF2B5EF4-FFF2-40B4-BE49-F238E27FC236}">
                  <a16:creationId xmlns:a16="http://schemas.microsoft.com/office/drawing/2014/main" id="{39AC8C01-3ACF-1A8C-F3D8-A93AEF30365E}"/>
                </a:ext>
              </a:extLst>
            </p:cNvPr>
            <p:cNvSpPr>
              <a:spLocks/>
            </p:cNvSpPr>
            <p:nvPr/>
          </p:nvSpPr>
          <p:spPr bwMode="auto">
            <a:xfrm>
              <a:off x="6931025" y="3214688"/>
              <a:ext cx="490538" cy="212725"/>
            </a:xfrm>
            <a:custGeom>
              <a:avLst/>
              <a:gdLst>
                <a:gd name="T0" fmla="*/ 2 w 67"/>
                <a:gd name="T1" fmla="*/ 10 h 29"/>
                <a:gd name="T2" fmla="*/ 13 w 67"/>
                <a:gd name="T3" fmla="*/ 0 h 29"/>
                <a:gd name="T4" fmla="*/ 61 w 67"/>
                <a:gd name="T5" fmla="*/ 2 h 29"/>
                <a:gd name="T6" fmla="*/ 67 w 67"/>
                <a:gd name="T7" fmla="*/ 13 h 29"/>
                <a:gd name="T8" fmla="*/ 58 w 67"/>
                <a:gd name="T9" fmla="*/ 28 h 29"/>
                <a:gd name="T10" fmla="*/ 6 w 67"/>
                <a:gd name="T11" fmla="*/ 26 h 29"/>
                <a:gd name="T12" fmla="*/ 3 w 67"/>
                <a:gd name="T13" fmla="*/ 13 h 29"/>
                <a:gd name="T14" fmla="*/ 2 w 67"/>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9">
                  <a:moveTo>
                    <a:pt x="2" y="10"/>
                  </a:moveTo>
                  <a:cubicBezTo>
                    <a:pt x="1" y="7"/>
                    <a:pt x="3" y="0"/>
                    <a:pt x="13" y="0"/>
                  </a:cubicBezTo>
                  <a:cubicBezTo>
                    <a:pt x="20" y="1"/>
                    <a:pt x="58" y="2"/>
                    <a:pt x="61" y="2"/>
                  </a:cubicBezTo>
                  <a:cubicBezTo>
                    <a:pt x="64" y="2"/>
                    <a:pt x="67" y="7"/>
                    <a:pt x="67" y="13"/>
                  </a:cubicBezTo>
                  <a:cubicBezTo>
                    <a:pt x="67" y="19"/>
                    <a:pt x="67" y="28"/>
                    <a:pt x="58" y="28"/>
                  </a:cubicBezTo>
                  <a:cubicBezTo>
                    <a:pt x="48" y="29"/>
                    <a:pt x="8" y="28"/>
                    <a:pt x="6" y="26"/>
                  </a:cubicBezTo>
                  <a:cubicBezTo>
                    <a:pt x="0" y="20"/>
                    <a:pt x="1" y="19"/>
                    <a:pt x="3" y="13"/>
                  </a:cubicBezTo>
                  <a:cubicBezTo>
                    <a:pt x="4" y="11"/>
                    <a:pt x="2" y="10"/>
                    <a:pt x="2" y="10"/>
                  </a:cubicBezTo>
                </a:path>
              </a:pathLst>
            </a:custGeom>
            <a:solidFill>
              <a:srgbClr val="B3EE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7" name="Freeform 519">
              <a:extLst>
                <a:ext uri="{FF2B5EF4-FFF2-40B4-BE49-F238E27FC236}">
                  <a16:creationId xmlns:a16="http://schemas.microsoft.com/office/drawing/2014/main" id="{E229E4D6-72E3-8BDC-B6E9-DA4E3251E97A}"/>
                </a:ext>
              </a:extLst>
            </p:cNvPr>
            <p:cNvSpPr>
              <a:spLocks/>
            </p:cNvSpPr>
            <p:nvPr/>
          </p:nvSpPr>
          <p:spPr bwMode="auto">
            <a:xfrm>
              <a:off x="6931025" y="3214688"/>
              <a:ext cx="490538" cy="212725"/>
            </a:xfrm>
            <a:custGeom>
              <a:avLst/>
              <a:gdLst>
                <a:gd name="T0" fmla="*/ 2 w 67"/>
                <a:gd name="T1" fmla="*/ 10 h 29"/>
                <a:gd name="T2" fmla="*/ 13 w 67"/>
                <a:gd name="T3" fmla="*/ 0 h 29"/>
                <a:gd name="T4" fmla="*/ 61 w 67"/>
                <a:gd name="T5" fmla="*/ 2 h 29"/>
                <a:gd name="T6" fmla="*/ 67 w 67"/>
                <a:gd name="T7" fmla="*/ 13 h 29"/>
                <a:gd name="T8" fmla="*/ 58 w 67"/>
                <a:gd name="T9" fmla="*/ 28 h 29"/>
                <a:gd name="T10" fmla="*/ 6 w 67"/>
                <a:gd name="T11" fmla="*/ 26 h 29"/>
                <a:gd name="T12" fmla="*/ 3 w 67"/>
                <a:gd name="T13" fmla="*/ 13 h 29"/>
                <a:gd name="T14" fmla="*/ 2 w 67"/>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9">
                  <a:moveTo>
                    <a:pt x="2" y="10"/>
                  </a:moveTo>
                  <a:cubicBezTo>
                    <a:pt x="1" y="7"/>
                    <a:pt x="3" y="0"/>
                    <a:pt x="13" y="0"/>
                  </a:cubicBezTo>
                  <a:cubicBezTo>
                    <a:pt x="20" y="1"/>
                    <a:pt x="58" y="2"/>
                    <a:pt x="61" y="2"/>
                  </a:cubicBezTo>
                  <a:cubicBezTo>
                    <a:pt x="64" y="2"/>
                    <a:pt x="67" y="7"/>
                    <a:pt x="67" y="13"/>
                  </a:cubicBezTo>
                  <a:cubicBezTo>
                    <a:pt x="67" y="19"/>
                    <a:pt x="67" y="28"/>
                    <a:pt x="58" y="28"/>
                  </a:cubicBezTo>
                  <a:cubicBezTo>
                    <a:pt x="48" y="29"/>
                    <a:pt x="8" y="28"/>
                    <a:pt x="6" y="26"/>
                  </a:cubicBezTo>
                  <a:cubicBezTo>
                    <a:pt x="0" y="20"/>
                    <a:pt x="1" y="19"/>
                    <a:pt x="3" y="13"/>
                  </a:cubicBezTo>
                  <a:cubicBezTo>
                    <a:pt x="4" y="11"/>
                    <a:pt x="2" y="10"/>
                    <a:pt x="2" y="10"/>
                  </a:cubicBezTo>
                </a:path>
              </a:pathLst>
            </a:custGeom>
            <a:solidFill>
              <a:srgbClr val="B2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8" name="Freeform 520">
              <a:extLst>
                <a:ext uri="{FF2B5EF4-FFF2-40B4-BE49-F238E27FC236}">
                  <a16:creationId xmlns:a16="http://schemas.microsoft.com/office/drawing/2014/main" id="{2518A0FB-417E-9F42-BD22-0826AE925C7D}"/>
                </a:ext>
              </a:extLst>
            </p:cNvPr>
            <p:cNvSpPr>
              <a:spLocks/>
            </p:cNvSpPr>
            <p:nvPr/>
          </p:nvSpPr>
          <p:spPr bwMode="auto">
            <a:xfrm>
              <a:off x="6937375" y="3214688"/>
              <a:ext cx="484188" cy="212725"/>
            </a:xfrm>
            <a:custGeom>
              <a:avLst/>
              <a:gdLst>
                <a:gd name="T0" fmla="*/ 1 w 66"/>
                <a:gd name="T1" fmla="*/ 10 h 29"/>
                <a:gd name="T2" fmla="*/ 12 w 66"/>
                <a:gd name="T3" fmla="*/ 1 h 29"/>
                <a:gd name="T4" fmla="*/ 60 w 66"/>
                <a:gd name="T5" fmla="*/ 2 h 29"/>
                <a:gd name="T6" fmla="*/ 66 w 66"/>
                <a:gd name="T7" fmla="*/ 13 h 29"/>
                <a:gd name="T8" fmla="*/ 57 w 66"/>
                <a:gd name="T9" fmla="*/ 28 h 29"/>
                <a:gd name="T10" fmla="*/ 5 w 66"/>
                <a:gd name="T11" fmla="*/ 25 h 29"/>
                <a:gd name="T12" fmla="*/ 2 w 66"/>
                <a:gd name="T13" fmla="*/ 13 h 29"/>
                <a:gd name="T14" fmla="*/ 1 w 66"/>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9">
                  <a:moveTo>
                    <a:pt x="1" y="10"/>
                  </a:moveTo>
                  <a:cubicBezTo>
                    <a:pt x="0" y="7"/>
                    <a:pt x="2" y="0"/>
                    <a:pt x="12" y="1"/>
                  </a:cubicBezTo>
                  <a:cubicBezTo>
                    <a:pt x="19" y="1"/>
                    <a:pt x="57" y="2"/>
                    <a:pt x="60" y="2"/>
                  </a:cubicBezTo>
                  <a:cubicBezTo>
                    <a:pt x="63" y="2"/>
                    <a:pt x="66" y="7"/>
                    <a:pt x="66" y="13"/>
                  </a:cubicBezTo>
                  <a:cubicBezTo>
                    <a:pt x="65" y="19"/>
                    <a:pt x="66" y="28"/>
                    <a:pt x="57" y="28"/>
                  </a:cubicBezTo>
                  <a:cubicBezTo>
                    <a:pt x="47" y="29"/>
                    <a:pt x="7" y="28"/>
                    <a:pt x="5" y="25"/>
                  </a:cubicBezTo>
                  <a:cubicBezTo>
                    <a:pt x="0" y="20"/>
                    <a:pt x="0" y="19"/>
                    <a:pt x="2" y="13"/>
                  </a:cubicBezTo>
                  <a:cubicBezTo>
                    <a:pt x="3" y="11"/>
                    <a:pt x="1" y="10"/>
                    <a:pt x="1" y="10"/>
                  </a:cubicBezTo>
                </a:path>
              </a:pathLst>
            </a:custGeom>
            <a:solidFill>
              <a:srgbClr val="B1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79" name="Freeform 521">
              <a:extLst>
                <a:ext uri="{FF2B5EF4-FFF2-40B4-BE49-F238E27FC236}">
                  <a16:creationId xmlns:a16="http://schemas.microsoft.com/office/drawing/2014/main" id="{98B207C2-7772-0D72-7660-4DBCF4E68A01}"/>
                </a:ext>
              </a:extLst>
            </p:cNvPr>
            <p:cNvSpPr>
              <a:spLocks/>
            </p:cNvSpPr>
            <p:nvPr/>
          </p:nvSpPr>
          <p:spPr bwMode="auto">
            <a:xfrm>
              <a:off x="6937375" y="3214688"/>
              <a:ext cx="484188" cy="204788"/>
            </a:xfrm>
            <a:custGeom>
              <a:avLst/>
              <a:gdLst>
                <a:gd name="T0" fmla="*/ 1 w 66"/>
                <a:gd name="T1" fmla="*/ 10 h 28"/>
                <a:gd name="T2" fmla="*/ 12 w 66"/>
                <a:gd name="T3" fmla="*/ 1 h 28"/>
                <a:gd name="T4" fmla="*/ 60 w 66"/>
                <a:gd name="T5" fmla="*/ 2 h 28"/>
                <a:gd name="T6" fmla="*/ 66 w 66"/>
                <a:gd name="T7" fmla="*/ 13 h 28"/>
                <a:gd name="T8" fmla="*/ 57 w 66"/>
                <a:gd name="T9" fmla="*/ 28 h 28"/>
                <a:gd name="T10" fmla="*/ 5 w 66"/>
                <a:gd name="T11" fmla="*/ 25 h 28"/>
                <a:gd name="T12" fmla="*/ 2 w 66"/>
                <a:gd name="T13" fmla="*/ 13 h 28"/>
                <a:gd name="T14" fmla="*/ 1 w 66"/>
                <a:gd name="T15" fmla="*/ 1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8">
                  <a:moveTo>
                    <a:pt x="1" y="10"/>
                  </a:moveTo>
                  <a:cubicBezTo>
                    <a:pt x="0" y="7"/>
                    <a:pt x="2" y="0"/>
                    <a:pt x="12" y="1"/>
                  </a:cubicBezTo>
                  <a:cubicBezTo>
                    <a:pt x="19" y="1"/>
                    <a:pt x="57" y="2"/>
                    <a:pt x="60" y="2"/>
                  </a:cubicBezTo>
                  <a:cubicBezTo>
                    <a:pt x="63" y="2"/>
                    <a:pt x="66" y="7"/>
                    <a:pt x="66" y="13"/>
                  </a:cubicBezTo>
                  <a:cubicBezTo>
                    <a:pt x="65" y="19"/>
                    <a:pt x="66" y="28"/>
                    <a:pt x="57" y="28"/>
                  </a:cubicBezTo>
                  <a:cubicBezTo>
                    <a:pt x="47" y="28"/>
                    <a:pt x="7" y="28"/>
                    <a:pt x="5" y="25"/>
                  </a:cubicBezTo>
                  <a:cubicBezTo>
                    <a:pt x="0" y="20"/>
                    <a:pt x="0" y="19"/>
                    <a:pt x="2" y="13"/>
                  </a:cubicBezTo>
                  <a:cubicBezTo>
                    <a:pt x="3" y="11"/>
                    <a:pt x="1" y="10"/>
                    <a:pt x="1" y="10"/>
                  </a:cubicBezTo>
                </a:path>
              </a:pathLst>
            </a:custGeom>
            <a:solidFill>
              <a:srgbClr val="B0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0" name="Freeform 522">
              <a:extLst>
                <a:ext uri="{FF2B5EF4-FFF2-40B4-BE49-F238E27FC236}">
                  <a16:creationId xmlns:a16="http://schemas.microsoft.com/office/drawing/2014/main" id="{1D300F99-BBF6-85A8-F41C-7C11E47B42D6}"/>
                </a:ext>
              </a:extLst>
            </p:cNvPr>
            <p:cNvSpPr>
              <a:spLocks/>
            </p:cNvSpPr>
            <p:nvPr/>
          </p:nvSpPr>
          <p:spPr bwMode="auto">
            <a:xfrm>
              <a:off x="6937375" y="3214688"/>
              <a:ext cx="484188" cy="204788"/>
            </a:xfrm>
            <a:custGeom>
              <a:avLst/>
              <a:gdLst>
                <a:gd name="T0" fmla="*/ 2 w 66"/>
                <a:gd name="T1" fmla="*/ 10 h 28"/>
                <a:gd name="T2" fmla="*/ 12 w 66"/>
                <a:gd name="T3" fmla="*/ 1 h 28"/>
                <a:gd name="T4" fmla="*/ 60 w 66"/>
                <a:gd name="T5" fmla="*/ 2 h 28"/>
                <a:gd name="T6" fmla="*/ 66 w 66"/>
                <a:gd name="T7" fmla="*/ 13 h 28"/>
                <a:gd name="T8" fmla="*/ 57 w 66"/>
                <a:gd name="T9" fmla="*/ 28 h 28"/>
                <a:gd name="T10" fmla="*/ 5 w 66"/>
                <a:gd name="T11" fmla="*/ 25 h 28"/>
                <a:gd name="T12" fmla="*/ 2 w 66"/>
                <a:gd name="T13" fmla="*/ 13 h 28"/>
                <a:gd name="T14" fmla="*/ 2 w 66"/>
                <a:gd name="T15" fmla="*/ 1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8">
                  <a:moveTo>
                    <a:pt x="2" y="10"/>
                  </a:moveTo>
                  <a:cubicBezTo>
                    <a:pt x="0" y="7"/>
                    <a:pt x="2" y="0"/>
                    <a:pt x="12" y="1"/>
                  </a:cubicBezTo>
                  <a:cubicBezTo>
                    <a:pt x="19" y="1"/>
                    <a:pt x="57" y="2"/>
                    <a:pt x="60" y="2"/>
                  </a:cubicBezTo>
                  <a:cubicBezTo>
                    <a:pt x="63" y="2"/>
                    <a:pt x="66" y="7"/>
                    <a:pt x="66" y="13"/>
                  </a:cubicBezTo>
                  <a:cubicBezTo>
                    <a:pt x="65" y="19"/>
                    <a:pt x="66" y="28"/>
                    <a:pt x="57" y="28"/>
                  </a:cubicBezTo>
                  <a:cubicBezTo>
                    <a:pt x="47" y="28"/>
                    <a:pt x="7" y="28"/>
                    <a:pt x="5" y="25"/>
                  </a:cubicBezTo>
                  <a:cubicBezTo>
                    <a:pt x="0" y="20"/>
                    <a:pt x="0" y="19"/>
                    <a:pt x="2" y="13"/>
                  </a:cubicBezTo>
                  <a:cubicBezTo>
                    <a:pt x="3" y="11"/>
                    <a:pt x="2" y="10"/>
                    <a:pt x="2" y="10"/>
                  </a:cubicBezTo>
                </a:path>
              </a:pathLst>
            </a:custGeom>
            <a:solidFill>
              <a:srgbClr val="AF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1" name="Freeform 523">
              <a:extLst>
                <a:ext uri="{FF2B5EF4-FFF2-40B4-BE49-F238E27FC236}">
                  <a16:creationId xmlns:a16="http://schemas.microsoft.com/office/drawing/2014/main" id="{EBCBE875-A093-5D86-27A8-38E5DF412942}"/>
                </a:ext>
              </a:extLst>
            </p:cNvPr>
            <p:cNvSpPr>
              <a:spLocks/>
            </p:cNvSpPr>
            <p:nvPr/>
          </p:nvSpPr>
          <p:spPr bwMode="auto">
            <a:xfrm>
              <a:off x="6937375" y="3214688"/>
              <a:ext cx="484188" cy="204788"/>
            </a:xfrm>
            <a:custGeom>
              <a:avLst/>
              <a:gdLst>
                <a:gd name="T0" fmla="*/ 2 w 66"/>
                <a:gd name="T1" fmla="*/ 10 h 28"/>
                <a:gd name="T2" fmla="*/ 12 w 66"/>
                <a:gd name="T3" fmla="*/ 1 h 28"/>
                <a:gd name="T4" fmla="*/ 60 w 66"/>
                <a:gd name="T5" fmla="*/ 2 h 28"/>
                <a:gd name="T6" fmla="*/ 66 w 66"/>
                <a:gd name="T7" fmla="*/ 13 h 28"/>
                <a:gd name="T8" fmla="*/ 57 w 66"/>
                <a:gd name="T9" fmla="*/ 28 h 28"/>
                <a:gd name="T10" fmla="*/ 5 w 66"/>
                <a:gd name="T11" fmla="*/ 25 h 28"/>
                <a:gd name="T12" fmla="*/ 2 w 66"/>
                <a:gd name="T13" fmla="*/ 13 h 28"/>
                <a:gd name="T14" fmla="*/ 2 w 66"/>
                <a:gd name="T15" fmla="*/ 1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8">
                  <a:moveTo>
                    <a:pt x="2" y="10"/>
                  </a:moveTo>
                  <a:cubicBezTo>
                    <a:pt x="0" y="7"/>
                    <a:pt x="2" y="0"/>
                    <a:pt x="12" y="1"/>
                  </a:cubicBezTo>
                  <a:cubicBezTo>
                    <a:pt x="19" y="1"/>
                    <a:pt x="57" y="2"/>
                    <a:pt x="60" y="2"/>
                  </a:cubicBezTo>
                  <a:cubicBezTo>
                    <a:pt x="63" y="2"/>
                    <a:pt x="66" y="7"/>
                    <a:pt x="66" y="13"/>
                  </a:cubicBezTo>
                  <a:cubicBezTo>
                    <a:pt x="65" y="19"/>
                    <a:pt x="66" y="28"/>
                    <a:pt x="57" y="28"/>
                  </a:cubicBezTo>
                  <a:cubicBezTo>
                    <a:pt x="47" y="28"/>
                    <a:pt x="7" y="28"/>
                    <a:pt x="5" y="25"/>
                  </a:cubicBezTo>
                  <a:cubicBezTo>
                    <a:pt x="0" y="20"/>
                    <a:pt x="0" y="19"/>
                    <a:pt x="2" y="13"/>
                  </a:cubicBezTo>
                  <a:cubicBezTo>
                    <a:pt x="3" y="11"/>
                    <a:pt x="2" y="10"/>
                    <a:pt x="2" y="10"/>
                  </a:cubicBezTo>
                </a:path>
              </a:pathLst>
            </a:custGeom>
            <a:solidFill>
              <a:srgbClr val="AEED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2" name="Freeform 524">
              <a:extLst>
                <a:ext uri="{FF2B5EF4-FFF2-40B4-BE49-F238E27FC236}">
                  <a16:creationId xmlns:a16="http://schemas.microsoft.com/office/drawing/2014/main" id="{E652F8F3-BF24-90C1-67EA-42424987D388}"/>
                </a:ext>
              </a:extLst>
            </p:cNvPr>
            <p:cNvSpPr>
              <a:spLocks/>
            </p:cNvSpPr>
            <p:nvPr/>
          </p:nvSpPr>
          <p:spPr bwMode="auto">
            <a:xfrm>
              <a:off x="6937375" y="3214688"/>
              <a:ext cx="484188" cy="204788"/>
            </a:xfrm>
            <a:custGeom>
              <a:avLst/>
              <a:gdLst>
                <a:gd name="T0" fmla="*/ 2 w 66"/>
                <a:gd name="T1" fmla="*/ 10 h 28"/>
                <a:gd name="T2" fmla="*/ 12 w 66"/>
                <a:gd name="T3" fmla="*/ 1 h 28"/>
                <a:gd name="T4" fmla="*/ 60 w 66"/>
                <a:gd name="T5" fmla="*/ 2 h 28"/>
                <a:gd name="T6" fmla="*/ 66 w 66"/>
                <a:gd name="T7" fmla="*/ 13 h 28"/>
                <a:gd name="T8" fmla="*/ 57 w 66"/>
                <a:gd name="T9" fmla="*/ 28 h 28"/>
                <a:gd name="T10" fmla="*/ 5 w 66"/>
                <a:gd name="T11" fmla="*/ 25 h 28"/>
                <a:gd name="T12" fmla="*/ 2 w 66"/>
                <a:gd name="T13" fmla="*/ 13 h 28"/>
                <a:gd name="T14" fmla="*/ 2 w 66"/>
                <a:gd name="T15" fmla="*/ 1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8">
                  <a:moveTo>
                    <a:pt x="2" y="10"/>
                  </a:moveTo>
                  <a:cubicBezTo>
                    <a:pt x="0" y="7"/>
                    <a:pt x="2" y="0"/>
                    <a:pt x="12" y="1"/>
                  </a:cubicBezTo>
                  <a:cubicBezTo>
                    <a:pt x="19" y="1"/>
                    <a:pt x="56" y="2"/>
                    <a:pt x="60" y="2"/>
                  </a:cubicBezTo>
                  <a:cubicBezTo>
                    <a:pt x="63" y="2"/>
                    <a:pt x="66" y="7"/>
                    <a:pt x="66" y="13"/>
                  </a:cubicBezTo>
                  <a:cubicBezTo>
                    <a:pt x="65" y="18"/>
                    <a:pt x="66" y="27"/>
                    <a:pt x="57" y="28"/>
                  </a:cubicBezTo>
                  <a:cubicBezTo>
                    <a:pt x="47" y="28"/>
                    <a:pt x="7" y="28"/>
                    <a:pt x="5" y="25"/>
                  </a:cubicBezTo>
                  <a:cubicBezTo>
                    <a:pt x="0" y="20"/>
                    <a:pt x="1" y="19"/>
                    <a:pt x="2" y="13"/>
                  </a:cubicBezTo>
                  <a:cubicBezTo>
                    <a:pt x="3" y="11"/>
                    <a:pt x="2" y="10"/>
                    <a:pt x="2" y="10"/>
                  </a:cubicBezTo>
                </a:path>
              </a:pathLst>
            </a:custGeom>
            <a:solidFill>
              <a:srgbClr val="AD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3" name="Freeform 525">
              <a:extLst>
                <a:ext uri="{FF2B5EF4-FFF2-40B4-BE49-F238E27FC236}">
                  <a16:creationId xmlns:a16="http://schemas.microsoft.com/office/drawing/2014/main" id="{A0E85354-4456-D0F5-AB69-4E416745CACF}"/>
                </a:ext>
              </a:extLst>
            </p:cNvPr>
            <p:cNvSpPr>
              <a:spLocks/>
            </p:cNvSpPr>
            <p:nvPr/>
          </p:nvSpPr>
          <p:spPr bwMode="auto">
            <a:xfrm>
              <a:off x="6937375" y="3214688"/>
              <a:ext cx="484188" cy="204788"/>
            </a:xfrm>
            <a:custGeom>
              <a:avLst/>
              <a:gdLst>
                <a:gd name="T0" fmla="*/ 2 w 66"/>
                <a:gd name="T1" fmla="*/ 10 h 28"/>
                <a:gd name="T2" fmla="*/ 12 w 66"/>
                <a:gd name="T3" fmla="*/ 1 h 28"/>
                <a:gd name="T4" fmla="*/ 60 w 66"/>
                <a:gd name="T5" fmla="*/ 2 h 28"/>
                <a:gd name="T6" fmla="*/ 66 w 66"/>
                <a:gd name="T7" fmla="*/ 13 h 28"/>
                <a:gd name="T8" fmla="*/ 57 w 66"/>
                <a:gd name="T9" fmla="*/ 28 h 28"/>
                <a:gd name="T10" fmla="*/ 5 w 66"/>
                <a:gd name="T11" fmla="*/ 25 h 28"/>
                <a:gd name="T12" fmla="*/ 2 w 66"/>
                <a:gd name="T13" fmla="*/ 14 h 28"/>
                <a:gd name="T14" fmla="*/ 2 w 66"/>
                <a:gd name="T15" fmla="*/ 1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8">
                  <a:moveTo>
                    <a:pt x="2" y="10"/>
                  </a:moveTo>
                  <a:cubicBezTo>
                    <a:pt x="0" y="7"/>
                    <a:pt x="2" y="0"/>
                    <a:pt x="12" y="1"/>
                  </a:cubicBezTo>
                  <a:cubicBezTo>
                    <a:pt x="19" y="1"/>
                    <a:pt x="56" y="2"/>
                    <a:pt x="60" y="2"/>
                  </a:cubicBezTo>
                  <a:cubicBezTo>
                    <a:pt x="63" y="2"/>
                    <a:pt x="66" y="7"/>
                    <a:pt x="66" y="13"/>
                  </a:cubicBezTo>
                  <a:cubicBezTo>
                    <a:pt x="65" y="18"/>
                    <a:pt x="66" y="27"/>
                    <a:pt x="57" y="28"/>
                  </a:cubicBezTo>
                  <a:cubicBezTo>
                    <a:pt x="47" y="28"/>
                    <a:pt x="7" y="28"/>
                    <a:pt x="5" y="25"/>
                  </a:cubicBezTo>
                  <a:cubicBezTo>
                    <a:pt x="0" y="20"/>
                    <a:pt x="1" y="19"/>
                    <a:pt x="2" y="14"/>
                  </a:cubicBezTo>
                  <a:cubicBezTo>
                    <a:pt x="3" y="11"/>
                    <a:pt x="2" y="10"/>
                    <a:pt x="2" y="10"/>
                  </a:cubicBezTo>
                </a:path>
              </a:pathLst>
            </a:custGeom>
            <a:solidFill>
              <a:srgbClr val="AC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4" name="Freeform 526">
              <a:extLst>
                <a:ext uri="{FF2B5EF4-FFF2-40B4-BE49-F238E27FC236}">
                  <a16:creationId xmlns:a16="http://schemas.microsoft.com/office/drawing/2014/main" id="{F25B1585-9552-6BA5-17D7-7EE7B1DE3B37}"/>
                </a:ext>
              </a:extLst>
            </p:cNvPr>
            <p:cNvSpPr>
              <a:spLocks/>
            </p:cNvSpPr>
            <p:nvPr/>
          </p:nvSpPr>
          <p:spPr bwMode="auto">
            <a:xfrm>
              <a:off x="6937375" y="3222626"/>
              <a:ext cx="484188" cy="196850"/>
            </a:xfrm>
            <a:custGeom>
              <a:avLst/>
              <a:gdLst>
                <a:gd name="T0" fmla="*/ 2 w 66"/>
                <a:gd name="T1" fmla="*/ 9 h 27"/>
                <a:gd name="T2" fmla="*/ 12 w 66"/>
                <a:gd name="T3" fmla="*/ 0 h 27"/>
                <a:gd name="T4" fmla="*/ 60 w 66"/>
                <a:gd name="T5" fmla="*/ 1 h 27"/>
                <a:gd name="T6" fmla="*/ 66 w 66"/>
                <a:gd name="T7" fmla="*/ 12 h 27"/>
                <a:gd name="T8" fmla="*/ 57 w 66"/>
                <a:gd name="T9" fmla="*/ 27 h 27"/>
                <a:gd name="T10" fmla="*/ 5 w 66"/>
                <a:gd name="T11" fmla="*/ 24 h 27"/>
                <a:gd name="T12" fmla="*/ 2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0" y="6"/>
                    <a:pt x="2" y="0"/>
                    <a:pt x="12" y="0"/>
                  </a:cubicBezTo>
                  <a:cubicBezTo>
                    <a:pt x="19" y="0"/>
                    <a:pt x="56" y="1"/>
                    <a:pt x="60" y="1"/>
                  </a:cubicBezTo>
                  <a:cubicBezTo>
                    <a:pt x="63" y="1"/>
                    <a:pt x="66" y="6"/>
                    <a:pt x="66" y="12"/>
                  </a:cubicBezTo>
                  <a:cubicBezTo>
                    <a:pt x="65" y="17"/>
                    <a:pt x="66" y="26"/>
                    <a:pt x="57" y="27"/>
                  </a:cubicBezTo>
                  <a:cubicBezTo>
                    <a:pt x="47" y="27"/>
                    <a:pt x="7" y="27"/>
                    <a:pt x="5" y="24"/>
                  </a:cubicBezTo>
                  <a:cubicBezTo>
                    <a:pt x="0" y="19"/>
                    <a:pt x="1" y="18"/>
                    <a:pt x="2" y="13"/>
                  </a:cubicBezTo>
                  <a:cubicBezTo>
                    <a:pt x="3" y="10"/>
                    <a:pt x="2" y="9"/>
                    <a:pt x="2" y="9"/>
                  </a:cubicBezTo>
                </a:path>
              </a:pathLst>
            </a:custGeom>
            <a:solidFill>
              <a:srgbClr val="AB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5" name="Freeform 527">
              <a:extLst>
                <a:ext uri="{FF2B5EF4-FFF2-40B4-BE49-F238E27FC236}">
                  <a16:creationId xmlns:a16="http://schemas.microsoft.com/office/drawing/2014/main" id="{ED900880-0BA3-1A47-FE23-4FD02F4D6C48}"/>
                </a:ext>
              </a:extLst>
            </p:cNvPr>
            <p:cNvSpPr>
              <a:spLocks/>
            </p:cNvSpPr>
            <p:nvPr/>
          </p:nvSpPr>
          <p:spPr bwMode="auto">
            <a:xfrm>
              <a:off x="6937375" y="3222626"/>
              <a:ext cx="484188" cy="196850"/>
            </a:xfrm>
            <a:custGeom>
              <a:avLst/>
              <a:gdLst>
                <a:gd name="T0" fmla="*/ 2 w 66"/>
                <a:gd name="T1" fmla="*/ 9 h 27"/>
                <a:gd name="T2" fmla="*/ 12 w 66"/>
                <a:gd name="T3" fmla="*/ 0 h 27"/>
                <a:gd name="T4" fmla="*/ 60 w 66"/>
                <a:gd name="T5" fmla="*/ 1 h 27"/>
                <a:gd name="T6" fmla="*/ 66 w 66"/>
                <a:gd name="T7" fmla="*/ 12 h 27"/>
                <a:gd name="T8" fmla="*/ 57 w 66"/>
                <a:gd name="T9" fmla="*/ 27 h 27"/>
                <a:gd name="T10" fmla="*/ 5 w 66"/>
                <a:gd name="T11" fmla="*/ 24 h 27"/>
                <a:gd name="T12" fmla="*/ 2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0" y="6"/>
                    <a:pt x="2" y="0"/>
                    <a:pt x="12" y="0"/>
                  </a:cubicBezTo>
                  <a:cubicBezTo>
                    <a:pt x="19" y="0"/>
                    <a:pt x="56" y="1"/>
                    <a:pt x="60" y="1"/>
                  </a:cubicBezTo>
                  <a:cubicBezTo>
                    <a:pt x="63" y="1"/>
                    <a:pt x="66" y="6"/>
                    <a:pt x="66" y="12"/>
                  </a:cubicBezTo>
                  <a:cubicBezTo>
                    <a:pt x="65" y="17"/>
                    <a:pt x="66" y="26"/>
                    <a:pt x="57" y="27"/>
                  </a:cubicBezTo>
                  <a:cubicBezTo>
                    <a:pt x="47" y="27"/>
                    <a:pt x="7" y="27"/>
                    <a:pt x="5" y="24"/>
                  </a:cubicBezTo>
                  <a:cubicBezTo>
                    <a:pt x="0" y="19"/>
                    <a:pt x="1" y="18"/>
                    <a:pt x="2" y="13"/>
                  </a:cubicBezTo>
                  <a:cubicBezTo>
                    <a:pt x="3" y="10"/>
                    <a:pt x="2" y="9"/>
                    <a:pt x="2" y="9"/>
                  </a:cubicBezTo>
                </a:path>
              </a:pathLst>
            </a:custGeom>
            <a:solidFill>
              <a:srgbClr val="AA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6" name="Freeform 528">
              <a:extLst>
                <a:ext uri="{FF2B5EF4-FFF2-40B4-BE49-F238E27FC236}">
                  <a16:creationId xmlns:a16="http://schemas.microsoft.com/office/drawing/2014/main" id="{AA638F96-AC85-C335-27CE-010C99DD7152}"/>
                </a:ext>
              </a:extLst>
            </p:cNvPr>
            <p:cNvSpPr>
              <a:spLocks/>
            </p:cNvSpPr>
            <p:nvPr/>
          </p:nvSpPr>
          <p:spPr bwMode="auto">
            <a:xfrm>
              <a:off x="6937375" y="3222626"/>
              <a:ext cx="484188" cy="196850"/>
            </a:xfrm>
            <a:custGeom>
              <a:avLst/>
              <a:gdLst>
                <a:gd name="T0" fmla="*/ 2 w 66"/>
                <a:gd name="T1" fmla="*/ 9 h 27"/>
                <a:gd name="T2" fmla="*/ 12 w 66"/>
                <a:gd name="T3" fmla="*/ 0 h 27"/>
                <a:gd name="T4" fmla="*/ 60 w 66"/>
                <a:gd name="T5" fmla="*/ 1 h 27"/>
                <a:gd name="T6" fmla="*/ 66 w 66"/>
                <a:gd name="T7" fmla="*/ 12 h 27"/>
                <a:gd name="T8" fmla="*/ 56 w 66"/>
                <a:gd name="T9" fmla="*/ 27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0" y="6"/>
                    <a:pt x="3" y="0"/>
                    <a:pt x="12" y="0"/>
                  </a:cubicBezTo>
                  <a:cubicBezTo>
                    <a:pt x="19" y="0"/>
                    <a:pt x="56" y="1"/>
                    <a:pt x="60" y="1"/>
                  </a:cubicBezTo>
                  <a:cubicBezTo>
                    <a:pt x="63" y="1"/>
                    <a:pt x="66" y="6"/>
                    <a:pt x="66" y="12"/>
                  </a:cubicBezTo>
                  <a:cubicBezTo>
                    <a:pt x="65" y="17"/>
                    <a:pt x="66" y="26"/>
                    <a:pt x="56" y="27"/>
                  </a:cubicBezTo>
                  <a:cubicBezTo>
                    <a:pt x="47" y="27"/>
                    <a:pt x="7" y="27"/>
                    <a:pt x="5" y="24"/>
                  </a:cubicBezTo>
                  <a:cubicBezTo>
                    <a:pt x="0" y="19"/>
                    <a:pt x="1" y="18"/>
                    <a:pt x="3" y="13"/>
                  </a:cubicBezTo>
                  <a:cubicBezTo>
                    <a:pt x="3" y="10"/>
                    <a:pt x="2" y="9"/>
                    <a:pt x="2" y="9"/>
                  </a:cubicBezTo>
                </a:path>
              </a:pathLst>
            </a:custGeom>
            <a:solidFill>
              <a:srgbClr val="A9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7" name="Freeform 529">
              <a:extLst>
                <a:ext uri="{FF2B5EF4-FFF2-40B4-BE49-F238E27FC236}">
                  <a16:creationId xmlns:a16="http://schemas.microsoft.com/office/drawing/2014/main" id="{9DFCE476-9313-6A69-5D2C-AEABB3561D7F}"/>
                </a:ext>
              </a:extLst>
            </p:cNvPr>
            <p:cNvSpPr>
              <a:spLocks/>
            </p:cNvSpPr>
            <p:nvPr/>
          </p:nvSpPr>
          <p:spPr bwMode="auto">
            <a:xfrm>
              <a:off x="6937375" y="3222626"/>
              <a:ext cx="484188" cy="196850"/>
            </a:xfrm>
            <a:custGeom>
              <a:avLst/>
              <a:gdLst>
                <a:gd name="T0" fmla="*/ 2 w 66"/>
                <a:gd name="T1" fmla="*/ 9 h 27"/>
                <a:gd name="T2" fmla="*/ 12 w 66"/>
                <a:gd name="T3" fmla="*/ 0 h 27"/>
                <a:gd name="T4" fmla="*/ 60 w 66"/>
                <a:gd name="T5" fmla="*/ 1 h 27"/>
                <a:gd name="T6" fmla="*/ 66 w 66"/>
                <a:gd name="T7" fmla="*/ 12 h 27"/>
                <a:gd name="T8" fmla="*/ 56 w 66"/>
                <a:gd name="T9" fmla="*/ 27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0" y="7"/>
                    <a:pt x="3" y="0"/>
                    <a:pt x="12" y="0"/>
                  </a:cubicBezTo>
                  <a:cubicBezTo>
                    <a:pt x="19" y="0"/>
                    <a:pt x="56" y="2"/>
                    <a:pt x="60" y="1"/>
                  </a:cubicBezTo>
                  <a:cubicBezTo>
                    <a:pt x="63" y="1"/>
                    <a:pt x="66" y="6"/>
                    <a:pt x="66" y="12"/>
                  </a:cubicBezTo>
                  <a:cubicBezTo>
                    <a:pt x="65" y="17"/>
                    <a:pt x="66" y="26"/>
                    <a:pt x="56" y="27"/>
                  </a:cubicBezTo>
                  <a:cubicBezTo>
                    <a:pt x="47" y="27"/>
                    <a:pt x="8" y="26"/>
                    <a:pt x="5" y="24"/>
                  </a:cubicBezTo>
                  <a:cubicBezTo>
                    <a:pt x="0" y="19"/>
                    <a:pt x="1" y="18"/>
                    <a:pt x="3" y="13"/>
                  </a:cubicBezTo>
                  <a:cubicBezTo>
                    <a:pt x="3" y="10"/>
                    <a:pt x="2" y="9"/>
                    <a:pt x="2" y="9"/>
                  </a:cubicBezTo>
                </a:path>
              </a:pathLst>
            </a:custGeom>
            <a:solidFill>
              <a:srgbClr val="A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8" name="Freeform 530">
              <a:extLst>
                <a:ext uri="{FF2B5EF4-FFF2-40B4-BE49-F238E27FC236}">
                  <a16:creationId xmlns:a16="http://schemas.microsoft.com/office/drawing/2014/main" id="{E5685624-E86F-5C1E-CAA9-022085D1E2EB}"/>
                </a:ext>
              </a:extLst>
            </p:cNvPr>
            <p:cNvSpPr>
              <a:spLocks/>
            </p:cNvSpPr>
            <p:nvPr/>
          </p:nvSpPr>
          <p:spPr bwMode="auto">
            <a:xfrm>
              <a:off x="6937375" y="3222626"/>
              <a:ext cx="484188" cy="196850"/>
            </a:xfrm>
            <a:custGeom>
              <a:avLst/>
              <a:gdLst>
                <a:gd name="T0" fmla="*/ 2 w 66"/>
                <a:gd name="T1" fmla="*/ 9 h 27"/>
                <a:gd name="T2" fmla="*/ 12 w 66"/>
                <a:gd name="T3" fmla="*/ 0 h 27"/>
                <a:gd name="T4" fmla="*/ 60 w 66"/>
                <a:gd name="T5" fmla="*/ 1 h 27"/>
                <a:gd name="T6" fmla="*/ 66 w 66"/>
                <a:gd name="T7" fmla="*/ 12 h 27"/>
                <a:gd name="T8" fmla="*/ 56 w 66"/>
                <a:gd name="T9" fmla="*/ 27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0" y="7"/>
                    <a:pt x="3" y="0"/>
                    <a:pt x="12" y="0"/>
                  </a:cubicBezTo>
                  <a:cubicBezTo>
                    <a:pt x="19" y="0"/>
                    <a:pt x="56" y="2"/>
                    <a:pt x="60" y="1"/>
                  </a:cubicBezTo>
                  <a:cubicBezTo>
                    <a:pt x="63" y="1"/>
                    <a:pt x="66" y="6"/>
                    <a:pt x="66" y="12"/>
                  </a:cubicBezTo>
                  <a:cubicBezTo>
                    <a:pt x="65" y="17"/>
                    <a:pt x="66" y="26"/>
                    <a:pt x="56" y="27"/>
                  </a:cubicBezTo>
                  <a:cubicBezTo>
                    <a:pt x="47" y="27"/>
                    <a:pt x="8" y="26"/>
                    <a:pt x="5" y="24"/>
                  </a:cubicBezTo>
                  <a:cubicBezTo>
                    <a:pt x="0" y="19"/>
                    <a:pt x="1" y="18"/>
                    <a:pt x="3" y="13"/>
                  </a:cubicBezTo>
                  <a:cubicBezTo>
                    <a:pt x="4" y="10"/>
                    <a:pt x="2" y="9"/>
                    <a:pt x="2" y="9"/>
                  </a:cubicBezTo>
                </a:path>
              </a:pathLst>
            </a:custGeom>
            <a:solidFill>
              <a:srgbClr val="A7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89" name="Freeform 531">
              <a:extLst>
                <a:ext uri="{FF2B5EF4-FFF2-40B4-BE49-F238E27FC236}">
                  <a16:creationId xmlns:a16="http://schemas.microsoft.com/office/drawing/2014/main" id="{EB00421B-BACF-714C-D44D-DD5638BF9EC3}"/>
                </a:ext>
              </a:extLst>
            </p:cNvPr>
            <p:cNvSpPr>
              <a:spLocks/>
            </p:cNvSpPr>
            <p:nvPr/>
          </p:nvSpPr>
          <p:spPr bwMode="auto">
            <a:xfrm>
              <a:off x="6937375" y="3222626"/>
              <a:ext cx="484188" cy="196850"/>
            </a:xfrm>
            <a:custGeom>
              <a:avLst/>
              <a:gdLst>
                <a:gd name="T0" fmla="*/ 2 w 66"/>
                <a:gd name="T1" fmla="*/ 9 h 27"/>
                <a:gd name="T2" fmla="*/ 12 w 66"/>
                <a:gd name="T3" fmla="*/ 0 h 27"/>
                <a:gd name="T4" fmla="*/ 60 w 66"/>
                <a:gd name="T5" fmla="*/ 1 h 27"/>
                <a:gd name="T6" fmla="*/ 66 w 66"/>
                <a:gd name="T7" fmla="*/ 12 h 27"/>
                <a:gd name="T8" fmla="*/ 56 w 66"/>
                <a:gd name="T9" fmla="*/ 27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0" y="7"/>
                    <a:pt x="3" y="0"/>
                    <a:pt x="12" y="0"/>
                  </a:cubicBezTo>
                  <a:cubicBezTo>
                    <a:pt x="20" y="0"/>
                    <a:pt x="56" y="2"/>
                    <a:pt x="60" y="1"/>
                  </a:cubicBezTo>
                  <a:cubicBezTo>
                    <a:pt x="63" y="1"/>
                    <a:pt x="66" y="6"/>
                    <a:pt x="66" y="12"/>
                  </a:cubicBezTo>
                  <a:cubicBezTo>
                    <a:pt x="65" y="17"/>
                    <a:pt x="66" y="26"/>
                    <a:pt x="56" y="27"/>
                  </a:cubicBezTo>
                  <a:cubicBezTo>
                    <a:pt x="47" y="27"/>
                    <a:pt x="8" y="26"/>
                    <a:pt x="5" y="24"/>
                  </a:cubicBezTo>
                  <a:cubicBezTo>
                    <a:pt x="0" y="19"/>
                    <a:pt x="1" y="18"/>
                    <a:pt x="3" y="13"/>
                  </a:cubicBezTo>
                  <a:cubicBezTo>
                    <a:pt x="4" y="10"/>
                    <a:pt x="2" y="9"/>
                    <a:pt x="2" y="9"/>
                  </a:cubicBezTo>
                </a:path>
              </a:pathLst>
            </a:custGeom>
            <a:solidFill>
              <a:srgbClr val="A6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0" name="Freeform 532">
              <a:extLst>
                <a:ext uri="{FF2B5EF4-FFF2-40B4-BE49-F238E27FC236}">
                  <a16:creationId xmlns:a16="http://schemas.microsoft.com/office/drawing/2014/main" id="{B4D5A014-4DF9-8A9E-DFE0-613919EAEFE7}"/>
                </a:ext>
              </a:extLst>
            </p:cNvPr>
            <p:cNvSpPr>
              <a:spLocks/>
            </p:cNvSpPr>
            <p:nvPr/>
          </p:nvSpPr>
          <p:spPr bwMode="auto">
            <a:xfrm>
              <a:off x="6937375" y="3222626"/>
              <a:ext cx="484188" cy="196850"/>
            </a:xfrm>
            <a:custGeom>
              <a:avLst/>
              <a:gdLst>
                <a:gd name="T0" fmla="*/ 2 w 66"/>
                <a:gd name="T1" fmla="*/ 9 h 27"/>
                <a:gd name="T2" fmla="*/ 12 w 66"/>
                <a:gd name="T3" fmla="*/ 0 h 27"/>
                <a:gd name="T4" fmla="*/ 59 w 66"/>
                <a:gd name="T5" fmla="*/ 1 h 27"/>
                <a:gd name="T6" fmla="*/ 65 w 66"/>
                <a:gd name="T7" fmla="*/ 12 h 27"/>
                <a:gd name="T8" fmla="*/ 56 w 66"/>
                <a:gd name="T9" fmla="*/ 26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0" y="7"/>
                    <a:pt x="3" y="0"/>
                    <a:pt x="12" y="0"/>
                  </a:cubicBezTo>
                  <a:cubicBezTo>
                    <a:pt x="20" y="0"/>
                    <a:pt x="56" y="2"/>
                    <a:pt x="59" y="1"/>
                  </a:cubicBezTo>
                  <a:cubicBezTo>
                    <a:pt x="63" y="1"/>
                    <a:pt x="66" y="6"/>
                    <a:pt x="65" y="12"/>
                  </a:cubicBezTo>
                  <a:cubicBezTo>
                    <a:pt x="65" y="17"/>
                    <a:pt x="66" y="26"/>
                    <a:pt x="56" y="26"/>
                  </a:cubicBezTo>
                  <a:cubicBezTo>
                    <a:pt x="47" y="27"/>
                    <a:pt x="8" y="26"/>
                    <a:pt x="5" y="24"/>
                  </a:cubicBezTo>
                  <a:cubicBezTo>
                    <a:pt x="0" y="19"/>
                    <a:pt x="1" y="18"/>
                    <a:pt x="3" y="13"/>
                  </a:cubicBezTo>
                  <a:cubicBezTo>
                    <a:pt x="4" y="10"/>
                    <a:pt x="2" y="9"/>
                    <a:pt x="2" y="9"/>
                  </a:cubicBezTo>
                </a:path>
              </a:pathLst>
            </a:custGeom>
            <a:solidFill>
              <a:srgbClr val="A5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1" name="Freeform 533">
              <a:extLst>
                <a:ext uri="{FF2B5EF4-FFF2-40B4-BE49-F238E27FC236}">
                  <a16:creationId xmlns:a16="http://schemas.microsoft.com/office/drawing/2014/main" id="{C3C64E8D-5C7C-BAFE-35B5-F2D793485B49}"/>
                </a:ext>
              </a:extLst>
            </p:cNvPr>
            <p:cNvSpPr>
              <a:spLocks/>
            </p:cNvSpPr>
            <p:nvPr/>
          </p:nvSpPr>
          <p:spPr bwMode="auto">
            <a:xfrm>
              <a:off x="6937375" y="3222626"/>
              <a:ext cx="484188" cy="196850"/>
            </a:xfrm>
            <a:custGeom>
              <a:avLst/>
              <a:gdLst>
                <a:gd name="T0" fmla="*/ 2 w 66"/>
                <a:gd name="T1" fmla="*/ 9 h 27"/>
                <a:gd name="T2" fmla="*/ 12 w 66"/>
                <a:gd name="T3" fmla="*/ 0 h 27"/>
                <a:gd name="T4" fmla="*/ 59 w 66"/>
                <a:gd name="T5" fmla="*/ 1 h 27"/>
                <a:gd name="T6" fmla="*/ 65 w 66"/>
                <a:gd name="T7" fmla="*/ 12 h 27"/>
                <a:gd name="T8" fmla="*/ 56 w 66"/>
                <a:gd name="T9" fmla="*/ 26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1" y="7"/>
                    <a:pt x="3" y="0"/>
                    <a:pt x="12" y="0"/>
                  </a:cubicBezTo>
                  <a:cubicBezTo>
                    <a:pt x="20" y="1"/>
                    <a:pt x="56" y="2"/>
                    <a:pt x="59" y="1"/>
                  </a:cubicBezTo>
                  <a:cubicBezTo>
                    <a:pt x="63" y="1"/>
                    <a:pt x="66" y="6"/>
                    <a:pt x="65" y="12"/>
                  </a:cubicBezTo>
                  <a:cubicBezTo>
                    <a:pt x="65" y="17"/>
                    <a:pt x="66" y="26"/>
                    <a:pt x="56" y="26"/>
                  </a:cubicBezTo>
                  <a:cubicBezTo>
                    <a:pt x="47" y="27"/>
                    <a:pt x="8" y="26"/>
                    <a:pt x="5" y="24"/>
                  </a:cubicBezTo>
                  <a:cubicBezTo>
                    <a:pt x="0" y="19"/>
                    <a:pt x="1" y="18"/>
                    <a:pt x="3" y="13"/>
                  </a:cubicBezTo>
                  <a:cubicBezTo>
                    <a:pt x="4" y="10"/>
                    <a:pt x="2" y="9"/>
                    <a:pt x="2" y="9"/>
                  </a:cubicBezTo>
                </a:path>
              </a:pathLst>
            </a:custGeom>
            <a:solidFill>
              <a:srgbClr val="A4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2" name="Freeform 534">
              <a:extLst>
                <a:ext uri="{FF2B5EF4-FFF2-40B4-BE49-F238E27FC236}">
                  <a16:creationId xmlns:a16="http://schemas.microsoft.com/office/drawing/2014/main" id="{C43A002F-1846-6C06-A647-60135E699356}"/>
                </a:ext>
              </a:extLst>
            </p:cNvPr>
            <p:cNvSpPr>
              <a:spLocks/>
            </p:cNvSpPr>
            <p:nvPr/>
          </p:nvSpPr>
          <p:spPr bwMode="auto">
            <a:xfrm>
              <a:off x="6937375" y="3222626"/>
              <a:ext cx="484188" cy="196850"/>
            </a:xfrm>
            <a:custGeom>
              <a:avLst/>
              <a:gdLst>
                <a:gd name="T0" fmla="*/ 2 w 66"/>
                <a:gd name="T1" fmla="*/ 9 h 27"/>
                <a:gd name="T2" fmla="*/ 12 w 66"/>
                <a:gd name="T3" fmla="*/ 0 h 27"/>
                <a:gd name="T4" fmla="*/ 59 w 66"/>
                <a:gd name="T5" fmla="*/ 2 h 27"/>
                <a:gd name="T6" fmla="*/ 65 w 66"/>
                <a:gd name="T7" fmla="*/ 12 h 27"/>
                <a:gd name="T8" fmla="*/ 56 w 66"/>
                <a:gd name="T9" fmla="*/ 26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1" y="7"/>
                    <a:pt x="3" y="0"/>
                    <a:pt x="12" y="0"/>
                  </a:cubicBezTo>
                  <a:cubicBezTo>
                    <a:pt x="20" y="1"/>
                    <a:pt x="56" y="2"/>
                    <a:pt x="59" y="2"/>
                  </a:cubicBezTo>
                  <a:cubicBezTo>
                    <a:pt x="63" y="1"/>
                    <a:pt x="66" y="6"/>
                    <a:pt x="65" y="12"/>
                  </a:cubicBezTo>
                  <a:cubicBezTo>
                    <a:pt x="65" y="17"/>
                    <a:pt x="66" y="26"/>
                    <a:pt x="56" y="26"/>
                  </a:cubicBezTo>
                  <a:cubicBezTo>
                    <a:pt x="47" y="27"/>
                    <a:pt x="8" y="26"/>
                    <a:pt x="5" y="24"/>
                  </a:cubicBezTo>
                  <a:cubicBezTo>
                    <a:pt x="0" y="19"/>
                    <a:pt x="1" y="18"/>
                    <a:pt x="3" y="13"/>
                  </a:cubicBezTo>
                  <a:cubicBezTo>
                    <a:pt x="4" y="10"/>
                    <a:pt x="2" y="9"/>
                    <a:pt x="2" y="9"/>
                  </a:cubicBezTo>
                </a:path>
              </a:pathLst>
            </a:custGeom>
            <a:solidFill>
              <a:srgbClr val="A3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3" name="Freeform 535">
              <a:extLst>
                <a:ext uri="{FF2B5EF4-FFF2-40B4-BE49-F238E27FC236}">
                  <a16:creationId xmlns:a16="http://schemas.microsoft.com/office/drawing/2014/main" id="{B2F4574D-7197-85FE-6631-1326ED331223}"/>
                </a:ext>
              </a:extLst>
            </p:cNvPr>
            <p:cNvSpPr>
              <a:spLocks/>
            </p:cNvSpPr>
            <p:nvPr/>
          </p:nvSpPr>
          <p:spPr bwMode="auto">
            <a:xfrm>
              <a:off x="6937375" y="3222626"/>
              <a:ext cx="484188" cy="196850"/>
            </a:xfrm>
            <a:custGeom>
              <a:avLst/>
              <a:gdLst>
                <a:gd name="T0" fmla="*/ 2 w 66"/>
                <a:gd name="T1" fmla="*/ 9 h 27"/>
                <a:gd name="T2" fmla="*/ 12 w 66"/>
                <a:gd name="T3" fmla="*/ 0 h 27"/>
                <a:gd name="T4" fmla="*/ 59 w 66"/>
                <a:gd name="T5" fmla="*/ 2 h 27"/>
                <a:gd name="T6" fmla="*/ 65 w 66"/>
                <a:gd name="T7" fmla="*/ 12 h 27"/>
                <a:gd name="T8" fmla="*/ 56 w 66"/>
                <a:gd name="T9" fmla="*/ 26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1" y="7"/>
                    <a:pt x="3" y="0"/>
                    <a:pt x="12" y="0"/>
                  </a:cubicBezTo>
                  <a:cubicBezTo>
                    <a:pt x="20" y="1"/>
                    <a:pt x="56" y="2"/>
                    <a:pt x="59" y="2"/>
                  </a:cubicBezTo>
                  <a:cubicBezTo>
                    <a:pt x="63" y="1"/>
                    <a:pt x="66" y="6"/>
                    <a:pt x="65" y="12"/>
                  </a:cubicBezTo>
                  <a:cubicBezTo>
                    <a:pt x="65" y="17"/>
                    <a:pt x="66" y="26"/>
                    <a:pt x="56" y="26"/>
                  </a:cubicBezTo>
                  <a:cubicBezTo>
                    <a:pt x="47" y="27"/>
                    <a:pt x="8" y="26"/>
                    <a:pt x="5" y="24"/>
                  </a:cubicBezTo>
                  <a:cubicBezTo>
                    <a:pt x="0" y="19"/>
                    <a:pt x="1" y="18"/>
                    <a:pt x="3" y="13"/>
                  </a:cubicBezTo>
                  <a:cubicBezTo>
                    <a:pt x="4" y="10"/>
                    <a:pt x="2" y="9"/>
                    <a:pt x="2" y="9"/>
                  </a:cubicBezTo>
                </a:path>
              </a:pathLst>
            </a:custGeom>
            <a:solidFill>
              <a:srgbClr val="A2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4" name="Freeform 536">
              <a:extLst>
                <a:ext uri="{FF2B5EF4-FFF2-40B4-BE49-F238E27FC236}">
                  <a16:creationId xmlns:a16="http://schemas.microsoft.com/office/drawing/2014/main" id="{3E2CE0D5-1A6C-515D-4F45-B8E8B183109D}"/>
                </a:ext>
              </a:extLst>
            </p:cNvPr>
            <p:cNvSpPr>
              <a:spLocks/>
            </p:cNvSpPr>
            <p:nvPr/>
          </p:nvSpPr>
          <p:spPr bwMode="auto">
            <a:xfrm>
              <a:off x="6937375" y="3222626"/>
              <a:ext cx="484188" cy="196850"/>
            </a:xfrm>
            <a:custGeom>
              <a:avLst/>
              <a:gdLst>
                <a:gd name="T0" fmla="*/ 2 w 66"/>
                <a:gd name="T1" fmla="*/ 9 h 27"/>
                <a:gd name="T2" fmla="*/ 12 w 66"/>
                <a:gd name="T3" fmla="*/ 0 h 27"/>
                <a:gd name="T4" fmla="*/ 59 w 66"/>
                <a:gd name="T5" fmla="*/ 2 h 27"/>
                <a:gd name="T6" fmla="*/ 65 w 66"/>
                <a:gd name="T7" fmla="*/ 12 h 27"/>
                <a:gd name="T8" fmla="*/ 56 w 66"/>
                <a:gd name="T9" fmla="*/ 26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1" y="7"/>
                    <a:pt x="3" y="0"/>
                    <a:pt x="12" y="0"/>
                  </a:cubicBezTo>
                  <a:cubicBezTo>
                    <a:pt x="20" y="1"/>
                    <a:pt x="56" y="2"/>
                    <a:pt x="59" y="2"/>
                  </a:cubicBezTo>
                  <a:cubicBezTo>
                    <a:pt x="63" y="1"/>
                    <a:pt x="66" y="6"/>
                    <a:pt x="65" y="12"/>
                  </a:cubicBezTo>
                  <a:cubicBezTo>
                    <a:pt x="65" y="17"/>
                    <a:pt x="66" y="26"/>
                    <a:pt x="56" y="26"/>
                  </a:cubicBezTo>
                  <a:cubicBezTo>
                    <a:pt x="47" y="27"/>
                    <a:pt x="8" y="26"/>
                    <a:pt x="5" y="24"/>
                  </a:cubicBezTo>
                  <a:cubicBezTo>
                    <a:pt x="0" y="19"/>
                    <a:pt x="1" y="18"/>
                    <a:pt x="3" y="13"/>
                  </a:cubicBezTo>
                  <a:cubicBezTo>
                    <a:pt x="4" y="10"/>
                    <a:pt x="2" y="9"/>
                    <a:pt x="2" y="9"/>
                  </a:cubicBezTo>
                </a:path>
              </a:pathLst>
            </a:custGeom>
            <a:solidFill>
              <a:srgbClr val="A1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5" name="Freeform 537">
              <a:extLst>
                <a:ext uri="{FF2B5EF4-FFF2-40B4-BE49-F238E27FC236}">
                  <a16:creationId xmlns:a16="http://schemas.microsoft.com/office/drawing/2014/main" id="{5BBF1BDB-2738-3D45-41AC-83F8D0D1ABDE}"/>
                </a:ext>
              </a:extLst>
            </p:cNvPr>
            <p:cNvSpPr>
              <a:spLocks/>
            </p:cNvSpPr>
            <p:nvPr/>
          </p:nvSpPr>
          <p:spPr bwMode="auto">
            <a:xfrm>
              <a:off x="6937375" y="3222626"/>
              <a:ext cx="484188" cy="196850"/>
            </a:xfrm>
            <a:custGeom>
              <a:avLst/>
              <a:gdLst>
                <a:gd name="T0" fmla="*/ 2 w 66"/>
                <a:gd name="T1" fmla="*/ 9 h 27"/>
                <a:gd name="T2" fmla="*/ 12 w 66"/>
                <a:gd name="T3" fmla="*/ 0 h 27"/>
                <a:gd name="T4" fmla="*/ 59 w 66"/>
                <a:gd name="T5" fmla="*/ 2 h 27"/>
                <a:gd name="T6" fmla="*/ 65 w 66"/>
                <a:gd name="T7" fmla="*/ 12 h 27"/>
                <a:gd name="T8" fmla="*/ 56 w 66"/>
                <a:gd name="T9" fmla="*/ 26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1" y="7"/>
                    <a:pt x="3" y="0"/>
                    <a:pt x="12" y="0"/>
                  </a:cubicBezTo>
                  <a:cubicBezTo>
                    <a:pt x="20" y="1"/>
                    <a:pt x="56" y="2"/>
                    <a:pt x="59" y="2"/>
                  </a:cubicBezTo>
                  <a:cubicBezTo>
                    <a:pt x="63" y="1"/>
                    <a:pt x="66" y="6"/>
                    <a:pt x="65" y="12"/>
                  </a:cubicBezTo>
                  <a:cubicBezTo>
                    <a:pt x="65" y="17"/>
                    <a:pt x="66" y="26"/>
                    <a:pt x="56" y="26"/>
                  </a:cubicBezTo>
                  <a:cubicBezTo>
                    <a:pt x="47" y="27"/>
                    <a:pt x="8" y="26"/>
                    <a:pt x="5" y="24"/>
                  </a:cubicBezTo>
                  <a:cubicBezTo>
                    <a:pt x="0" y="19"/>
                    <a:pt x="1" y="18"/>
                    <a:pt x="3" y="13"/>
                  </a:cubicBezTo>
                  <a:cubicBezTo>
                    <a:pt x="4" y="10"/>
                    <a:pt x="2" y="9"/>
                    <a:pt x="2" y="9"/>
                  </a:cubicBezTo>
                </a:path>
              </a:pathLst>
            </a:custGeom>
            <a:solidFill>
              <a:srgbClr val="A0E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6" name="Freeform 538">
              <a:extLst>
                <a:ext uri="{FF2B5EF4-FFF2-40B4-BE49-F238E27FC236}">
                  <a16:creationId xmlns:a16="http://schemas.microsoft.com/office/drawing/2014/main" id="{A60E6CA0-8301-6500-CED7-30E9356C0E2E}"/>
                </a:ext>
              </a:extLst>
            </p:cNvPr>
            <p:cNvSpPr>
              <a:spLocks/>
            </p:cNvSpPr>
            <p:nvPr/>
          </p:nvSpPr>
          <p:spPr bwMode="auto">
            <a:xfrm>
              <a:off x="6937375" y="3222626"/>
              <a:ext cx="484188" cy="196850"/>
            </a:xfrm>
            <a:custGeom>
              <a:avLst/>
              <a:gdLst>
                <a:gd name="T0" fmla="*/ 2 w 66"/>
                <a:gd name="T1" fmla="*/ 9 h 27"/>
                <a:gd name="T2" fmla="*/ 12 w 66"/>
                <a:gd name="T3" fmla="*/ 1 h 27"/>
                <a:gd name="T4" fmla="*/ 59 w 66"/>
                <a:gd name="T5" fmla="*/ 2 h 27"/>
                <a:gd name="T6" fmla="*/ 65 w 66"/>
                <a:gd name="T7" fmla="*/ 12 h 27"/>
                <a:gd name="T8" fmla="*/ 56 w 66"/>
                <a:gd name="T9" fmla="*/ 26 h 27"/>
                <a:gd name="T10" fmla="*/ 5 w 66"/>
                <a:gd name="T11" fmla="*/ 24 h 27"/>
                <a:gd name="T12" fmla="*/ 3 w 66"/>
                <a:gd name="T13" fmla="*/ 13 h 27"/>
                <a:gd name="T14" fmla="*/ 2 w 66"/>
                <a:gd name="T15" fmla="*/ 9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7">
                  <a:moveTo>
                    <a:pt x="2" y="9"/>
                  </a:moveTo>
                  <a:cubicBezTo>
                    <a:pt x="1" y="7"/>
                    <a:pt x="3" y="0"/>
                    <a:pt x="12" y="1"/>
                  </a:cubicBezTo>
                  <a:cubicBezTo>
                    <a:pt x="20" y="1"/>
                    <a:pt x="56" y="2"/>
                    <a:pt x="59" y="2"/>
                  </a:cubicBezTo>
                  <a:cubicBezTo>
                    <a:pt x="62" y="2"/>
                    <a:pt x="66" y="6"/>
                    <a:pt x="65" y="12"/>
                  </a:cubicBezTo>
                  <a:cubicBezTo>
                    <a:pt x="65" y="17"/>
                    <a:pt x="65" y="26"/>
                    <a:pt x="56" y="26"/>
                  </a:cubicBezTo>
                  <a:cubicBezTo>
                    <a:pt x="47" y="27"/>
                    <a:pt x="8" y="26"/>
                    <a:pt x="5" y="24"/>
                  </a:cubicBezTo>
                  <a:cubicBezTo>
                    <a:pt x="0" y="19"/>
                    <a:pt x="1" y="18"/>
                    <a:pt x="3" y="13"/>
                  </a:cubicBezTo>
                  <a:cubicBezTo>
                    <a:pt x="4" y="10"/>
                    <a:pt x="2" y="9"/>
                    <a:pt x="2" y="9"/>
                  </a:cubicBezTo>
                </a:path>
              </a:pathLst>
            </a:custGeom>
            <a:solidFill>
              <a:srgbClr val="9FE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7" name="Freeform 539">
              <a:extLst>
                <a:ext uri="{FF2B5EF4-FFF2-40B4-BE49-F238E27FC236}">
                  <a16:creationId xmlns:a16="http://schemas.microsoft.com/office/drawing/2014/main" id="{B2395F62-260B-A531-8988-3C13FD7D2977}"/>
                </a:ext>
              </a:extLst>
            </p:cNvPr>
            <p:cNvSpPr>
              <a:spLocks/>
            </p:cNvSpPr>
            <p:nvPr/>
          </p:nvSpPr>
          <p:spPr bwMode="auto">
            <a:xfrm>
              <a:off x="6937375" y="3222626"/>
              <a:ext cx="484188" cy="190500"/>
            </a:xfrm>
            <a:custGeom>
              <a:avLst/>
              <a:gdLst>
                <a:gd name="T0" fmla="*/ 2 w 66"/>
                <a:gd name="T1" fmla="*/ 9 h 26"/>
                <a:gd name="T2" fmla="*/ 12 w 66"/>
                <a:gd name="T3" fmla="*/ 1 h 26"/>
                <a:gd name="T4" fmla="*/ 59 w 66"/>
                <a:gd name="T5" fmla="*/ 2 h 26"/>
                <a:gd name="T6" fmla="*/ 65 w 66"/>
                <a:gd name="T7" fmla="*/ 12 h 26"/>
                <a:gd name="T8" fmla="*/ 56 w 66"/>
                <a:gd name="T9" fmla="*/ 26 h 26"/>
                <a:gd name="T10" fmla="*/ 5 w 66"/>
                <a:gd name="T11" fmla="*/ 24 h 26"/>
                <a:gd name="T12" fmla="*/ 3 w 66"/>
                <a:gd name="T13" fmla="*/ 13 h 26"/>
                <a:gd name="T14" fmla="*/ 2 w 66"/>
                <a:gd name="T15" fmla="*/ 9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6">
                  <a:moveTo>
                    <a:pt x="2" y="9"/>
                  </a:moveTo>
                  <a:cubicBezTo>
                    <a:pt x="1" y="7"/>
                    <a:pt x="3" y="0"/>
                    <a:pt x="12" y="1"/>
                  </a:cubicBezTo>
                  <a:cubicBezTo>
                    <a:pt x="20" y="1"/>
                    <a:pt x="56" y="2"/>
                    <a:pt x="59" y="2"/>
                  </a:cubicBezTo>
                  <a:cubicBezTo>
                    <a:pt x="62" y="2"/>
                    <a:pt x="66" y="6"/>
                    <a:pt x="65" y="12"/>
                  </a:cubicBezTo>
                  <a:cubicBezTo>
                    <a:pt x="65" y="17"/>
                    <a:pt x="65" y="26"/>
                    <a:pt x="56" y="26"/>
                  </a:cubicBezTo>
                  <a:cubicBezTo>
                    <a:pt x="47" y="26"/>
                    <a:pt x="8" y="26"/>
                    <a:pt x="5" y="24"/>
                  </a:cubicBezTo>
                  <a:cubicBezTo>
                    <a:pt x="0" y="19"/>
                    <a:pt x="1" y="18"/>
                    <a:pt x="3" y="13"/>
                  </a:cubicBezTo>
                  <a:cubicBezTo>
                    <a:pt x="4" y="10"/>
                    <a:pt x="2" y="9"/>
                    <a:pt x="2" y="9"/>
                  </a:cubicBezTo>
                </a:path>
              </a:pathLst>
            </a:custGeom>
            <a:solidFill>
              <a:srgbClr val="9E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8" name="Freeform 540">
              <a:extLst>
                <a:ext uri="{FF2B5EF4-FFF2-40B4-BE49-F238E27FC236}">
                  <a16:creationId xmlns:a16="http://schemas.microsoft.com/office/drawing/2014/main" id="{8543CCDB-0346-1211-1124-335494518AF6}"/>
                </a:ext>
              </a:extLst>
            </p:cNvPr>
            <p:cNvSpPr>
              <a:spLocks/>
            </p:cNvSpPr>
            <p:nvPr/>
          </p:nvSpPr>
          <p:spPr bwMode="auto">
            <a:xfrm>
              <a:off x="6937375" y="3222626"/>
              <a:ext cx="484188" cy="190500"/>
            </a:xfrm>
            <a:custGeom>
              <a:avLst/>
              <a:gdLst>
                <a:gd name="T0" fmla="*/ 2 w 66"/>
                <a:gd name="T1" fmla="*/ 9 h 26"/>
                <a:gd name="T2" fmla="*/ 12 w 66"/>
                <a:gd name="T3" fmla="*/ 1 h 26"/>
                <a:gd name="T4" fmla="*/ 59 w 66"/>
                <a:gd name="T5" fmla="*/ 2 h 26"/>
                <a:gd name="T6" fmla="*/ 65 w 66"/>
                <a:gd name="T7" fmla="*/ 12 h 26"/>
                <a:gd name="T8" fmla="*/ 56 w 66"/>
                <a:gd name="T9" fmla="*/ 26 h 26"/>
                <a:gd name="T10" fmla="*/ 5 w 66"/>
                <a:gd name="T11" fmla="*/ 24 h 26"/>
                <a:gd name="T12" fmla="*/ 3 w 66"/>
                <a:gd name="T13" fmla="*/ 13 h 26"/>
                <a:gd name="T14" fmla="*/ 2 w 66"/>
                <a:gd name="T15" fmla="*/ 9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6">
                  <a:moveTo>
                    <a:pt x="2" y="9"/>
                  </a:moveTo>
                  <a:cubicBezTo>
                    <a:pt x="1" y="7"/>
                    <a:pt x="3" y="0"/>
                    <a:pt x="12" y="1"/>
                  </a:cubicBezTo>
                  <a:cubicBezTo>
                    <a:pt x="20" y="1"/>
                    <a:pt x="56" y="2"/>
                    <a:pt x="59" y="2"/>
                  </a:cubicBezTo>
                  <a:cubicBezTo>
                    <a:pt x="62" y="2"/>
                    <a:pt x="66" y="6"/>
                    <a:pt x="65" y="12"/>
                  </a:cubicBezTo>
                  <a:cubicBezTo>
                    <a:pt x="65" y="17"/>
                    <a:pt x="65" y="26"/>
                    <a:pt x="56" y="26"/>
                  </a:cubicBezTo>
                  <a:cubicBezTo>
                    <a:pt x="47" y="26"/>
                    <a:pt x="8" y="26"/>
                    <a:pt x="5" y="24"/>
                  </a:cubicBezTo>
                  <a:cubicBezTo>
                    <a:pt x="0" y="19"/>
                    <a:pt x="1" y="18"/>
                    <a:pt x="3" y="13"/>
                  </a:cubicBezTo>
                  <a:cubicBezTo>
                    <a:pt x="4" y="10"/>
                    <a:pt x="2" y="9"/>
                    <a:pt x="2" y="9"/>
                  </a:cubicBezTo>
                </a:path>
              </a:pathLst>
            </a:custGeom>
            <a:solidFill>
              <a:srgbClr val="9D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499" name="Freeform 541">
              <a:extLst>
                <a:ext uri="{FF2B5EF4-FFF2-40B4-BE49-F238E27FC236}">
                  <a16:creationId xmlns:a16="http://schemas.microsoft.com/office/drawing/2014/main" id="{87286A70-D3D8-D632-9F30-F206826AF84A}"/>
                </a:ext>
              </a:extLst>
            </p:cNvPr>
            <p:cNvSpPr>
              <a:spLocks/>
            </p:cNvSpPr>
            <p:nvPr/>
          </p:nvSpPr>
          <p:spPr bwMode="auto">
            <a:xfrm>
              <a:off x="6937375" y="3222626"/>
              <a:ext cx="484188" cy="190500"/>
            </a:xfrm>
            <a:custGeom>
              <a:avLst/>
              <a:gdLst>
                <a:gd name="T0" fmla="*/ 2 w 66"/>
                <a:gd name="T1" fmla="*/ 9 h 26"/>
                <a:gd name="T2" fmla="*/ 12 w 66"/>
                <a:gd name="T3" fmla="*/ 1 h 26"/>
                <a:gd name="T4" fmla="*/ 59 w 66"/>
                <a:gd name="T5" fmla="*/ 2 h 26"/>
                <a:gd name="T6" fmla="*/ 65 w 66"/>
                <a:gd name="T7" fmla="*/ 12 h 26"/>
                <a:gd name="T8" fmla="*/ 56 w 66"/>
                <a:gd name="T9" fmla="*/ 26 h 26"/>
                <a:gd name="T10" fmla="*/ 5 w 66"/>
                <a:gd name="T11" fmla="*/ 24 h 26"/>
                <a:gd name="T12" fmla="*/ 3 w 66"/>
                <a:gd name="T13" fmla="*/ 13 h 26"/>
                <a:gd name="T14" fmla="*/ 2 w 66"/>
                <a:gd name="T15" fmla="*/ 9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6">
                  <a:moveTo>
                    <a:pt x="2" y="9"/>
                  </a:moveTo>
                  <a:cubicBezTo>
                    <a:pt x="1" y="7"/>
                    <a:pt x="3" y="0"/>
                    <a:pt x="12" y="1"/>
                  </a:cubicBezTo>
                  <a:cubicBezTo>
                    <a:pt x="20" y="1"/>
                    <a:pt x="56" y="2"/>
                    <a:pt x="59" y="2"/>
                  </a:cubicBezTo>
                  <a:cubicBezTo>
                    <a:pt x="62" y="2"/>
                    <a:pt x="66" y="6"/>
                    <a:pt x="65" y="12"/>
                  </a:cubicBezTo>
                  <a:cubicBezTo>
                    <a:pt x="65" y="17"/>
                    <a:pt x="65" y="26"/>
                    <a:pt x="56" y="26"/>
                  </a:cubicBezTo>
                  <a:cubicBezTo>
                    <a:pt x="47" y="26"/>
                    <a:pt x="8" y="26"/>
                    <a:pt x="5" y="24"/>
                  </a:cubicBezTo>
                  <a:cubicBezTo>
                    <a:pt x="0" y="19"/>
                    <a:pt x="1" y="18"/>
                    <a:pt x="3" y="13"/>
                  </a:cubicBezTo>
                  <a:cubicBezTo>
                    <a:pt x="4" y="10"/>
                    <a:pt x="2" y="9"/>
                    <a:pt x="2" y="9"/>
                  </a:cubicBezTo>
                </a:path>
              </a:pathLst>
            </a:custGeom>
            <a:solidFill>
              <a:srgbClr val="9C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0" name="Freeform 542">
              <a:extLst>
                <a:ext uri="{FF2B5EF4-FFF2-40B4-BE49-F238E27FC236}">
                  <a16:creationId xmlns:a16="http://schemas.microsoft.com/office/drawing/2014/main" id="{E4AA5618-5344-7EFF-7C28-899C3D8E05A0}"/>
                </a:ext>
              </a:extLst>
            </p:cNvPr>
            <p:cNvSpPr>
              <a:spLocks/>
            </p:cNvSpPr>
            <p:nvPr/>
          </p:nvSpPr>
          <p:spPr bwMode="auto">
            <a:xfrm>
              <a:off x="6937375" y="3222626"/>
              <a:ext cx="484188" cy="190500"/>
            </a:xfrm>
            <a:custGeom>
              <a:avLst/>
              <a:gdLst>
                <a:gd name="T0" fmla="*/ 2 w 66"/>
                <a:gd name="T1" fmla="*/ 9 h 26"/>
                <a:gd name="T2" fmla="*/ 12 w 66"/>
                <a:gd name="T3" fmla="*/ 1 h 26"/>
                <a:gd name="T4" fmla="*/ 59 w 66"/>
                <a:gd name="T5" fmla="*/ 2 h 26"/>
                <a:gd name="T6" fmla="*/ 65 w 66"/>
                <a:gd name="T7" fmla="*/ 12 h 26"/>
                <a:gd name="T8" fmla="*/ 56 w 66"/>
                <a:gd name="T9" fmla="*/ 26 h 26"/>
                <a:gd name="T10" fmla="*/ 6 w 66"/>
                <a:gd name="T11" fmla="*/ 24 h 26"/>
                <a:gd name="T12" fmla="*/ 3 w 66"/>
                <a:gd name="T13" fmla="*/ 13 h 26"/>
                <a:gd name="T14" fmla="*/ 2 w 66"/>
                <a:gd name="T15" fmla="*/ 9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6">
                  <a:moveTo>
                    <a:pt x="2" y="9"/>
                  </a:moveTo>
                  <a:cubicBezTo>
                    <a:pt x="1" y="7"/>
                    <a:pt x="3" y="0"/>
                    <a:pt x="12" y="1"/>
                  </a:cubicBezTo>
                  <a:cubicBezTo>
                    <a:pt x="20" y="1"/>
                    <a:pt x="56" y="2"/>
                    <a:pt x="59" y="2"/>
                  </a:cubicBezTo>
                  <a:cubicBezTo>
                    <a:pt x="62" y="2"/>
                    <a:pt x="66" y="6"/>
                    <a:pt x="65" y="12"/>
                  </a:cubicBezTo>
                  <a:cubicBezTo>
                    <a:pt x="65" y="17"/>
                    <a:pt x="65" y="26"/>
                    <a:pt x="56" y="26"/>
                  </a:cubicBezTo>
                  <a:cubicBezTo>
                    <a:pt x="47" y="26"/>
                    <a:pt x="8" y="26"/>
                    <a:pt x="6" y="24"/>
                  </a:cubicBezTo>
                  <a:cubicBezTo>
                    <a:pt x="0" y="19"/>
                    <a:pt x="1" y="18"/>
                    <a:pt x="3" y="13"/>
                  </a:cubicBezTo>
                  <a:cubicBezTo>
                    <a:pt x="4" y="10"/>
                    <a:pt x="2" y="9"/>
                    <a:pt x="2" y="9"/>
                  </a:cubicBezTo>
                </a:path>
              </a:pathLst>
            </a:custGeom>
            <a:solidFill>
              <a:srgbClr val="9B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1" name="Freeform 543">
              <a:extLst>
                <a:ext uri="{FF2B5EF4-FFF2-40B4-BE49-F238E27FC236}">
                  <a16:creationId xmlns:a16="http://schemas.microsoft.com/office/drawing/2014/main" id="{16052BD1-9105-0520-8D01-2649D3B465A3}"/>
                </a:ext>
              </a:extLst>
            </p:cNvPr>
            <p:cNvSpPr>
              <a:spLocks/>
            </p:cNvSpPr>
            <p:nvPr/>
          </p:nvSpPr>
          <p:spPr bwMode="auto">
            <a:xfrm>
              <a:off x="6937375" y="3222626"/>
              <a:ext cx="484188" cy="190500"/>
            </a:xfrm>
            <a:custGeom>
              <a:avLst/>
              <a:gdLst>
                <a:gd name="T0" fmla="*/ 2 w 66"/>
                <a:gd name="T1" fmla="*/ 9 h 26"/>
                <a:gd name="T2" fmla="*/ 12 w 66"/>
                <a:gd name="T3" fmla="*/ 1 h 26"/>
                <a:gd name="T4" fmla="*/ 59 w 66"/>
                <a:gd name="T5" fmla="*/ 2 h 26"/>
                <a:gd name="T6" fmla="*/ 65 w 66"/>
                <a:gd name="T7" fmla="*/ 12 h 26"/>
                <a:gd name="T8" fmla="*/ 56 w 66"/>
                <a:gd name="T9" fmla="*/ 26 h 26"/>
                <a:gd name="T10" fmla="*/ 6 w 66"/>
                <a:gd name="T11" fmla="*/ 23 h 26"/>
                <a:gd name="T12" fmla="*/ 3 w 66"/>
                <a:gd name="T13" fmla="*/ 13 h 26"/>
                <a:gd name="T14" fmla="*/ 2 w 66"/>
                <a:gd name="T15" fmla="*/ 9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6">
                  <a:moveTo>
                    <a:pt x="2" y="9"/>
                  </a:moveTo>
                  <a:cubicBezTo>
                    <a:pt x="1" y="7"/>
                    <a:pt x="3" y="0"/>
                    <a:pt x="12" y="1"/>
                  </a:cubicBezTo>
                  <a:cubicBezTo>
                    <a:pt x="20" y="1"/>
                    <a:pt x="56" y="2"/>
                    <a:pt x="59" y="2"/>
                  </a:cubicBezTo>
                  <a:cubicBezTo>
                    <a:pt x="62" y="2"/>
                    <a:pt x="66" y="6"/>
                    <a:pt x="65" y="12"/>
                  </a:cubicBezTo>
                  <a:cubicBezTo>
                    <a:pt x="65" y="17"/>
                    <a:pt x="65" y="26"/>
                    <a:pt x="56" y="26"/>
                  </a:cubicBezTo>
                  <a:cubicBezTo>
                    <a:pt x="47" y="26"/>
                    <a:pt x="8" y="26"/>
                    <a:pt x="6" y="23"/>
                  </a:cubicBezTo>
                  <a:cubicBezTo>
                    <a:pt x="0" y="19"/>
                    <a:pt x="1" y="18"/>
                    <a:pt x="3" y="13"/>
                  </a:cubicBezTo>
                  <a:cubicBezTo>
                    <a:pt x="4" y="10"/>
                    <a:pt x="2" y="9"/>
                    <a:pt x="2" y="9"/>
                  </a:cubicBezTo>
                </a:path>
              </a:pathLst>
            </a:custGeom>
            <a:solidFill>
              <a:srgbClr val="9AE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2" name="Freeform 544">
              <a:extLst>
                <a:ext uri="{FF2B5EF4-FFF2-40B4-BE49-F238E27FC236}">
                  <a16:creationId xmlns:a16="http://schemas.microsoft.com/office/drawing/2014/main" id="{0A3F498D-C5D4-7841-CA9B-0A8B38A6D35A}"/>
                </a:ext>
              </a:extLst>
            </p:cNvPr>
            <p:cNvSpPr>
              <a:spLocks/>
            </p:cNvSpPr>
            <p:nvPr/>
          </p:nvSpPr>
          <p:spPr bwMode="auto">
            <a:xfrm>
              <a:off x="6937375" y="3228976"/>
              <a:ext cx="476250" cy="184150"/>
            </a:xfrm>
            <a:custGeom>
              <a:avLst/>
              <a:gdLst>
                <a:gd name="T0" fmla="*/ 2 w 65"/>
                <a:gd name="T1" fmla="*/ 8 h 25"/>
                <a:gd name="T2" fmla="*/ 12 w 65"/>
                <a:gd name="T3" fmla="*/ 0 h 25"/>
                <a:gd name="T4" fmla="*/ 59 w 65"/>
                <a:gd name="T5" fmla="*/ 1 h 25"/>
                <a:gd name="T6" fmla="*/ 65 w 65"/>
                <a:gd name="T7" fmla="*/ 11 h 25"/>
                <a:gd name="T8" fmla="*/ 56 w 65"/>
                <a:gd name="T9" fmla="*/ 25 h 25"/>
                <a:gd name="T10" fmla="*/ 6 w 65"/>
                <a:gd name="T11" fmla="*/ 22 h 25"/>
                <a:gd name="T12" fmla="*/ 3 w 65"/>
                <a:gd name="T13" fmla="*/ 12 h 25"/>
                <a:gd name="T14" fmla="*/ 2 w 65"/>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25">
                  <a:moveTo>
                    <a:pt x="2" y="8"/>
                  </a:moveTo>
                  <a:cubicBezTo>
                    <a:pt x="1" y="6"/>
                    <a:pt x="3" y="0"/>
                    <a:pt x="12" y="0"/>
                  </a:cubicBezTo>
                  <a:cubicBezTo>
                    <a:pt x="20" y="0"/>
                    <a:pt x="56" y="1"/>
                    <a:pt x="59" y="1"/>
                  </a:cubicBezTo>
                  <a:cubicBezTo>
                    <a:pt x="62" y="1"/>
                    <a:pt x="65" y="6"/>
                    <a:pt x="65" y="11"/>
                  </a:cubicBezTo>
                  <a:cubicBezTo>
                    <a:pt x="65" y="16"/>
                    <a:pt x="65" y="24"/>
                    <a:pt x="56" y="25"/>
                  </a:cubicBezTo>
                  <a:cubicBezTo>
                    <a:pt x="47" y="25"/>
                    <a:pt x="8" y="25"/>
                    <a:pt x="6" y="22"/>
                  </a:cubicBezTo>
                  <a:cubicBezTo>
                    <a:pt x="0" y="18"/>
                    <a:pt x="1" y="16"/>
                    <a:pt x="3" y="12"/>
                  </a:cubicBezTo>
                  <a:cubicBezTo>
                    <a:pt x="4" y="9"/>
                    <a:pt x="2" y="8"/>
                    <a:pt x="2" y="8"/>
                  </a:cubicBezTo>
                </a:path>
              </a:pathLst>
            </a:custGeom>
            <a:solidFill>
              <a:srgbClr val="99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3" name="Freeform 545">
              <a:extLst>
                <a:ext uri="{FF2B5EF4-FFF2-40B4-BE49-F238E27FC236}">
                  <a16:creationId xmlns:a16="http://schemas.microsoft.com/office/drawing/2014/main" id="{C57DE20F-DF9B-D82A-E085-AD372211A532}"/>
                </a:ext>
              </a:extLst>
            </p:cNvPr>
            <p:cNvSpPr>
              <a:spLocks/>
            </p:cNvSpPr>
            <p:nvPr/>
          </p:nvSpPr>
          <p:spPr bwMode="auto">
            <a:xfrm>
              <a:off x="6937375" y="3228976"/>
              <a:ext cx="476250" cy="184150"/>
            </a:xfrm>
            <a:custGeom>
              <a:avLst/>
              <a:gdLst>
                <a:gd name="T0" fmla="*/ 2 w 65"/>
                <a:gd name="T1" fmla="*/ 8 h 25"/>
                <a:gd name="T2" fmla="*/ 12 w 65"/>
                <a:gd name="T3" fmla="*/ 0 h 25"/>
                <a:gd name="T4" fmla="*/ 59 w 65"/>
                <a:gd name="T5" fmla="*/ 1 h 25"/>
                <a:gd name="T6" fmla="*/ 65 w 65"/>
                <a:gd name="T7" fmla="*/ 11 h 25"/>
                <a:gd name="T8" fmla="*/ 56 w 65"/>
                <a:gd name="T9" fmla="*/ 25 h 25"/>
                <a:gd name="T10" fmla="*/ 6 w 65"/>
                <a:gd name="T11" fmla="*/ 22 h 25"/>
                <a:gd name="T12" fmla="*/ 3 w 65"/>
                <a:gd name="T13" fmla="*/ 12 h 25"/>
                <a:gd name="T14" fmla="*/ 2 w 65"/>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25">
                  <a:moveTo>
                    <a:pt x="2" y="8"/>
                  </a:moveTo>
                  <a:cubicBezTo>
                    <a:pt x="1" y="6"/>
                    <a:pt x="3" y="0"/>
                    <a:pt x="12" y="0"/>
                  </a:cubicBezTo>
                  <a:cubicBezTo>
                    <a:pt x="20" y="0"/>
                    <a:pt x="56" y="1"/>
                    <a:pt x="59" y="1"/>
                  </a:cubicBezTo>
                  <a:cubicBezTo>
                    <a:pt x="62" y="1"/>
                    <a:pt x="65" y="6"/>
                    <a:pt x="65" y="11"/>
                  </a:cubicBezTo>
                  <a:cubicBezTo>
                    <a:pt x="65" y="16"/>
                    <a:pt x="65" y="24"/>
                    <a:pt x="56" y="25"/>
                  </a:cubicBezTo>
                  <a:cubicBezTo>
                    <a:pt x="47" y="25"/>
                    <a:pt x="8" y="25"/>
                    <a:pt x="6" y="22"/>
                  </a:cubicBezTo>
                  <a:cubicBezTo>
                    <a:pt x="0" y="18"/>
                    <a:pt x="1" y="16"/>
                    <a:pt x="3" y="12"/>
                  </a:cubicBezTo>
                  <a:cubicBezTo>
                    <a:pt x="4" y="9"/>
                    <a:pt x="2" y="8"/>
                    <a:pt x="2" y="8"/>
                  </a:cubicBezTo>
                </a:path>
              </a:pathLst>
            </a:custGeom>
            <a:solidFill>
              <a:srgbClr val="98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4" name="Freeform 546">
              <a:extLst>
                <a:ext uri="{FF2B5EF4-FFF2-40B4-BE49-F238E27FC236}">
                  <a16:creationId xmlns:a16="http://schemas.microsoft.com/office/drawing/2014/main" id="{D4909B69-09D3-B968-007F-7F067C482839}"/>
                </a:ext>
              </a:extLst>
            </p:cNvPr>
            <p:cNvSpPr>
              <a:spLocks/>
            </p:cNvSpPr>
            <p:nvPr/>
          </p:nvSpPr>
          <p:spPr bwMode="auto">
            <a:xfrm>
              <a:off x="6945313" y="3228976"/>
              <a:ext cx="468313" cy="184150"/>
            </a:xfrm>
            <a:custGeom>
              <a:avLst/>
              <a:gdLst>
                <a:gd name="T0" fmla="*/ 1 w 64"/>
                <a:gd name="T1" fmla="*/ 8 h 25"/>
                <a:gd name="T2" fmla="*/ 11 w 64"/>
                <a:gd name="T3" fmla="*/ 0 h 25"/>
                <a:gd name="T4" fmla="*/ 58 w 64"/>
                <a:gd name="T5" fmla="*/ 1 h 25"/>
                <a:gd name="T6" fmla="*/ 64 w 64"/>
                <a:gd name="T7" fmla="*/ 11 h 25"/>
                <a:gd name="T8" fmla="*/ 55 w 64"/>
                <a:gd name="T9" fmla="*/ 25 h 25"/>
                <a:gd name="T10" fmla="*/ 5 w 64"/>
                <a:gd name="T11" fmla="*/ 22 h 25"/>
                <a:gd name="T12" fmla="*/ 2 w 64"/>
                <a:gd name="T13" fmla="*/ 12 h 25"/>
                <a:gd name="T14" fmla="*/ 1 w 64"/>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1" y="8"/>
                  </a:moveTo>
                  <a:cubicBezTo>
                    <a:pt x="0" y="6"/>
                    <a:pt x="2" y="0"/>
                    <a:pt x="11" y="0"/>
                  </a:cubicBezTo>
                  <a:cubicBezTo>
                    <a:pt x="19" y="0"/>
                    <a:pt x="55" y="1"/>
                    <a:pt x="58" y="1"/>
                  </a:cubicBezTo>
                  <a:cubicBezTo>
                    <a:pt x="61" y="1"/>
                    <a:pt x="64" y="6"/>
                    <a:pt x="64" y="11"/>
                  </a:cubicBezTo>
                  <a:cubicBezTo>
                    <a:pt x="64" y="16"/>
                    <a:pt x="64" y="24"/>
                    <a:pt x="55" y="25"/>
                  </a:cubicBezTo>
                  <a:cubicBezTo>
                    <a:pt x="46" y="25"/>
                    <a:pt x="7" y="25"/>
                    <a:pt x="5" y="22"/>
                  </a:cubicBezTo>
                  <a:cubicBezTo>
                    <a:pt x="0" y="18"/>
                    <a:pt x="0" y="16"/>
                    <a:pt x="2" y="12"/>
                  </a:cubicBezTo>
                  <a:cubicBezTo>
                    <a:pt x="3" y="9"/>
                    <a:pt x="1" y="8"/>
                    <a:pt x="1" y="8"/>
                  </a:cubicBezTo>
                </a:path>
              </a:pathLst>
            </a:custGeom>
            <a:solidFill>
              <a:srgbClr val="97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5" name="Freeform 547">
              <a:extLst>
                <a:ext uri="{FF2B5EF4-FFF2-40B4-BE49-F238E27FC236}">
                  <a16:creationId xmlns:a16="http://schemas.microsoft.com/office/drawing/2014/main" id="{1988A2FF-C370-85C4-D646-4A195135B1F9}"/>
                </a:ext>
              </a:extLst>
            </p:cNvPr>
            <p:cNvSpPr>
              <a:spLocks/>
            </p:cNvSpPr>
            <p:nvPr/>
          </p:nvSpPr>
          <p:spPr bwMode="auto">
            <a:xfrm>
              <a:off x="6945313" y="3228976"/>
              <a:ext cx="468313" cy="184150"/>
            </a:xfrm>
            <a:custGeom>
              <a:avLst/>
              <a:gdLst>
                <a:gd name="T0" fmla="*/ 1 w 64"/>
                <a:gd name="T1" fmla="*/ 8 h 25"/>
                <a:gd name="T2" fmla="*/ 12 w 64"/>
                <a:gd name="T3" fmla="*/ 0 h 25"/>
                <a:gd name="T4" fmla="*/ 58 w 64"/>
                <a:gd name="T5" fmla="*/ 1 h 25"/>
                <a:gd name="T6" fmla="*/ 64 w 64"/>
                <a:gd name="T7" fmla="*/ 11 h 25"/>
                <a:gd name="T8" fmla="*/ 55 w 64"/>
                <a:gd name="T9" fmla="*/ 25 h 25"/>
                <a:gd name="T10" fmla="*/ 5 w 64"/>
                <a:gd name="T11" fmla="*/ 22 h 25"/>
                <a:gd name="T12" fmla="*/ 2 w 64"/>
                <a:gd name="T13" fmla="*/ 12 h 25"/>
                <a:gd name="T14" fmla="*/ 1 w 64"/>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1" y="8"/>
                  </a:moveTo>
                  <a:cubicBezTo>
                    <a:pt x="0" y="6"/>
                    <a:pt x="2" y="0"/>
                    <a:pt x="12" y="0"/>
                  </a:cubicBezTo>
                  <a:cubicBezTo>
                    <a:pt x="19" y="0"/>
                    <a:pt x="55" y="1"/>
                    <a:pt x="58" y="1"/>
                  </a:cubicBezTo>
                  <a:cubicBezTo>
                    <a:pt x="61" y="1"/>
                    <a:pt x="64" y="6"/>
                    <a:pt x="64" y="11"/>
                  </a:cubicBezTo>
                  <a:cubicBezTo>
                    <a:pt x="64" y="16"/>
                    <a:pt x="64" y="24"/>
                    <a:pt x="55" y="25"/>
                  </a:cubicBezTo>
                  <a:cubicBezTo>
                    <a:pt x="46" y="25"/>
                    <a:pt x="7" y="25"/>
                    <a:pt x="5" y="22"/>
                  </a:cubicBezTo>
                  <a:cubicBezTo>
                    <a:pt x="0" y="18"/>
                    <a:pt x="0" y="16"/>
                    <a:pt x="2" y="12"/>
                  </a:cubicBezTo>
                  <a:cubicBezTo>
                    <a:pt x="3" y="9"/>
                    <a:pt x="1" y="8"/>
                    <a:pt x="1" y="8"/>
                  </a:cubicBezTo>
                </a:path>
              </a:pathLst>
            </a:custGeom>
            <a:solidFill>
              <a:srgbClr val="96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6" name="Freeform 548">
              <a:extLst>
                <a:ext uri="{FF2B5EF4-FFF2-40B4-BE49-F238E27FC236}">
                  <a16:creationId xmlns:a16="http://schemas.microsoft.com/office/drawing/2014/main" id="{A64C7A52-A458-A112-B0D0-816FBCA83A0A}"/>
                </a:ext>
              </a:extLst>
            </p:cNvPr>
            <p:cNvSpPr>
              <a:spLocks/>
            </p:cNvSpPr>
            <p:nvPr/>
          </p:nvSpPr>
          <p:spPr bwMode="auto">
            <a:xfrm>
              <a:off x="6945313" y="3228976"/>
              <a:ext cx="468313" cy="184150"/>
            </a:xfrm>
            <a:custGeom>
              <a:avLst/>
              <a:gdLst>
                <a:gd name="T0" fmla="*/ 1 w 64"/>
                <a:gd name="T1" fmla="*/ 8 h 25"/>
                <a:gd name="T2" fmla="*/ 12 w 64"/>
                <a:gd name="T3" fmla="*/ 0 h 25"/>
                <a:gd name="T4" fmla="*/ 58 w 64"/>
                <a:gd name="T5" fmla="*/ 1 h 25"/>
                <a:gd name="T6" fmla="*/ 64 w 64"/>
                <a:gd name="T7" fmla="*/ 11 h 25"/>
                <a:gd name="T8" fmla="*/ 55 w 64"/>
                <a:gd name="T9" fmla="*/ 25 h 25"/>
                <a:gd name="T10" fmla="*/ 5 w 64"/>
                <a:gd name="T11" fmla="*/ 22 h 25"/>
                <a:gd name="T12" fmla="*/ 2 w 64"/>
                <a:gd name="T13" fmla="*/ 12 h 25"/>
                <a:gd name="T14" fmla="*/ 1 w 64"/>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1" y="8"/>
                  </a:moveTo>
                  <a:cubicBezTo>
                    <a:pt x="0" y="6"/>
                    <a:pt x="2" y="0"/>
                    <a:pt x="12" y="0"/>
                  </a:cubicBezTo>
                  <a:cubicBezTo>
                    <a:pt x="19" y="0"/>
                    <a:pt x="55" y="1"/>
                    <a:pt x="58" y="1"/>
                  </a:cubicBezTo>
                  <a:cubicBezTo>
                    <a:pt x="61" y="1"/>
                    <a:pt x="64" y="6"/>
                    <a:pt x="64" y="11"/>
                  </a:cubicBezTo>
                  <a:cubicBezTo>
                    <a:pt x="63" y="16"/>
                    <a:pt x="64" y="24"/>
                    <a:pt x="55" y="25"/>
                  </a:cubicBezTo>
                  <a:cubicBezTo>
                    <a:pt x="46" y="25"/>
                    <a:pt x="7" y="24"/>
                    <a:pt x="5" y="22"/>
                  </a:cubicBezTo>
                  <a:cubicBezTo>
                    <a:pt x="0" y="17"/>
                    <a:pt x="0" y="16"/>
                    <a:pt x="2" y="12"/>
                  </a:cubicBezTo>
                  <a:cubicBezTo>
                    <a:pt x="3" y="9"/>
                    <a:pt x="1" y="8"/>
                    <a:pt x="1" y="8"/>
                  </a:cubicBezTo>
                </a:path>
              </a:pathLst>
            </a:custGeom>
            <a:solidFill>
              <a:srgbClr val="95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7" name="Freeform 549">
              <a:extLst>
                <a:ext uri="{FF2B5EF4-FFF2-40B4-BE49-F238E27FC236}">
                  <a16:creationId xmlns:a16="http://schemas.microsoft.com/office/drawing/2014/main" id="{ABF5B674-1BF8-C444-42A8-35828EEF67E5}"/>
                </a:ext>
              </a:extLst>
            </p:cNvPr>
            <p:cNvSpPr>
              <a:spLocks/>
            </p:cNvSpPr>
            <p:nvPr/>
          </p:nvSpPr>
          <p:spPr bwMode="auto">
            <a:xfrm>
              <a:off x="6945313" y="3228976"/>
              <a:ext cx="468313" cy="184150"/>
            </a:xfrm>
            <a:custGeom>
              <a:avLst/>
              <a:gdLst>
                <a:gd name="T0" fmla="*/ 1 w 64"/>
                <a:gd name="T1" fmla="*/ 8 h 25"/>
                <a:gd name="T2" fmla="*/ 12 w 64"/>
                <a:gd name="T3" fmla="*/ 0 h 25"/>
                <a:gd name="T4" fmla="*/ 58 w 64"/>
                <a:gd name="T5" fmla="*/ 1 h 25"/>
                <a:gd name="T6" fmla="*/ 64 w 64"/>
                <a:gd name="T7" fmla="*/ 11 h 25"/>
                <a:gd name="T8" fmla="*/ 55 w 64"/>
                <a:gd name="T9" fmla="*/ 25 h 25"/>
                <a:gd name="T10" fmla="*/ 5 w 64"/>
                <a:gd name="T11" fmla="*/ 22 h 25"/>
                <a:gd name="T12" fmla="*/ 2 w 64"/>
                <a:gd name="T13" fmla="*/ 12 h 25"/>
                <a:gd name="T14" fmla="*/ 1 w 64"/>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1" y="8"/>
                  </a:moveTo>
                  <a:cubicBezTo>
                    <a:pt x="0" y="6"/>
                    <a:pt x="2" y="0"/>
                    <a:pt x="12" y="0"/>
                  </a:cubicBezTo>
                  <a:cubicBezTo>
                    <a:pt x="19" y="0"/>
                    <a:pt x="55" y="1"/>
                    <a:pt x="58" y="1"/>
                  </a:cubicBezTo>
                  <a:cubicBezTo>
                    <a:pt x="61" y="1"/>
                    <a:pt x="64" y="6"/>
                    <a:pt x="64" y="11"/>
                  </a:cubicBezTo>
                  <a:cubicBezTo>
                    <a:pt x="63" y="16"/>
                    <a:pt x="64" y="24"/>
                    <a:pt x="55" y="25"/>
                  </a:cubicBezTo>
                  <a:cubicBezTo>
                    <a:pt x="46" y="25"/>
                    <a:pt x="7" y="24"/>
                    <a:pt x="5" y="22"/>
                  </a:cubicBezTo>
                  <a:cubicBezTo>
                    <a:pt x="0" y="17"/>
                    <a:pt x="0" y="16"/>
                    <a:pt x="2" y="12"/>
                  </a:cubicBezTo>
                  <a:cubicBezTo>
                    <a:pt x="3" y="9"/>
                    <a:pt x="1" y="8"/>
                    <a:pt x="1" y="8"/>
                  </a:cubicBezTo>
                </a:path>
              </a:pathLst>
            </a:custGeom>
            <a:solidFill>
              <a:srgbClr val="94E8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8" name="Freeform 550">
              <a:extLst>
                <a:ext uri="{FF2B5EF4-FFF2-40B4-BE49-F238E27FC236}">
                  <a16:creationId xmlns:a16="http://schemas.microsoft.com/office/drawing/2014/main" id="{5FC8AF0F-CB2E-165C-2F41-9EB855D60AD5}"/>
                </a:ext>
              </a:extLst>
            </p:cNvPr>
            <p:cNvSpPr>
              <a:spLocks/>
            </p:cNvSpPr>
            <p:nvPr/>
          </p:nvSpPr>
          <p:spPr bwMode="auto">
            <a:xfrm>
              <a:off x="6945313" y="3228976"/>
              <a:ext cx="468313" cy="184150"/>
            </a:xfrm>
            <a:custGeom>
              <a:avLst/>
              <a:gdLst>
                <a:gd name="T0" fmla="*/ 1 w 64"/>
                <a:gd name="T1" fmla="*/ 8 h 25"/>
                <a:gd name="T2" fmla="*/ 12 w 64"/>
                <a:gd name="T3" fmla="*/ 0 h 25"/>
                <a:gd name="T4" fmla="*/ 58 w 64"/>
                <a:gd name="T5" fmla="*/ 1 h 25"/>
                <a:gd name="T6" fmla="*/ 64 w 64"/>
                <a:gd name="T7" fmla="*/ 11 h 25"/>
                <a:gd name="T8" fmla="*/ 55 w 64"/>
                <a:gd name="T9" fmla="*/ 25 h 25"/>
                <a:gd name="T10" fmla="*/ 5 w 64"/>
                <a:gd name="T11" fmla="*/ 22 h 25"/>
                <a:gd name="T12" fmla="*/ 2 w 64"/>
                <a:gd name="T13" fmla="*/ 12 h 25"/>
                <a:gd name="T14" fmla="*/ 1 w 64"/>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1" y="8"/>
                  </a:moveTo>
                  <a:cubicBezTo>
                    <a:pt x="0" y="6"/>
                    <a:pt x="2" y="0"/>
                    <a:pt x="12" y="0"/>
                  </a:cubicBezTo>
                  <a:cubicBezTo>
                    <a:pt x="19" y="0"/>
                    <a:pt x="55" y="2"/>
                    <a:pt x="58" y="1"/>
                  </a:cubicBezTo>
                  <a:cubicBezTo>
                    <a:pt x="61" y="1"/>
                    <a:pt x="64" y="6"/>
                    <a:pt x="64" y="11"/>
                  </a:cubicBezTo>
                  <a:cubicBezTo>
                    <a:pt x="63" y="16"/>
                    <a:pt x="64" y="24"/>
                    <a:pt x="55" y="25"/>
                  </a:cubicBezTo>
                  <a:cubicBezTo>
                    <a:pt x="46" y="25"/>
                    <a:pt x="7" y="24"/>
                    <a:pt x="5" y="22"/>
                  </a:cubicBezTo>
                  <a:cubicBezTo>
                    <a:pt x="0" y="17"/>
                    <a:pt x="0" y="16"/>
                    <a:pt x="2" y="12"/>
                  </a:cubicBezTo>
                  <a:cubicBezTo>
                    <a:pt x="3" y="9"/>
                    <a:pt x="1" y="8"/>
                    <a:pt x="1" y="8"/>
                  </a:cubicBezTo>
                </a:path>
              </a:pathLst>
            </a:custGeom>
            <a:solidFill>
              <a:srgbClr val="93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09" name="Freeform 551">
              <a:extLst>
                <a:ext uri="{FF2B5EF4-FFF2-40B4-BE49-F238E27FC236}">
                  <a16:creationId xmlns:a16="http://schemas.microsoft.com/office/drawing/2014/main" id="{05A14E25-12ED-3AFB-30B6-E97897AEF7B2}"/>
                </a:ext>
              </a:extLst>
            </p:cNvPr>
            <p:cNvSpPr>
              <a:spLocks/>
            </p:cNvSpPr>
            <p:nvPr/>
          </p:nvSpPr>
          <p:spPr bwMode="auto">
            <a:xfrm>
              <a:off x="6945313" y="3228976"/>
              <a:ext cx="468313" cy="184150"/>
            </a:xfrm>
            <a:custGeom>
              <a:avLst/>
              <a:gdLst>
                <a:gd name="T0" fmla="*/ 2 w 64"/>
                <a:gd name="T1" fmla="*/ 8 h 25"/>
                <a:gd name="T2" fmla="*/ 12 w 64"/>
                <a:gd name="T3" fmla="*/ 0 h 25"/>
                <a:gd name="T4" fmla="*/ 58 w 64"/>
                <a:gd name="T5" fmla="*/ 1 h 25"/>
                <a:gd name="T6" fmla="*/ 64 w 64"/>
                <a:gd name="T7" fmla="*/ 11 h 25"/>
                <a:gd name="T8" fmla="*/ 55 w 64"/>
                <a:gd name="T9" fmla="*/ 24 h 25"/>
                <a:gd name="T10" fmla="*/ 5 w 64"/>
                <a:gd name="T11" fmla="*/ 22 h 25"/>
                <a:gd name="T12" fmla="*/ 2 w 64"/>
                <a:gd name="T13" fmla="*/ 12 h 25"/>
                <a:gd name="T14" fmla="*/ 2 w 64"/>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2" y="8"/>
                  </a:moveTo>
                  <a:cubicBezTo>
                    <a:pt x="0" y="6"/>
                    <a:pt x="2" y="0"/>
                    <a:pt x="12" y="0"/>
                  </a:cubicBezTo>
                  <a:cubicBezTo>
                    <a:pt x="19" y="0"/>
                    <a:pt x="55" y="2"/>
                    <a:pt x="58" y="1"/>
                  </a:cubicBezTo>
                  <a:cubicBezTo>
                    <a:pt x="61" y="1"/>
                    <a:pt x="64" y="6"/>
                    <a:pt x="64" y="11"/>
                  </a:cubicBezTo>
                  <a:cubicBezTo>
                    <a:pt x="63" y="16"/>
                    <a:pt x="64" y="24"/>
                    <a:pt x="55" y="24"/>
                  </a:cubicBezTo>
                  <a:cubicBezTo>
                    <a:pt x="46" y="25"/>
                    <a:pt x="7" y="24"/>
                    <a:pt x="5" y="22"/>
                  </a:cubicBezTo>
                  <a:cubicBezTo>
                    <a:pt x="0" y="17"/>
                    <a:pt x="0" y="16"/>
                    <a:pt x="2" y="12"/>
                  </a:cubicBezTo>
                  <a:cubicBezTo>
                    <a:pt x="3" y="9"/>
                    <a:pt x="2" y="8"/>
                    <a:pt x="2" y="8"/>
                  </a:cubicBezTo>
                </a:path>
              </a:pathLst>
            </a:custGeom>
            <a:solidFill>
              <a:srgbClr val="92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0" name="Freeform 552">
              <a:extLst>
                <a:ext uri="{FF2B5EF4-FFF2-40B4-BE49-F238E27FC236}">
                  <a16:creationId xmlns:a16="http://schemas.microsoft.com/office/drawing/2014/main" id="{97E0E4FB-874C-0671-5055-20C008E08B25}"/>
                </a:ext>
              </a:extLst>
            </p:cNvPr>
            <p:cNvSpPr>
              <a:spLocks/>
            </p:cNvSpPr>
            <p:nvPr/>
          </p:nvSpPr>
          <p:spPr bwMode="auto">
            <a:xfrm>
              <a:off x="6945313" y="3228976"/>
              <a:ext cx="468313" cy="184150"/>
            </a:xfrm>
            <a:custGeom>
              <a:avLst/>
              <a:gdLst>
                <a:gd name="T0" fmla="*/ 2 w 64"/>
                <a:gd name="T1" fmla="*/ 8 h 25"/>
                <a:gd name="T2" fmla="*/ 12 w 64"/>
                <a:gd name="T3" fmla="*/ 0 h 25"/>
                <a:gd name="T4" fmla="*/ 58 w 64"/>
                <a:gd name="T5" fmla="*/ 1 h 25"/>
                <a:gd name="T6" fmla="*/ 64 w 64"/>
                <a:gd name="T7" fmla="*/ 11 h 25"/>
                <a:gd name="T8" fmla="*/ 55 w 64"/>
                <a:gd name="T9" fmla="*/ 24 h 25"/>
                <a:gd name="T10" fmla="*/ 5 w 64"/>
                <a:gd name="T11" fmla="*/ 22 h 25"/>
                <a:gd name="T12" fmla="*/ 2 w 64"/>
                <a:gd name="T13" fmla="*/ 12 h 25"/>
                <a:gd name="T14" fmla="*/ 2 w 64"/>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2" y="8"/>
                  </a:moveTo>
                  <a:cubicBezTo>
                    <a:pt x="0" y="6"/>
                    <a:pt x="2" y="0"/>
                    <a:pt x="12" y="0"/>
                  </a:cubicBezTo>
                  <a:cubicBezTo>
                    <a:pt x="19" y="0"/>
                    <a:pt x="55" y="2"/>
                    <a:pt x="58" y="1"/>
                  </a:cubicBezTo>
                  <a:cubicBezTo>
                    <a:pt x="61" y="1"/>
                    <a:pt x="64" y="6"/>
                    <a:pt x="64" y="11"/>
                  </a:cubicBezTo>
                  <a:cubicBezTo>
                    <a:pt x="63" y="16"/>
                    <a:pt x="64" y="24"/>
                    <a:pt x="55" y="24"/>
                  </a:cubicBezTo>
                  <a:cubicBezTo>
                    <a:pt x="46" y="25"/>
                    <a:pt x="7" y="24"/>
                    <a:pt x="5" y="22"/>
                  </a:cubicBezTo>
                  <a:cubicBezTo>
                    <a:pt x="0" y="17"/>
                    <a:pt x="1" y="16"/>
                    <a:pt x="2" y="12"/>
                  </a:cubicBezTo>
                  <a:cubicBezTo>
                    <a:pt x="3" y="9"/>
                    <a:pt x="2" y="8"/>
                    <a:pt x="2" y="8"/>
                  </a:cubicBezTo>
                </a:path>
              </a:pathLst>
            </a:custGeom>
            <a:solidFill>
              <a:srgbClr val="91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1" name="Freeform 553">
              <a:extLst>
                <a:ext uri="{FF2B5EF4-FFF2-40B4-BE49-F238E27FC236}">
                  <a16:creationId xmlns:a16="http://schemas.microsoft.com/office/drawing/2014/main" id="{334428E4-761D-034B-ECF8-9DA624203E7C}"/>
                </a:ext>
              </a:extLst>
            </p:cNvPr>
            <p:cNvSpPr>
              <a:spLocks/>
            </p:cNvSpPr>
            <p:nvPr/>
          </p:nvSpPr>
          <p:spPr bwMode="auto">
            <a:xfrm>
              <a:off x="6945313" y="3228976"/>
              <a:ext cx="468313" cy="184150"/>
            </a:xfrm>
            <a:custGeom>
              <a:avLst/>
              <a:gdLst>
                <a:gd name="T0" fmla="*/ 2 w 64"/>
                <a:gd name="T1" fmla="*/ 8 h 25"/>
                <a:gd name="T2" fmla="*/ 12 w 64"/>
                <a:gd name="T3" fmla="*/ 0 h 25"/>
                <a:gd name="T4" fmla="*/ 58 w 64"/>
                <a:gd name="T5" fmla="*/ 1 h 25"/>
                <a:gd name="T6" fmla="*/ 64 w 64"/>
                <a:gd name="T7" fmla="*/ 11 h 25"/>
                <a:gd name="T8" fmla="*/ 55 w 64"/>
                <a:gd name="T9" fmla="*/ 24 h 25"/>
                <a:gd name="T10" fmla="*/ 5 w 64"/>
                <a:gd name="T11" fmla="*/ 22 h 25"/>
                <a:gd name="T12" fmla="*/ 2 w 64"/>
                <a:gd name="T13" fmla="*/ 12 h 25"/>
                <a:gd name="T14" fmla="*/ 2 w 64"/>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2" y="8"/>
                  </a:moveTo>
                  <a:cubicBezTo>
                    <a:pt x="0" y="6"/>
                    <a:pt x="2" y="0"/>
                    <a:pt x="12" y="0"/>
                  </a:cubicBezTo>
                  <a:cubicBezTo>
                    <a:pt x="19" y="1"/>
                    <a:pt x="55" y="2"/>
                    <a:pt x="58" y="1"/>
                  </a:cubicBezTo>
                  <a:cubicBezTo>
                    <a:pt x="61" y="1"/>
                    <a:pt x="64" y="6"/>
                    <a:pt x="64" y="11"/>
                  </a:cubicBezTo>
                  <a:cubicBezTo>
                    <a:pt x="63" y="16"/>
                    <a:pt x="64" y="24"/>
                    <a:pt x="55" y="24"/>
                  </a:cubicBezTo>
                  <a:cubicBezTo>
                    <a:pt x="46" y="25"/>
                    <a:pt x="7" y="24"/>
                    <a:pt x="5" y="22"/>
                  </a:cubicBezTo>
                  <a:cubicBezTo>
                    <a:pt x="0" y="17"/>
                    <a:pt x="1" y="16"/>
                    <a:pt x="2" y="12"/>
                  </a:cubicBezTo>
                  <a:cubicBezTo>
                    <a:pt x="3" y="9"/>
                    <a:pt x="2" y="8"/>
                    <a:pt x="2" y="8"/>
                  </a:cubicBezTo>
                </a:path>
              </a:pathLst>
            </a:custGeom>
            <a:solidFill>
              <a:srgbClr val="90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2" name="Freeform 554">
              <a:extLst>
                <a:ext uri="{FF2B5EF4-FFF2-40B4-BE49-F238E27FC236}">
                  <a16:creationId xmlns:a16="http://schemas.microsoft.com/office/drawing/2014/main" id="{91841018-E851-2532-5978-A7B5B0953CB2}"/>
                </a:ext>
              </a:extLst>
            </p:cNvPr>
            <p:cNvSpPr>
              <a:spLocks/>
            </p:cNvSpPr>
            <p:nvPr/>
          </p:nvSpPr>
          <p:spPr bwMode="auto">
            <a:xfrm>
              <a:off x="6945313" y="3228976"/>
              <a:ext cx="468313" cy="184150"/>
            </a:xfrm>
            <a:custGeom>
              <a:avLst/>
              <a:gdLst>
                <a:gd name="T0" fmla="*/ 2 w 64"/>
                <a:gd name="T1" fmla="*/ 8 h 25"/>
                <a:gd name="T2" fmla="*/ 12 w 64"/>
                <a:gd name="T3" fmla="*/ 0 h 25"/>
                <a:gd name="T4" fmla="*/ 58 w 64"/>
                <a:gd name="T5" fmla="*/ 2 h 25"/>
                <a:gd name="T6" fmla="*/ 64 w 64"/>
                <a:gd name="T7" fmla="*/ 11 h 25"/>
                <a:gd name="T8" fmla="*/ 55 w 64"/>
                <a:gd name="T9" fmla="*/ 24 h 25"/>
                <a:gd name="T10" fmla="*/ 5 w 64"/>
                <a:gd name="T11" fmla="*/ 22 h 25"/>
                <a:gd name="T12" fmla="*/ 2 w 64"/>
                <a:gd name="T13" fmla="*/ 12 h 25"/>
                <a:gd name="T14" fmla="*/ 2 w 64"/>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2" y="8"/>
                  </a:moveTo>
                  <a:cubicBezTo>
                    <a:pt x="0" y="6"/>
                    <a:pt x="2" y="0"/>
                    <a:pt x="12" y="0"/>
                  </a:cubicBezTo>
                  <a:cubicBezTo>
                    <a:pt x="19" y="1"/>
                    <a:pt x="55" y="2"/>
                    <a:pt x="58" y="2"/>
                  </a:cubicBezTo>
                  <a:cubicBezTo>
                    <a:pt x="61" y="1"/>
                    <a:pt x="64" y="6"/>
                    <a:pt x="64" y="11"/>
                  </a:cubicBezTo>
                  <a:cubicBezTo>
                    <a:pt x="63" y="16"/>
                    <a:pt x="64" y="24"/>
                    <a:pt x="55" y="24"/>
                  </a:cubicBezTo>
                  <a:cubicBezTo>
                    <a:pt x="46" y="25"/>
                    <a:pt x="7" y="24"/>
                    <a:pt x="5" y="22"/>
                  </a:cubicBezTo>
                  <a:cubicBezTo>
                    <a:pt x="0" y="17"/>
                    <a:pt x="1" y="16"/>
                    <a:pt x="2" y="12"/>
                  </a:cubicBezTo>
                  <a:cubicBezTo>
                    <a:pt x="3" y="9"/>
                    <a:pt x="2" y="8"/>
                    <a:pt x="2" y="8"/>
                  </a:cubicBezTo>
                </a:path>
              </a:pathLst>
            </a:custGeom>
            <a:solidFill>
              <a:srgbClr val="8FE7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3" name="Freeform 555">
              <a:extLst>
                <a:ext uri="{FF2B5EF4-FFF2-40B4-BE49-F238E27FC236}">
                  <a16:creationId xmlns:a16="http://schemas.microsoft.com/office/drawing/2014/main" id="{31332EFD-02AD-3033-EAE5-E45C7C055018}"/>
                </a:ext>
              </a:extLst>
            </p:cNvPr>
            <p:cNvSpPr>
              <a:spLocks/>
            </p:cNvSpPr>
            <p:nvPr/>
          </p:nvSpPr>
          <p:spPr bwMode="auto">
            <a:xfrm>
              <a:off x="6945313" y="3228976"/>
              <a:ext cx="468313" cy="184150"/>
            </a:xfrm>
            <a:custGeom>
              <a:avLst/>
              <a:gdLst>
                <a:gd name="T0" fmla="*/ 2 w 64"/>
                <a:gd name="T1" fmla="*/ 8 h 25"/>
                <a:gd name="T2" fmla="*/ 12 w 64"/>
                <a:gd name="T3" fmla="*/ 0 h 25"/>
                <a:gd name="T4" fmla="*/ 58 w 64"/>
                <a:gd name="T5" fmla="*/ 2 h 25"/>
                <a:gd name="T6" fmla="*/ 64 w 64"/>
                <a:gd name="T7" fmla="*/ 11 h 25"/>
                <a:gd name="T8" fmla="*/ 55 w 64"/>
                <a:gd name="T9" fmla="*/ 24 h 25"/>
                <a:gd name="T10" fmla="*/ 5 w 64"/>
                <a:gd name="T11" fmla="*/ 22 h 25"/>
                <a:gd name="T12" fmla="*/ 2 w 64"/>
                <a:gd name="T13" fmla="*/ 12 h 25"/>
                <a:gd name="T14" fmla="*/ 2 w 64"/>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2" y="8"/>
                  </a:moveTo>
                  <a:cubicBezTo>
                    <a:pt x="0" y="6"/>
                    <a:pt x="2" y="0"/>
                    <a:pt x="12" y="0"/>
                  </a:cubicBezTo>
                  <a:cubicBezTo>
                    <a:pt x="19" y="1"/>
                    <a:pt x="55" y="2"/>
                    <a:pt x="58" y="2"/>
                  </a:cubicBezTo>
                  <a:cubicBezTo>
                    <a:pt x="61" y="1"/>
                    <a:pt x="64" y="6"/>
                    <a:pt x="64" y="11"/>
                  </a:cubicBezTo>
                  <a:cubicBezTo>
                    <a:pt x="63" y="16"/>
                    <a:pt x="64" y="24"/>
                    <a:pt x="55" y="24"/>
                  </a:cubicBezTo>
                  <a:cubicBezTo>
                    <a:pt x="46" y="25"/>
                    <a:pt x="7" y="24"/>
                    <a:pt x="5" y="22"/>
                  </a:cubicBezTo>
                  <a:cubicBezTo>
                    <a:pt x="0" y="17"/>
                    <a:pt x="1" y="16"/>
                    <a:pt x="2" y="12"/>
                  </a:cubicBezTo>
                  <a:cubicBezTo>
                    <a:pt x="3" y="9"/>
                    <a:pt x="2" y="8"/>
                    <a:pt x="2" y="8"/>
                  </a:cubicBezTo>
                </a:path>
              </a:pathLst>
            </a:custGeom>
            <a:solidFill>
              <a:srgbClr val="8E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4" name="Freeform 556">
              <a:extLst>
                <a:ext uri="{FF2B5EF4-FFF2-40B4-BE49-F238E27FC236}">
                  <a16:creationId xmlns:a16="http://schemas.microsoft.com/office/drawing/2014/main" id="{955AEE21-1592-FF88-259B-0445877A3E1A}"/>
                </a:ext>
              </a:extLst>
            </p:cNvPr>
            <p:cNvSpPr>
              <a:spLocks/>
            </p:cNvSpPr>
            <p:nvPr/>
          </p:nvSpPr>
          <p:spPr bwMode="auto">
            <a:xfrm>
              <a:off x="6945313" y="3228976"/>
              <a:ext cx="468313" cy="184150"/>
            </a:xfrm>
            <a:custGeom>
              <a:avLst/>
              <a:gdLst>
                <a:gd name="T0" fmla="*/ 2 w 64"/>
                <a:gd name="T1" fmla="*/ 9 h 25"/>
                <a:gd name="T2" fmla="*/ 12 w 64"/>
                <a:gd name="T3" fmla="*/ 0 h 25"/>
                <a:gd name="T4" fmla="*/ 58 w 64"/>
                <a:gd name="T5" fmla="*/ 2 h 25"/>
                <a:gd name="T6" fmla="*/ 64 w 64"/>
                <a:gd name="T7" fmla="*/ 11 h 25"/>
                <a:gd name="T8" fmla="*/ 55 w 64"/>
                <a:gd name="T9" fmla="*/ 24 h 25"/>
                <a:gd name="T10" fmla="*/ 5 w 64"/>
                <a:gd name="T11" fmla="*/ 22 h 25"/>
                <a:gd name="T12" fmla="*/ 2 w 64"/>
                <a:gd name="T13" fmla="*/ 12 h 25"/>
                <a:gd name="T14" fmla="*/ 2 w 64"/>
                <a:gd name="T15" fmla="*/ 9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5">
                  <a:moveTo>
                    <a:pt x="2" y="9"/>
                  </a:moveTo>
                  <a:cubicBezTo>
                    <a:pt x="0" y="6"/>
                    <a:pt x="2" y="0"/>
                    <a:pt x="12" y="0"/>
                  </a:cubicBezTo>
                  <a:cubicBezTo>
                    <a:pt x="19" y="1"/>
                    <a:pt x="55" y="2"/>
                    <a:pt x="58" y="2"/>
                  </a:cubicBezTo>
                  <a:cubicBezTo>
                    <a:pt x="61" y="1"/>
                    <a:pt x="64" y="6"/>
                    <a:pt x="64" y="11"/>
                  </a:cubicBezTo>
                  <a:cubicBezTo>
                    <a:pt x="63" y="16"/>
                    <a:pt x="64" y="24"/>
                    <a:pt x="55" y="24"/>
                  </a:cubicBezTo>
                  <a:cubicBezTo>
                    <a:pt x="46" y="25"/>
                    <a:pt x="7" y="24"/>
                    <a:pt x="5" y="22"/>
                  </a:cubicBezTo>
                  <a:cubicBezTo>
                    <a:pt x="0" y="17"/>
                    <a:pt x="1" y="16"/>
                    <a:pt x="2" y="12"/>
                  </a:cubicBezTo>
                  <a:cubicBezTo>
                    <a:pt x="3" y="9"/>
                    <a:pt x="2" y="9"/>
                    <a:pt x="2" y="9"/>
                  </a:cubicBezTo>
                </a:path>
              </a:pathLst>
            </a:custGeom>
            <a:solidFill>
              <a:srgbClr val="8D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5" name="Freeform 557">
              <a:extLst>
                <a:ext uri="{FF2B5EF4-FFF2-40B4-BE49-F238E27FC236}">
                  <a16:creationId xmlns:a16="http://schemas.microsoft.com/office/drawing/2014/main" id="{C187E53C-8873-A886-E43A-2B5AE5704F92}"/>
                </a:ext>
              </a:extLst>
            </p:cNvPr>
            <p:cNvSpPr>
              <a:spLocks/>
            </p:cNvSpPr>
            <p:nvPr/>
          </p:nvSpPr>
          <p:spPr bwMode="auto">
            <a:xfrm>
              <a:off x="6945313" y="3228976"/>
              <a:ext cx="468313" cy="176213"/>
            </a:xfrm>
            <a:custGeom>
              <a:avLst/>
              <a:gdLst>
                <a:gd name="T0" fmla="*/ 2 w 64"/>
                <a:gd name="T1" fmla="*/ 9 h 24"/>
                <a:gd name="T2" fmla="*/ 12 w 64"/>
                <a:gd name="T3" fmla="*/ 1 h 24"/>
                <a:gd name="T4" fmla="*/ 58 w 64"/>
                <a:gd name="T5" fmla="*/ 2 h 24"/>
                <a:gd name="T6" fmla="*/ 64 w 64"/>
                <a:gd name="T7" fmla="*/ 11 h 24"/>
                <a:gd name="T8" fmla="*/ 55 w 64"/>
                <a:gd name="T9" fmla="*/ 24 h 24"/>
                <a:gd name="T10" fmla="*/ 5 w 64"/>
                <a:gd name="T11" fmla="*/ 22 h 24"/>
                <a:gd name="T12" fmla="*/ 3 w 64"/>
                <a:gd name="T13" fmla="*/ 12 h 24"/>
                <a:gd name="T14" fmla="*/ 2 w 64"/>
                <a:gd name="T15" fmla="*/ 9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4">
                  <a:moveTo>
                    <a:pt x="2" y="9"/>
                  </a:moveTo>
                  <a:cubicBezTo>
                    <a:pt x="0" y="6"/>
                    <a:pt x="3" y="0"/>
                    <a:pt x="12" y="1"/>
                  </a:cubicBezTo>
                  <a:cubicBezTo>
                    <a:pt x="19" y="1"/>
                    <a:pt x="55" y="2"/>
                    <a:pt x="58" y="2"/>
                  </a:cubicBezTo>
                  <a:cubicBezTo>
                    <a:pt x="61" y="1"/>
                    <a:pt x="64" y="6"/>
                    <a:pt x="64" y="11"/>
                  </a:cubicBezTo>
                  <a:cubicBezTo>
                    <a:pt x="63" y="16"/>
                    <a:pt x="64" y="24"/>
                    <a:pt x="55" y="24"/>
                  </a:cubicBezTo>
                  <a:cubicBezTo>
                    <a:pt x="46" y="24"/>
                    <a:pt x="7" y="24"/>
                    <a:pt x="5" y="22"/>
                  </a:cubicBezTo>
                  <a:cubicBezTo>
                    <a:pt x="0" y="17"/>
                    <a:pt x="1" y="16"/>
                    <a:pt x="3" y="12"/>
                  </a:cubicBezTo>
                  <a:cubicBezTo>
                    <a:pt x="3" y="9"/>
                    <a:pt x="2" y="9"/>
                    <a:pt x="2" y="9"/>
                  </a:cubicBezTo>
                </a:path>
              </a:pathLst>
            </a:custGeom>
            <a:solidFill>
              <a:srgbClr val="8C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6" name="Freeform 558">
              <a:extLst>
                <a:ext uri="{FF2B5EF4-FFF2-40B4-BE49-F238E27FC236}">
                  <a16:creationId xmlns:a16="http://schemas.microsoft.com/office/drawing/2014/main" id="{89D23949-4986-2394-164D-AFA6AA9D50D9}"/>
                </a:ext>
              </a:extLst>
            </p:cNvPr>
            <p:cNvSpPr>
              <a:spLocks/>
            </p:cNvSpPr>
            <p:nvPr/>
          </p:nvSpPr>
          <p:spPr bwMode="auto">
            <a:xfrm>
              <a:off x="6945313" y="3228976"/>
              <a:ext cx="468313" cy="176213"/>
            </a:xfrm>
            <a:custGeom>
              <a:avLst/>
              <a:gdLst>
                <a:gd name="T0" fmla="*/ 2 w 64"/>
                <a:gd name="T1" fmla="*/ 9 h 24"/>
                <a:gd name="T2" fmla="*/ 12 w 64"/>
                <a:gd name="T3" fmla="*/ 1 h 24"/>
                <a:gd name="T4" fmla="*/ 58 w 64"/>
                <a:gd name="T5" fmla="*/ 2 h 24"/>
                <a:gd name="T6" fmla="*/ 64 w 64"/>
                <a:gd name="T7" fmla="*/ 11 h 24"/>
                <a:gd name="T8" fmla="*/ 55 w 64"/>
                <a:gd name="T9" fmla="*/ 24 h 24"/>
                <a:gd name="T10" fmla="*/ 5 w 64"/>
                <a:gd name="T11" fmla="*/ 22 h 24"/>
                <a:gd name="T12" fmla="*/ 3 w 64"/>
                <a:gd name="T13" fmla="*/ 12 h 24"/>
                <a:gd name="T14" fmla="*/ 2 w 64"/>
                <a:gd name="T15" fmla="*/ 9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4">
                  <a:moveTo>
                    <a:pt x="2" y="9"/>
                  </a:moveTo>
                  <a:cubicBezTo>
                    <a:pt x="0" y="6"/>
                    <a:pt x="3" y="0"/>
                    <a:pt x="12" y="1"/>
                  </a:cubicBezTo>
                  <a:cubicBezTo>
                    <a:pt x="19" y="1"/>
                    <a:pt x="55" y="2"/>
                    <a:pt x="58" y="2"/>
                  </a:cubicBezTo>
                  <a:cubicBezTo>
                    <a:pt x="61" y="1"/>
                    <a:pt x="64" y="6"/>
                    <a:pt x="64" y="11"/>
                  </a:cubicBezTo>
                  <a:cubicBezTo>
                    <a:pt x="63" y="16"/>
                    <a:pt x="64" y="24"/>
                    <a:pt x="55" y="24"/>
                  </a:cubicBezTo>
                  <a:cubicBezTo>
                    <a:pt x="46" y="24"/>
                    <a:pt x="7" y="24"/>
                    <a:pt x="5" y="22"/>
                  </a:cubicBezTo>
                  <a:cubicBezTo>
                    <a:pt x="0" y="17"/>
                    <a:pt x="1" y="16"/>
                    <a:pt x="3" y="12"/>
                  </a:cubicBezTo>
                  <a:cubicBezTo>
                    <a:pt x="3" y="9"/>
                    <a:pt x="2" y="9"/>
                    <a:pt x="2" y="9"/>
                  </a:cubicBezTo>
                </a:path>
              </a:pathLst>
            </a:custGeom>
            <a:solidFill>
              <a:srgbClr val="8B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7" name="Freeform 559">
              <a:extLst>
                <a:ext uri="{FF2B5EF4-FFF2-40B4-BE49-F238E27FC236}">
                  <a16:creationId xmlns:a16="http://schemas.microsoft.com/office/drawing/2014/main" id="{0F7397B8-7464-8F53-8DD7-08B34925E4A0}"/>
                </a:ext>
              </a:extLst>
            </p:cNvPr>
            <p:cNvSpPr>
              <a:spLocks/>
            </p:cNvSpPr>
            <p:nvPr/>
          </p:nvSpPr>
          <p:spPr bwMode="auto">
            <a:xfrm>
              <a:off x="6945313" y="3228976"/>
              <a:ext cx="468313" cy="176213"/>
            </a:xfrm>
            <a:custGeom>
              <a:avLst/>
              <a:gdLst>
                <a:gd name="T0" fmla="*/ 2 w 64"/>
                <a:gd name="T1" fmla="*/ 9 h 24"/>
                <a:gd name="T2" fmla="*/ 12 w 64"/>
                <a:gd name="T3" fmla="*/ 1 h 24"/>
                <a:gd name="T4" fmla="*/ 58 w 64"/>
                <a:gd name="T5" fmla="*/ 2 h 24"/>
                <a:gd name="T6" fmla="*/ 64 w 64"/>
                <a:gd name="T7" fmla="*/ 11 h 24"/>
                <a:gd name="T8" fmla="*/ 55 w 64"/>
                <a:gd name="T9" fmla="*/ 24 h 24"/>
                <a:gd name="T10" fmla="*/ 5 w 64"/>
                <a:gd name="T11" fmla="*/ 22 h 24"/>
                <a:gd name="T12" fmla="*/ 3 w 64"/>
                <a:gd name="T13" fmla="*/ 12 h 24"/>
                <a:gd name="T14" fmla="*/ 2 w 64"/>
                <a:gd name="T15" fmla="*/ 9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4">
                  <a:moveTo>
                    <a:pt x="2" y="9"/>
                  </a:moveTo>
                  <a:cubicBezTo>
                    <a:pt x="0" y="6"/>
                    <a:pt x="3" y="0"/>
                    <a:pt x="12" y="1"/>
                  </a:cubicBezTo>
                  <a:cubicBezTo>
                    <a:pt x="19" y="1"/>
                    <a:pt x="55" y="2"/>
                    <a:pt x="58" y="2"/>
                  </a:cubicBezTo>
                  <a:cubicBezTo>
                    <a:pt x="61" y="2"/>
                    <a:pt x="64" y="6"/>
                    <a:pt x="64" y="11"/>
                  </a:cubicBezTo>
                  <a:cubicBezTo>
                    <a:pt x="63" y="16"/>
                    <a:pt x="64" y="24"/>
                    <a:pt x="55" y="24"/>
                  </a:cubicBezTo>
                  <a:cubicBezTo>
                    <a:pt x="46" y="24"/>
                    <a:pt x="7" y="24"/>
                    <a:pt x="5" y="22"/>
                  </a:cubicBezTo>
                  <a:cubicBezTo>
                    <a:pt x="0" y="17"/>
                    <a:pt x="1" y="16"/>
                    <a:pt x="3" y="12"/>
                  </a:cubicBezTo>
                  <a:cubicBezTo>
                    <a:pt x="4" y="9"/>
                    <a:pt x="2" y="9"/>
                    <a:pt x="2" y="9"/>
                  </a:cubicBezTo>
                </a:path>
              </a:pathLst>
            </a:custGeom>
            <a:solidFill>
              <a:srgbClr val="8AE6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8" name="Freeform 560">
              <a:extLst>
                <a:ext uri="{FF2B5EF4-FFF2-40B4-BE49-F238E27FC236}">
                  <a16:creationId xmlns:a16="http://schemas.microsoft.com/office/drawing/2014/main" id="{09F81FC3-CF2F-4812-3BD9-CF38B74888A6}"/>
                </a:ext>
              </a:extLst>
            </p:cNvPr>
            <p:cNvSpPr>
              <a:spLocks/>
            </p:cNvSpPr>
            <p:nvPr/>
          </p:nvSpPr>
          <p:spPr bwMode="auto">
            <a:xfrm>
              <a:off x="6945313" y="3228976"/>
              <a:ext cx="468313" cy="176213"/>
            </a:xfrm>
            <a:custGeom>
              <a:avLst/>
              <a:gdLst>
                <a:gd name="T0" fmla="*/ 2 w 64"/>
                <a:gd name="T1" fmla="*/ 9 h 24"/>
                <a:gd name="T2" fmla="*/ 12 w 64"/>
                <a:gd name="T3" fmla="*/ 1 h 24"/>
                <a:gd name="T4" fmla="*/ 58 w 64"/>
                <a:gd name="T5" fmla="*/ 2 h 24"/>
                <a:gd name="T6" fmla="*/ 63 w 64"/>
                <a:gd name="T7" fmla="*/ 11 h 24"/>
                <a:gd name="T8" fmla="*/ 55 w 64"/>
                <a:gd name="T9" fmla="*/ 24 h 24"/>
                <a:gd name="T10" fmla="*/ 5 w 64"/>
                <a:gd name="T11" fmla="*/ 22 h 24"/>
                <a:gd name="T12" fmla="*/ 3 w 64"/>
                <a:gd name="T13" fmla="*/ 12 h 24"/>
                <a:gd name="T14" fmla="*/ 2 w 64"/>
                <a:gd name="T15" fmla="*/ 9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4">
                  <a:moveTo>
                    <a:pt x="2" y="9"/>
                  </a:moveTo>
                  <a:cubicBezTo>
                    <a:pt x="1" y="6"/>
                    <a:pt x="3" y="0"/>
                    <a:pt x="12" y="1"/>
                  </a:cubicBezTo>
                  <a:cubicBezTo>
                    <a:pt x="19" y="1"/>
                    <a:pt x="55" y="2"/>
                    <a:pt x="58" y="2"/>
                  </a:cubicBezTo>
                  <a:cubicBezTo>
                    <a:pt x="61" y="2"/>
                    <a:pt x="64" y="6"/>
                    <a:pt x="63" y="11"/>
                  </a:cubicBezTo>
                  <a:cubicBezTo>
                    <a:pt x="63" y="16"/>
                    <a:pt x="64" y="24"/>
                    <a:pt x="55" y="24"/>
                  </a:cubicBezTo>
                  <a:cubicBezTo>
                    <a:pt x="46" y="24"/>
                    <a:pt x="7" y="24"/>
                    <a:pt x="5" y="22"/>
                  </a:cubicBezTo>
                  <a:cubicBezTo>
                    <a:pt x="0" y="17"/>
                    <a:pt x="1" y="16"/>
                    <a:pt x="3" y="12"/>
                  </a:cubicBezTo>
                  <a:cubicBezTo>
                    <a:pt x="4" y="9"/>
                    <a:pt x="2" y="9"/>
                    <a:pt x="2" y="9"/>
                  </a:cubicBezTo>
                </a:path>
              </a:pathLst>
            </a:custGeom>
            <a:solidFill>
              <a:srgbClr val="89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19" name="Freeform 561">
              <a:extLst>
                <a:ext uri="{FF2B5EF4-FFF2-40B4-BE49-F238E27FC236}">
                  <a16:creationId xmlns:a16="http://schemas.microsoft.com/office/drawing/2014/main" id="{9B49699B-2742-ECDA-8E56-8CE319B20BDB}"/>
                </a:ext>
              </a:extLst>
            </p:cNvPr>
            <p:cNvSpPr>
              <a:spLocks/>
            </p:cNvSpPr>
            <p:nvPr/>
          </p:nvSpPr>
          <p:spPr bwMode="auto">
            <a:xfrm>
              <a:off x="6945313" y="3228976"/>
              <a:ext cx="468313" cy="176213"/>
            </a:xfrm>
            <a:custGeom>
              <a:avLst/>
              <a:gdLst>
                <a:gd name="T0" fmla="*/ 2 w 64"/>
                <a:gd name="T1" fmla="*/ 9 h 24"/>
                <a:gd name="T2" fmla="*/ 12 w 64"/>
                <a:gd name="T3" fmla="*/ 1 h 24"/>
                <a:gd name="T4" fmla="*/ 58 w 64"/>
                <a:gd name="T5" fmla="*/ 2 h 24"/>
                <a:gd name="T6" fmla="*/ 63 w 64"/>
                <a:gd name="T7" fmla="*/ 11 h 24"/>
                <a:gd name="T8" fmla="*/ 55 w 64"/>
                <a:gd name="T9" fmla="*/ 24 h 24"/>
                <a:gd name="T10" fmla="*/ 5 w 64"/>
                <a:gd name="T11" fmla="*/ 22 h 24"/>
                <a:gd name="T12" fmla="*/ 3 w 64"/>
                <a:gd name="T13" fmla="*/ 12 h 24"/>
                <a:gd name="T14" fmla="*/ 2 w 64"/>
                <a:gd name="T15" fmla="*/ 9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4">
                  <a:moveTo>
                    <a:pt x="2" y="9"/>
                  </a:moveTo>
                  <a:cubicBezTo>
                    <a:pt x="1" y="6"/>
                    <a:pt x="3" y="0"/>
                    <a:pt x="12" y="1"/>
                  </a:cubicBezTo>
                  <a:cubicBezTo>
                    <a:pt x="19" y="1"/>
                    <a:pt x="55" y="2"/>
                    <a:pt x="58" y="2"/>
                  </a:cubicBezTo>
                  <a:cubicBezTo>
                    <a:pt x="61" y="2"/>
                    <a:pt x="64" y="6"/>
                    <a:pt x="63" y="11"/>
                  </a:cubicBezTo>
                  <a:cubicBezTo>
                    <a:pt x="63" y="16"/>
                    <a:pt x="64" y="24"/>
                    <a:pt x="55" y="24"/>
                  </a:cubicBezTo>
                  <a:cubicBezTo>
                    <a:pt x="46" y="24"/>
                    <a:pt x="7" y="24"/>
                    <a:pt x="5" y="22"/>
                  </a:cubicBezTo>
                  <a:cubicBezTo>
                    <a:pt x="0" y="17"/>
                    <a:pt x="1" y="16"/>
                    <a:pt x="3" y="12"/>
                  </a:cubicBezTo>
                  <a:cubicBezTo>
                    <a:pt x="4" y="9"/>
                    <a:pt x="2" y="9"/>
                    <a:pt x="2" y="9"/>
                  </a:cubicBezTo>
                </a:path>
              </a:pathLst>
            </a:custGeom>
            <a:solidFill>
              <a:srgbClr val="88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0" name="Freeform 562">
              <a:extLst>
                <a:ext uri="{FF2B5EF4-FFF2-40B4-BE49-F238E27FC236}">
                  <a16:creationId xmlns:a16="http://schemas.microsoft.com/office/drawing/2014/main" id="{4E0DBE81-A8D4-CD3F-C875-10BB549B9744}"/>
                </a:ext>
              </a:extLst>
            </p:cNvPr>
            <p:cNvSpPr>
              <a:spLocks/>
            </p:cNvSpPr>
            <p:nvPr/>
          </p:nvSpPr>
          <p:spPr bwMode="auto">
            <a:xfrm>
              <a:off x="6945313" y="3236913"/>
              <a:ext cx="468313" cy="168275"/>
            </a:xfrm>
            <a:custGeom>
              <a:avLst/>
              <a:gdLst>
                <a:gd name="T0" fmla="*/ 2 w 64"/>
                <a:gd name="T1" fmla="*/ 8 h 23"/>
                <a:gd name="T2" fmla="*/ 12 w 64"/>
                <a:gd name="T3" fmla="*/ 0 h 23"/>
                <a:gd name="T4" fmla="*/ 58 w 64"/>
                <a:gd name="T5" fmla="*/ 1 h 23"/>
                <a:gd name="T6" fmla="*/ 63 w 64"/>
                <a:gd name="T7" fmla="*/ 10 h 23"/>
                <a:gd name="T8" fmla="*/ 55 w 64"/>
                <a:gd name="T9" fmla="*/ 23 h 23"/>
                <a:gd name="T10" fmla="*/ 5 w 64"/>
                <a:gd name="T11" fmla="*/ 21 h 23"/>
                <a:gd name="T12" fmla="*/ 3 w 64"/>
                <a:gd name="T13" fmla="*/ 11 h 23"/>
                <a:gd name="T14" fmla="*/ 2 w 64"/>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2" y="8"/>
                  </a:moveTo>
                  <a:cubicBezTo>
                    <a:pt x="1" y="5"/>
                    <a:pt x="3" y="0"/>
                    <a:pt x="12" y="0"/>
                  </a:cubicBezTo>
                  <a:cubicBezTo>
                    <a:pt x="19" y="0"/>
                    <a:pt x="55" y="1"/>
                    <a:pt x="58" y="1"/>
                  </a:cubicBezTo>
                  <a:cubicBezTo>
                    <a:pt x="61" y="1"/>
                    <a:pt x="64" y="5"/>
                    <a:pt x="63" y="10"/>
                  </a:cubicBezTo>
                  <a:cubicBezTo>
                    <a:pt x="63" y="15"/>
                    <a:pt x="64" y="23"/>
                    <a:pt x="55" y="23"/>
                  </a:cubicBezTo>
                  <a:cubicBezTo>
                    <a:pt x="46" y="23"/>
                    <a:pt x="7" y="23"/>
                    <a:pt x="5" y="21"/>
                  </a:cubicBezTo>
                  <a:cubicBezTo>
                    <a:pt x="0" y="16"/>
                    <a:pt x="1" y="15"/>
                    <a:pt x="3" y="11"/>
                  </a:cubicBezTo>
                  <a:cubicBezTo>
                    <a:pt x="4" y="8"/>
                    <a:pt x="2" y="8"/>
                    <a:pt x="2" y="8"/>
                  </a:cubicBezTo>
                </a:path>
              </a:pathLst>
            </a:custGeom>
            <a:solidFill>
              <a:srgbClr val="87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1" name="Freeform 563">
              <a:extLst>
                <a:ext uri="{FF2B5EF4-FFF2-40B4-BE49-F238E27FC236}">
                  <a16:creationId xmlns:a16="http://schemas.microsoft.com/office/drawing/2014/main" id="{A75CFDED-C23F-E2F4-559D-CF50CFE3B7F0}"/>
                </a:ext>
              </a:extLst>
            </p:cNvPr>
            <p:cNvSpPr>
              <a:spLocks/>
            </p:cNvSpPr>
            <p:nvPr/>
          </p:nvSpPr>
          <p:spPr bwMode="auto">
            <a:xfrm>
              <a:off x="6945313" y="3236913"/>
              <a:ext cx="468313" cy="168275"/>
            </a:xfrm>
            <a:custGeom>
              <a:avLst/>
              <a:gdLst>
                <a:gd name="T0" fmla="*/ 2 w 64"/>
                <a:gd name="T1" fmla="*/ 8 h 23"/>
                <a:gd name="T2" fmla="*/ 12 w 64"/>
                <a:gd name="T3" fmla="*/ 0 h 23"/>
                <a:gd name="T4" fmla="*/ 58 w 64"/>
                <a:gd name="T5" fmla="*/ 1 h 23"/>
                <a:gd name="T6" fmla="*/ 63 w 64"/>
                <a:gd name="T7" fmla="*/ 10 h 23"/>
                <a:gd name="T8" fmla="*/ 55 w 64"/>
                <a:gd name="T9" fmla="*/ 23 h 23"/>
                <a:gd name="T10" fmla="*/ 5 w 64"/>
                <a:gd name="T11" fmla="*/ 21 h 23"/>
                <a:gd name="T12" fmla="*/ 3 w 64"/>
                <a:gd name="T13" fmla="*/ 11 h 23"/>
                <a:gd name="T14" fmla="*/ 2 w 64"/>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2" y="8"/>
                  </a:moveTo>
                  <a:cubicBezTo>
                    <a:pt x="1" y="5"/>
                    <a:pt x="3" y="0"/>
                    <a:pt x="12" y="0"/>
                  </a:cubicBezTo>
                  <a:cubicBezTo>
                    <a:pt x="19" y="0"/>
                    <a:pt x="54" y="1"/>
                    <a:pt x="58" y="1"/>
                  </a:cubicBezTo>
                  <a:cubicBezTo>
                    <a:pt x="61" y="1"/>
                    <a:pt x="64" y="5"/>
                    <a:pt x="63" y="10"/>
                  </a:cubicBezTo>
                  <a:cubicBezTo>
                    <a:pt x="63" y="15"/>
                    <a:pt x="64" y="22"/>
                    <a:pt x="55" y="23"/>
                  </a:cubicBezTo>
                  <a:cubicBezTo>
                    <a:pt x="46" y="23"/>
                    <a:pt x="8" y="23"/>
                    <a:pt x="5" y="21"/>
                  </a:cubicBezTo>
                  <a:cubicBezTo>
                    <a:pt x="0" y="16"/>
                    <a:pt x="1" y="15"/>
                    <a:pt x="3" y="11"/>
                  </a:cubicBezTo>
                  <a:cubicBezTo>
                    <a:pt x="4" y="8"/>
                    <a:pt x="2" y="8"/>
                    <a:pt x="2" y="8"/>
                  </a:cubicBezTo>
                </a:path>
              </a:pathLst>
            </a:custGeom>
            <a:solidFill>
              <a:srgbClr val="86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2" name="Freeform 564">
              <a:extLst>
                <a:ext uri="{FF2B5EF4-FFF2-40B4-BE49-F238E27FC236}">
                  <a16:creationId xmlns:a16="http://schemas.microsoft.com/office/drawing/2014/main" id="{CA31C373-8F0D-948F-537E-A243296CFEFF}"/>
                </a:ext>
              </a:extLst>
            </p:cNvPr>
            <p:cNvSpPr>
              <a:spLocks/>
            </p:cNvSpPr>
            <p:nvPr/>
          </p:nvSpPr>
          <p:spPr bwMode="auto">
            <a:xfrm>
              <a:off x="6945313" y="3236913"/>
              <a:ext cx="468313" cy="168275"/>
            </a:xfrm>
            <a:custGeom>
              <a:avLst/>
              <a:gdLst>
                <a:gd name="T0" fmla="*/ 2 w 64"/>
                <a:gd name="T1" fmla="*/ 8 h 23"/>
                <a:gd name="T2" fmla="*/ 12 w 64"/>
                <a:gd name="T3" fmla="*/ 0 h 23"/>
                <a:gd name="T4" fmla="*/ 58 w 64"/>
                <a:gd name="T5" fmla="*/ 1 h 23"/>
                <a:gd name="T6" fmla="*/ 63 w 64"/>
                <a:gd name="T7" fmla="*/ 10 h 23"/>
                <a:gd name="T8" fmla="*/ 55 w 64"/>
                <a:gd name="T9" fmla="*/ 23 h 23"/>
                <a:gd name="T10" fmla="*/ 5 w 64"/>
                <a:gd name="T11" fmla="*/ 21 h 23"/>
                <a:gd name="T12" fmla="*/ 3 w 64"/>
                <a:gd name="T13" fmla="*/ 11 h 23"/>
                <a:gd name="T14" fmla="*/ 2 w 64"/>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2" y="8"/>
                  </a:moveTo>
                  <a:cubicBezTo>
                    <a:pt x="1" y="5"/>
                    <a:pt x="3" y="0"/>
                    <a:pt x="12" y="0"/>
                  </a:cubicBezTo>
                  <a:cubicBezTo>
                    <a:pt x="19" y="0"/>
                    <a:pt x="54" y="1"/>
                    <a:pt x="58" y="1"/>
                  </a:cubicBezTo>
                  <a:cubicBezTo>
                    <a:pt x="61" y="1"/>
                    <a:pt x="64" y="5"/>
                    <a:pt x="63" y="10"/>
                  </a:cubicBezTo>
                  <a:cubicBezTo>
                    <a:pt x="63" y="15"/>
                    <a:pt x="64" y="22"/>
                    <a:pt x="55" y="23"/>
                  </a:cubicBezTo>
                  <a:cubicBezTo>
                    <a:pt x="46" y="23"/>
                    <a:pt x="8" y="23"/>
                    <a:pt x="5" y="21"/>
                  </a:cubicBezTo>
                  <a:cubicBezTo>
                    <a:pt x="0" y="16"/>
                    <a:pt x="1" y="15"/>
                    <a:pt x="3" y="11"/>
                  </a:cubicBezTo>
                  <a:cubicBezTo>
                    <a:pt x="4" y="8"/>
                    <a:pt x="2" y="8"/>
                    <a:pt x="2" y="8"/>
                  </a:cubicBezTo>
                </a:path>
              </a:pathLst>
            </a:custGeom>
            <a:solidFill>
              <a:srgbClr val="85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3" name="Freeform 565">
              <a:extLst>
                <a:ext uri="{FF2B5EF4-FFF2-40B4-BE49-F238E27FC236}">
                  <a16:creationId xmlns:a16="http://schemas.microsoft.com/office/drawing/2014/main" id="{D45B4537-9008-3A5B-7DDB-F5CEEB2ACB30}"/>
                </a:ext>
              </a:extLst>
            </p:cNvPr>
            <p:cNvSpPr>
              <a:spLocks/>
            </p:cNvSpPr>
            <p:nvPr/>
          </p:nvSpPr>
          <p:spPr bwMode="auto">
            <a:xfrm>
              <a:off x="6945313" y="3236913"/>
              <a:ext cx="468313" cy="168275"/>
            </a:xfrm>
            <a:custGeom>
              <a:avLst/>
              <a:gdLst>
                <a:gd name="T0" fmla="*/ 2 w 64"/>
                <a:gd name="T1" fmla="*/ 8 h 23"/>
                <a:gd name="T2" fmla="*/ 12 w 64"/>
                <a:gd name="T3" fmla="*/ 0 h 23"/>
                <a:gd name="T4" fmla="*/ 58 w 64"/>
                <a:gd name="T5" fmla="*/ 1 h 23"/>
                <a:gd name="T6" fmla="*/ 63 w 64"/>
                <a:gd name="T7" fmla="*/ 10 h 23"/>
                <a:gd name="T8" fmla="*/ 55 w 64"/>
                <a:gd name="T9" fmla="*/ 23 h 23"/>
                <a:gd name="T10" fmla="*/ 5 w 64"/>
                <a:gd name="T11" fmla="*/ 21 h 23"/>
                <a:gd name="T12" fmla="*/ 3 w 64"/>
                <a:gd name="T13" fmla="*/ 11 h 23"/>
                <a:gd name="T14" fmla="*/ 2 w 64"/>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2" y="8"/>
                  </a:moveTo>
                  <a:cubicBezTo>
                    <a:pt x="1" y="6"/>
                    <a:pt x="3" y="0"/>
                    <a:pt x="12" y="0"/>
                  </a:cubicBezTo>
                  <a:cubicBezTo>
                    <a:pt x="19" y="0"/>
                    <a:pt x="54" y="1"/>
                    <a:pt x="58" y="1"/>
                  </a:cubicBezTo>
                  <a:cubicBezTo>
                    <a:pt x="61" y="1"/>
                    <a:pt x="64" y="5"/>
                    <a:pt x="63" y="10"/>
                  </a:cubicBezTo>
                  <a:cubicBezTo>
                    <a:pt x="63" y="15"/>
                    <a:pt x="64" y="22"/>
                    <a:pt x="55" y="23"/>
                  </a:cubicBezTo>
                  <a:cubicBezTo>
                    <a:pt x="46" y="23"/>
                    <a:pt x="8" y="23"/>
                    <a:pt x="5" y="21"/>
                  </a:cubicBezTo>
                  <a:cubicBezTo>
                    <a:pt x="0" y="16"/>
                    <a:pt x="1" y="15"/>
                    <a:pt x="3" y="11"/>
                  </a:cubicBezTo>
                  <a:cubicBezTo>
                    <a:pt x="4" y="8"/>
                    <a:pt x="2" y="8"/>
                    <a:pt x="2" y="8"/>
                  </a:cubicBezTo>
                </a:path>
              </a:pathLst>
            </a:custGeom>
            <a:solidFill>
              <a:srgbClr val="84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4" name="Freeform 566">
              <a:extLst>
                <a:ext uri="{FF2B5EF4-FFF2-40B4-BE49-F238E27FC236}">
                  <a16:creationId xmlns:a16="http://schemas.microsoft.com/office/drawing/2014/main" id="{5381FAAE-5D3E-04A4-8413-CD80C3F34F91}"/>
                </a:ext>
              </a:extLst>
            </p:cNvPr>
            <p:cNvSpPr>
              <a:spLocks/>
            </p:cNvSpPr>
            <p:nvPr/>
          </p:nvSpPr>
          <p:spPr bwMode="auto">
            <a:xfrm>
              <a:off x="6945313" y="3236913"/>
              <a:ext cx="468313" cy="168275"/>
            </a:xfrm>
            <a:custGeom>
              <a:avLst/>
              <a:gdLst>
                <a:gd name="T0" fmla="*/ 2 w 64"/>
                <a:gd name="T1" fmla="*/ 8 h 23"/>
                <a:gd name="T2" fmla="*/ 12 w 64"/>
                <a:gd name="T3" fmla="*/ 0 h 23"/>
                <a:gd name="T4" fmla="*/ 57 w 64"/>
                <a:gd name="T5" fmla="*/ 1 h 23"/>
                <a:gd name="T6" fmla="*/ 63 w 64"/>
                <a:gd name="T7" fmla="*/ 10 h 23"/>
                <a:gd name="T8" fmla="*/ 55 w 64"/>
                <a:gd name="T9" fmla="*/ 23 h 23"/>
                <a:gd name="T10" fmla="*/ 5 w 64"/>
                <a:gd name="T11" fmla="*/ 20 h 23"/>
                <a:gd name="T12" fmla="*/ 3 w 64"/>
                <a:gd name="T13" fmla="*/ 11 h 23"/>
                <a:gd name="T14" fmla="*/ 2 w 64"/>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2" y="8"/>
                  </a:moveTo>
                  <a:cubicBezTo>
                    <a:pt x="1" y="6"/>
                    <a:pt x="3" y="0"/>
                    <a:pt x="12" y="0"/>
                  </a:cubicBezTo>
                  <a:cubicBezTo>
                    <a:pt x="19" y="0"/>
                    <a:pt x="54" y="1"/>
                    <a:pt x="57" y="1"/>
                  </a:cubicBezTo>
                  <a:cubicBezTo>
                    <a:pt x="61" y="1"/>
                    <a:pt x="64" y="5"/>
                    <a:pt x="63" y="10"/>
                  </a:cubicBezTo>
                  <a:cubicBezTo>
                    <a:pt x="63" y="15"/>
                    <a:pt x="63" y="22"/>
                    <a:pt x="55" y="23"/>
                  </a:cubicBezTo>
                  <a:cubicBezTo>
                    <a:pt x="46" y="23"/>
                    <a:pt x="8" y="23"/>
                    <a:pt x="5" y="20"/>
                  </a:cubicBezTo>
                  <a:cubicBezTo>
                    <a:pt x="0" y="16"/>
                    <a:pt x="1" y="15"/>
                    <a:pt x="3" y="11"/>
                  </a:cubicBezTo>
                  <a:cubicBezTo>
                    <a:pt x="4" y="8"/>
                    <a:pt x="2" y="8"/>
                    <a:pt x="2" y="8"/>
                  </a:cubicBezTo>
                </a:path>
              </a:pathLst>
            </a:custGeom>
            <a:solidFill>
              <a:srgbClr val="83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5" name="Freeform 567">
              <a:extLst>
                <a:ext uri="{FF2B5EF4-FFF2-40B4-BE49-F238E27FC236}">
                  <a16:creationId xmlns:a16="http://schemas.microsoft.com/office/drawing/2014/main" id="{DDA48519-AD40-B741-900B-B039224D2905}"/>
                </a:ext>
              </a:extLst>
            </p:cNvPr>
            <p:cNvSpPr>
              <a:spLocks/>
            </p:cNvSpPr>
            <p:nvPr/>
          </p:nvSpPr>
          <p:spPr bwMode="auto">
            <a:xfrm>
              <a:off x="6945313" y="3236913"/>
              <a:ext cx="468313" cy="168275"/>
            </a:xfrm>
            <a:custGeom>
              <a:avLst/>
              <a:gdLst>
                <a:gd name="T0" fmla="*/ 2 w 64"/>
                <a:gd name="T1" fmla="*/ 8 h 23"/>
                <a:gd name="T2" fmla="*/ 12 w 64"/>
                <a:gd name="T3" fmla="*/ 0 h 23"/>
                <a:gd name="T4" fmla="*/ 57 w 64"/>
                <a:gd name="T5" fmla="*/ 1 h 23"/>
                <a:gd name="T6" fmla="*/ 63 w 64"/>
                <a:gd name="T7" fmla="*/ 10 h 23"/>
                <a:gd name="T8" fmla="*/ 54 w 64"/>
                <a:gd name="T9" fmla="*/ 23 h 23"/>
                <a:gd name="T10" fmla="*/ 5 w 64"/>
                <a:gd name="T11" fmla="*/ 20 h 23"/>
                <a:gd name="T12" fmla="*/ 3 w 64"/>
                <a:gd name="T13" fmla="*/ 11 h 23"/>
                <a:gd name="T14" fmla="*/ 2 w 64"/>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2" y="8"/>
                  </a:moveTo>
                  <a:cubicBezTo>
                    <a:pt x="1" y="6"/>
                    <a:pt x="3" y="0"/>
                    <a:pt x="12" y="0"/>
                  </a:cubicBezTo>
                  <a:cubicBezTo>
                    <a:pt x="19" y="0"/>
                    <a:pt x="54" y="1"/>
                    <a:pt x="57" y="1"/>
                  </a:cubicBezTo>
                  <a:cubicBezTo>
                    <a:pt x="61" y="1"/>
                    <a:pt x="64" y="5"/>
                    <a:pt x="63" y="10"/>
                  </a:cubicBezTo>
                  <a:cubicBezTo>
                    <a:pt x="63" y="15"/>
                    <a:pt x="63" y="22"/>
                    <a:pt x="54" y="23"/>
                  </a:cubicBezTo>
                  <a:cubicBezTo>
                    <a:pt x="46" y="23"/>
                    <a:pt x="8" y="22"/>
                    <a:pt x="5" y="20"/>
                  </a:cubicBezTo>
                  <a:cubicBezTo>
                    <a:pt x="0" y="16"/>
                    <a:pt x="1" y="15"/>
                    <a:pt x="3" y="11"/>
                  </a:cubicBezTo>
                  <a:cubicBezTo>
                    <a:pt x="4" y="8"/>
                    <a:pt x="2" y="8"/>
                    <a:pt x="2" y="8"/>
                  </a:cubicBezTo>
                </a:path>
              </a:pathLst>
            </a:custGeom>
            <a:solidFill>
              <a:srgbClr val="82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6" name="Freeform 568">
              <a:extLst>
                <a:ext uri="{FF2B5EF4-FFF2-40B4-BE49-F238E27FC236}">
                  <a16:creationId xmlns:a16="http://schemas.microsoft.com/office/drawing/2014/main" id="{3D03EA3C-04D5-5730-1736-5C7ADBFDB2F4}"/>
                </a:ext>
              </a:extLst>
            </p:cNvPr>
            <p:cNvSpPr>
              <a:spLocks/>
            </p:cNvSpPr>
            <p:nvPr/>
          </p:nvSpPr>
          <p:spPr bwMode="auto">
            <a:xfrm>
              <a:off x="6945313" y="3236913"/>
              <a:ext cx="468313" cy="168275"/>
            </a:xfrm>
            <a:custGeom>
              <a:avLst/>
              <a:gdLst>
                <a:gd name="T0" fmla="*/ 2 w 64"/>
                <a:gd name="T1" fmla="*/ 8 h 23"/>
                <a:gd name="T2" fmla="*/ 12 w 64"/>
                <a:gd name="T3" fmla="*/ 0 h 23"/>
                <a:gd name="T4" fmla="*/ 57 w 64"/>
                <a:gd name="T5" fmla="*/ 1 h 23"/>
                <a:gd name="T6" fmla="*/ 63 w 64"/>
                <a:gd name="T7" fmla="*/ 10 h 23"/>
                <a:gd name="T8" fmla="*/ 54 w 64"/>
                <a:gd name="T9" fmla="*/ 23 h 23"/>
                <a:gd name="T10" fmla="*/ 5 w 64"/>
                <a:gd name="T11" fmla="*/ 20 h 23"/>
                <a:gd name="T12" fmla="*/ 3 w 64"/>
                <a:gd name="T13" fmla="*/ 11 h 23"/>
                <a:gd name="T14" fmla="*/ 2 w 64"/>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2" y="8"/>
                  </a:moveTo>
                  <a:cubicBezTo>
                    <a:pt x="1" y="6"/>
                    <a:pt x="3" y="0"/>
                    <a:pt x="12" y="0"/>
                  </a:cubicBezTo>
                  <a:cubicBezTo>
                    <a:pt x="19" y="0"/>
                    <a:pt x="54" y="1"/>
                    <a:pt x="57" y="1"/>
                  </a:cubicBezTo>
                  <a:cubicBezTo>
                    <a:pt x="60" y="1"/>
                    <a:pt x="64" y="5"/>
                    <a:pt x="63" y="10"/>
                  </a:cubicBezTo>
                  <a:cubicBezTo>
                    <a:pt x="63" y="15"/>
                    <a:pt x="63" y="22"/>
                    <a:pt x="54" y="23"/>
                  </a:cubicBezTo>
                  <a:cubicBezTo>
                    <a:pt x="45" y="23"/>
                    <a:pt x="8" y="22"/>
                    <a:pt x="5" y="20"/>
                  </a:cubicBezTo>
                  <a:cubicBezTo>
                    <a:pt x="0" y="16"/>
                    <a:pt x="1" y="15"/>
                    <a:pt x="3" y="11"/>
                  </a:cubicBezTo>
                  <a:cubicBezTo>
                    <a:pt x="4" y="8"/>
                    <a:pt x="2" y="8"/>
                    <a:pt x="2" y="8"/>
                  </a:cubicBezTo>
                </a:path>
              </a:pathLst>
            </a:custGeom>
            <a:solidFill>
              <a:srgbClr val="81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7" name="Freeform 569">
              <a:extLst>
                <a:ext uri="{FF2B5EF4-FFF2-40B4-BE49-F238E27FC236}">
                  <a16:creationId xmlns:a16="http://schemas.microsoft.com/office/drawing/2014/main" id="{48DEDFD4-F1EA-A131-3807-E1935E6B53BA}"/>
                </a:ext>
              </a:extLst>
            </p:cNvPr>
            <p:cNvSpPr>
              <a:spLocks/>
            </p:cNvSpPr>
            <p:nvPr/>
          </p:nvSpPr>
          <p:spPr bwMode="auto">
            <a:xfrm>
              <a:off x="6945313" y="3236913"/>
              <a:ext cx="468313" cy="168275"/>
            </a:xfrm>
            <a:custGeom>
              <a:avLst/>
              <a:gdLst>
                <a:gd name="T0" fmla="*/ 2 w 64"/>
                <a:gd name="T1" fmla="*/ 8 h 23"/>
                <a:gd name="T2" fmla="*/ 12 w 64"/>
                <a:gd name="T3" fmla="*/ 0 h 23"/>
                <a:gd name="T4" fmla="*/ 57 w 64"/>
                <a:gd name="T5" fmla="*/ 1 h 23"/>
                <a:gd name="T6" fmla="*/ 63 w 64"/>
                <a:gd name="T7" fmla="*/ 10 h 23"/>
                <a:gd name="T8" fmla="*/ 54 w 64"/>
                <a:gd name="T9" fmla="*/ 22 h 23"/>
                <a:gd name="T10" fmla="*/ 5 w 64"/>
                <a:gd name="T11" fmla="*/ 20 h 23"/>
                <a:gd name="T12" fmla="*/ 3 w 64"/>
                <a:gd name="T13" fmla="*/ 11 h 23"/>
                <a:gd name="T14" fmla="*/ 2 w 64"/>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2" y="8"/>
                  </a:moveTo>
                  <a:cubicBezTo>
                    <a:pt x="1" y="6"/>
                    <a:pt x="3" y="0"/>
                    <a:pt x="12" y="0"/>
                  </a:cubicBezTo>
                  <a:cubicBezTo>
                    <a:pt x="19" y="0"/>
                    <a:pt x="54" y="1"/>
                    <a:pt x="57" y="1"/>
                  </a:cubicBezTo>
                  <a:cubicBezTo>
                    <a:pt x="60" y="1"/>
                    <a:pt x="64" y="5"/>
                    <a:pt x="63" y="10"/>
                  </a:cubicBezTo>
                  <a:cubicBezTo>
                    <a:pt x="63" y="15"/>
                    <a:pt x="63" y="22"/>
                    <a:pt x="54" y="22"/>
                  </a:cubicBezTo>
                  <a:cubicBezTo>
                    <a:pt x="45" y="23"/>
                    <a:pt x="8" y="22"/>
                    <a:pt x="5" y="20"/>
                  </a:cubicBezTo>
                  <a:cubicBezTo>
                    <a:pt x="0" y="16"/>
                    <a:pt x="1" y="15"/>
                    <a:pt x="3" y="11"/>
                  </a:cubicBezTo>
                  <a:cubicBezTo>
                    <a:pt x="4" y="8"/>
                    <a:pt x="2" y="8"/>
                    <a:pt x="2" y="8"/>
                  </a:cubicBezTo>
                </a:path>
              </a:pathLst>
            </a:custGeom>
            <a:solidFill>
              <a:srgbClr val="80E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8" name="Freeform 570">
              <a:extLst>
                <a:ext uri="{FF2B5EF4-FFF2-40B4-BE49-F238E27FC236}">
                  <a16:creationId xmlns:a16="http://schemas.microsoft.com/office/drawing/2014/main" id="{9C7233D1-9872-5618-7331-BE4CDFED991C}"/>
                </a:ext>
              </a:extLst>
            </p:cNvPr>
            <p:cNvSpPr>
              <a:spLocks/>
            </p:cNvSpPr>
            <p:nvPr/>
          </p:nvSpPr>
          <p:spPr bwMode="auto">
            <a:xfrm>
              <a:off x="6945313" y="3236913"/>
              <a:ext cx="468313" cy="168275"/>
            </a:xfrm>
            <a:custGeom>
              <a:avLst/>
              <a:gdLst>
                <a:gd name="T0" fmla="*/ 2 w 64"/>
                <a:gd name="T1" fmla="*/ 8 h 23"/>
                <a:gd name="T2" fmla="*/ 12 w 64"/>
                <a:gd name="T3" fmla="*/ 0 h 23"/>
                <a:gd name="T4" fmla="*/ 57 w 64"/>
                <a:gd name="T5" fmla="*/ 1 h 23"/>
                <a:gd name="T6" fmla="*/ 63 w 64"/>
                <a:gd name="T7" fmla="*/ 10 h 23"/>
                <a:gd name="T8" fmla="*/ 54 w 64"/>
                <a:gd name="T9" fmla="*/ 22 h 23"/>
                <a:gd name="T10" fmla="*/ 5 w 64"/>
                <a:gd name="T11" fmla="*/ 20 h 23"/>
                <a:gd name="T12" fmla="*/ 3 w 64"/>
                <a:gd name="T13" fmla="*/ 11 h 23"/>
                <a:gd name="T14" fmla="*/ 2 w 64"/>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3">
                  <a:moveTo>
                    <a:pt x="2" y="8"/>
                  </a:moveTo>
                  <a:cubicBezTo>
                    <a:pt x="1" y="6"/>
                    <a:pt x="3" y="0"/>
                    <a:pt x="12" y="0"/>
                  </a:cubicBezTo>
                  <a:cubicBezTo>
                    <a:pt x="19" y="0"/>
                    <a:pt x="54" y="1"/>
                    <a:pt x="57" y="1"/>
                  </a:cubicBezTo>
                  <a:cubicBezTo>
                    <a:pt x="60" y="1"/>
                    <a:pt x="64" y="5"/>
                    <a:pt x="63" y="10"/>
                  </a:cubicBezTo>
                  <a:cubicBezTo>
                    <a:pt x="63" y="15"/>
                    <a:pt x="63" y="22"/>
                    <a:pt x="54" y="22"/>
                  </a:cubicBezTo>
                  <a:cubicBezTo>
                    <a:pt x="45" y="23"/>
                    <a:pt x="8" y="22"/>
                    <a:pt x="5" y="20"/>
                  </a:cubicBezTo>
                  <a:cubicBezTo>
                    <a:pt x="0" y="16"/>
                    <a:pt x="1" y="15"/>
                    <a:pt x="3" y="11"/>
                  </a:cubicBezTo>
                  <a:cubicBezTo>
                    <a:pt x="4" y="8"/>
                    <a:pt x="2" y="8"/>
                    <a:pt x="2" y="8"/>
                  </a:cubicBezTo>
                </a:path>
              </a:pathLst>
            </a:custGeom>
            <a:solidFill>
              <a:srgbClr val="7F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29" name="Freeform 571">
              <a:extLst>
                <a:ext uri="{FF2B5EF4-FFF2-40B4-BE49-F238E27FC236}">
                  <a16:creationId xmlns:a16="http://schemas.microsoft.com/office/drawing/2014/main" id="{BE8F1B36-444E-82B7-1CCF-52D6DF6EEA9A}"/>
                </a:ext>
              </a:extLst>
            </p:cNvPr>
            <p:cNvSpPr>
              <a:spLocks/>
            </p:cNvSpPr>
            <p:nvPr/>
          </p:nvSpPr>
          <p:spPr bwMode="auto">
            <a:xfrm>
              <a:off x="6945313" y="3236913"/>
              <a:ext cx="460375" cy="168275"/>
            </a:xfrm>
            <a:custGeom>
              <a:avLst/>
              <a:gdLst>
                <a:gd name="T0" fmla="*/ 2 w 63"/>
                <a:gd name="T1" fmla="*/ 8 h 23"/>
                <a:gd name="T2" fmla="*/ 12 w 63"/>
                <a:gd name="T3" fmla="*/ 0 h 23"/>
                <a:gd name="T4" fmla="*/ 57 w 63"/>
                <a:gd name="T5" fmla="*/ 1 h 23"/>
                <a:gd name="T6" fmla="*/ 63 w 63"/>
                <a:gd name="T7" fmla="*/ 10 h 23"/>
                <a:gd name="T8" fmla="*/ 54 w 63"/>
                <a:gd name="T9" fmla="*/ 22 h 23"/>
                <a:gd name="T10" fmla="*/ 5 w 63"/>
                <a:gd name="T11" fmla="*/ 20 h 23"/>
                <a:gd name="T12" fmla="*/ 3 w 63"/>
                <a:gd name="T13" fmla="*/ 11 h 23"/>
                <a:gd name="T14" fmla="*/ 2 w 63"/>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3">
                  <a:moveTo>
                    <a:pt x="2" y="8"/>
                  </a:moveTo>
                  <a:cubicBezTo>
                    <a:pt x="1" y="6"/>
                    <a:pt x="3" y="0"/>
                    <a:pt x="12" y="0"/>
                  </a:cubicBezTo>
                  <a:cubicBezTo>
                    <a:pt x="19" y="0"/>
                    <a:pt x="54" y="2"/>
                    <a:pt x="57" y="1"/>
                  </a:cubicBezTo>
                  <a:cubicBezTo>
                    <a:pt x="60" y="1"/>
                    <a:pt x="63" y="5"/>
                    <a:pt x="63" y="10"/>
                  </a:cubicBezTo>
                  <a:cubicBezTo>
                    <a:pt x="63" y="15"/>
                    <a:pt x="63" y="22"/>
                    <a:pt x="54" y="22"/>
                  </a:cubicBezTo>
                  <a:cubicBezTo>
                    <a:pt x="45" y="23"/>
                    <a:pt x="8" y="22"/>
                    <a:pt x="5" y="20"/>
                  </a:cubicBezTo>
                  <a:cubicBezTo>
                    <a:pt x="0" y="16"/>
                    <a:pt x="1" y="15"/>
                    <a:pt x="3" y="11"/>
                  </a:cubicBezTo>
                  <a:cubicBezTo>
                    <a:pt x="4" y="8"/>
                    <a:pt x="2" y="8"/>
                    <a:pt x="2" y="8"/>
                  </a:cubicBezTo>
                </a:path>
              </a:pathLst>
            </a:custGeom>
            <a:solidFill>
              <a:srgbClr val="7E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0" name="Freeform 572">
              <a:extLst>
                <a:ext uri="{FF2B5EF4-FFF2-40B4-BE49-F238E27FC236}">
                  <a16:creationId xmlns:a16="http://schemas.microsoft.com/office/drawing/2014/main" id="{EDA2D9DB-E472-2603-4E8D-F0E3062077A6}"/>
                </a:ext>
              </a:extLst>
            </p:cNvPr>
            <p:cNvSpPr>
              <a:spLocks/>
            </p:cNvSpPr>
            <p:nvPr/>
          </p:nvSpPr>
          <p:spPr bwMode="auto">
            <a:xfrm>
              <a:off x="6945313" y="3236913"/>
              <a:ext cx="460375" cy="168275"/>
            </a:xfrm>
            <a:custGeom>
              <a:avLst/>
              <a:gdLst>
                <a:gd name="T0" fmla="*/ 2 w 63"/>
                <a:gd name="T1" fmla="*/ 8 h 23"/>
                <a:gd name="T2" fmla="*/ 12 w 63"/>
                <a:gd name="T3" fmla="*/ 0 h 23"/>
                <a:gd name="T4" fmla="*/ 57 w 63"/>
                <a:gd name="T5" fmla="*/ 1 h 23"/>
                <a:gd name="T6" fmla="*/ 63 w 63"/>
                <a:gd name="T7" fmla="*/ 10 h 23"/>
                <a:gd name="T8" fmla="*/ 54 w 63"/>
                <a:gd name="T9" fmla="*/ 22 h 23"/>
                <a:gd name="T10" fmla="*/ 5 w 63"/>
                <a:gd name="T11" fmla="*/ 20 h 23"/>
                <a:gd name="T12" fmla="*/ 3 w 63"/>
                <a:gd name="T13" fmla="*/ 11 h 23"/>
                <a:gd name="T14" fmla="*/ 2 w 63"/>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3">
                  <a:moveTo>
                    <a:pt x="2" y="8"/>
                  </a:moveTo>
                  <a:cubicBezTo>
                    <a:pt x="1" y="6"/>
                    <a:pt x="3" y="0"/>
                    <a:pt x="12" y="0"/>
                  </a:cubicBezTo>
                  <a:cubicBezTo>
                    <a:pt x="19" y="1"/>
                    <a:pt x="54" y="2"/>
                    <a:pt x="57" y="1"/>
                  </a:cubicBezTo>
                  <a:cubicBezTo>
                    <a:pt x="60" y="1"/>
                    <a:pt x="63" y="5"/>
                    <a:pt x="63" y="10"/>
                  </a:cubicBezTo>
                  <a:cubicBezTo>
                    <a:pt x="63" y="15"/>
                    <a:pt x="63" y="22"/>
                    <a:pt x="54" y="22"/>
                  </a:cubicBezTo>
                  <a:cubicBezTo>
                    <a:pt x="45" y="23"/>
                    <a:pt x="8" y="22"/>
                    <a:pt x="5" y="20"/>
                  </a:cubicBezTo>
                  <a:cubicBezTo>
                    <a:pt x="0" y="16"/>
                    <a:pt x="1" y="15"/>
                    <a:pt x="3" y="11"/>
                  </a:cubicBezTo>
                  <a:cubicBezTo>
                    <a:pt x="4" y="8"/>
                    <a:pt x="2" y="8"/>
                    <a:pt x="2" y="8"/>
                  </a:cubicBezTo>
                </a:path>
              </a:pathLst>
            </a:custGeom>
            <a:solidFill>
              <a:srgbClr val="7D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1" name="Freeform 573">
              <a:extLst>
                <a:ext uri="{FF2B5EF4-FFF2-40B4-BE49-F238E27FC236}">
                  <a16:creationId xmlns:a16="http://schemas.microsoft.com/office/drawing/2014/main" id="{36FEB14B-BDF9-18AC-C485-F12CF6245F7C}"/>
                </a:ext>
              </a:extLst>
            </p:cNvPr>
            <p:cNvSpPr>
              <a:spLocks/>
            </p:cNvSpPr>
            <p:nvPr/>
          </p:nvSpPr>
          <p:spPr bwMode="auto">
            <a:xfrm>
              <a:off x="6953250" y="3236913"/>
              <a:ext cx="452438" cy="168275"/>
            </a:xfrm>
            <a:custGeom>
              <a:avLst/>
              <a:gdLst>
                <a:gd name="T0" fmla="*/ 1 w 62"/>
                <a:gd name="T1" fmla="*/ 8 h 23"/>
                <a:gd name="T2" fmla="*/ 11 w 62"/>
                <a:gd name="T3" fmla="*/ 0 h 23"/>
                <a:gd name="T4" fmla="*/ 56 w 62"/>
                <a:gd name="T5" fmla="*/ 1 h 23"/>
                <a:gd name="T6" fmla="*/ 62 w 62"/>
                <a:gd name="T7" fmla="*/ 10 h 23"/>
                <a:gd name="T8" fmla="*/ 53 w 62"/>
                <a:gd name="T9" fmla="*/ 22 h 23"/>
                <a:gd name="T10" fmla="*/ 5 w 62"/>
                <a:gd name="T11" fmla="*/ 20 h 23"/>
                <a:gd name="T12" fmla="*/ 2 w 62"/>
                <a:gd name="T13" fmla="*/ 11 h 23"/>
                <a:gd name="T14" fmla="*/ 1 w 62"/>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3">
                  <a:moveTo>
                    <a:pt x="1" y="8"/>
                  </a:moveTo>
                  <a:cubicBezTo>
                    <a:pt x="0" y="6"/>
                    <a:pt x="2" y="0"/>
                    <a:pt x="11" y="0"/>
                  </a:cubicBezTo>
                  <a:cubicBezTo>
                    <a:pt x="18" y="1"/>
                    <a:pt x="53" y="2"/>
                    <a:pt x="56" y="1"/>
                  </a:cubicBezTo>
                  <a:cubicBezTo>
                    <a:pt x="59" y="1"/>
                    <a:pt x="62" y="5"/>
                    <a:pt x="62" y="10"/>
                  </a:cubicBezTo>
                  <a:cubicBezTo>
                    <a:pt x="62" y="15"/>
                    <a:pt x="62" y="22"/>
                    <a:pt x="53" y="22"/>
                  </a:cubicBezTo>
                  <a:cubicBezTo>
                    <a:pt x="44" y="23"/>
                    <a:pt x="7" y="22"/>
                    <a:pt x="5" y="20"/>
                  </a:cubicBezTo>
                  <a:cubicBezTo>
                    <a:pt x="0" y="16"/>
                    <a:pt x="0" y="15"/>
                    <a:pt x="2" y="11"/>
                  </a:cubicBezTo>
                  <a:cubicBezTo>
                    <a:pt x="3" y="8"/>
                    <a:pt x="1" y="8"/>
                    <a:pt x="1" y="8"/>
                  </a:cubicBezTo>
                </a:path>
              </a:pathLst>
            </a:custGeom>
            <a:solidFill>
              <a:srgbClr val="7C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2" name="Freeform 574">
              <a:extLst>
                <a:ext uri="{FF2B5EF4-FFF2-40B4-BE49-F238E27FC236}">
                  <a16:creationId xmlns:a16="http://schemas.microsoft.com/office/drawing/2014/main" id="{D3C39270-0CCB-F5C2-D8AB-FEA4DE4F061D}"/>
                </a:ext>
              </a:extLst>
            </p:cNvPr>
            <p:cNvSpPr>
              <a:spLocks/>
            </p:cNvSpPr>
            <p:nvPr/>
          </p:nvSpPr>
          <p:spPr bwMode="auto">
            <a:xfrm>
              <a:off x="6953250" y="3236913"/>
              <a:ext cx="452438" cy="168275"/>
            </a:xfrm>
            <a:custGeom>
              <a:avLst/>
              <a:gdLst>
                <a:gd name="T0" fmla="*/ 1 w 62"/>
                <a:gd name="T1" fmla="*/ 8 h 23"/>
                <a:gd name="T2" fmla="*/ 11 w 62"/>
                <a:gd name="T3" fmla="*/ 0 h 23"/>
                <a:gd name="T4" fmla="*/ 56 w 62"/>
                <a:gd name="T5" fmla="*/ 1 h 23"/>
                <a:gd name="T6" fmla="*/ 62 w 62"/>
                <a:gd name="T7" fmla="*/ 10 h 23"/>
                <a:gd name="T8" fmla="*/ 53 w 62"/>
                <a:gd name="T9" fmla="*/ 22 h 23"/>
                <a:gd name="T10" fmla="*/ 5 w 62"/>
                <a:gd name="T11" fmla="*/ 20 h 23"/>
                <a:gd name="T12" fmla="*/ 2 w 62"/>
                <a:gd name="T13" fmla="*/ 11 h 23"/>
                <a:gd name="T14" fmla="*/ 1 w 62"/>
                <a:gd name="T15" fmla="*/ 8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3">
                  <a:moveTo>
                    <a:pt x="1" y="8"/>
                  </a:moveTo>
                  <a:cubicBezTo>
                    <a:pt x="0" y="6"/>
                    <a:pt x="2" y="0"/>
                    <a:pt x="11" y="0"/>
                  </a:cubicBezTo>
                  <a:cubicBezTo>
                    <a:pt x="18" y="1"/>
                    <a:pt x="53" y="2"/>
                    <a:pt x="56" y="1"/>
                  </a:cubicBezTo>
                  <a:cubicBezTo>
                    <a:pt x="59" y="1"/>
                    <a:pt x="62" y="5"/>
                    <a:pt x="62" y="10"/>
                  </a:cubicBezTo>
                  <a:cubicBezTo>
                    <a:pt x="62" y="15"/>
                    <a:pt x="62" y="22"/>
                    <a:pt x="53" y="22"/>
                  </a:cubicBezTo>
                  <a:cubicBezTo>
                    <a:pt x="44" y="23"/>
                    <a:pt x="7" y="22"/>
                    <a:pt x="5" y="20"/>
                  </a:cubicBezTo>
                  <a:cubicBezTo>
                    <a:pt x="0" y="16"/>
                    <a:pt x="0" y="15"/>
                    <a:pt x="2" y="11"/>
                  </a:cubicBezTo>
                  <a:cubicBezTo>
                    <a:pt x="3" y="8"/>
                    <a:pt x="1" y="8"/>
                    <a:pt x="1" y="8"/>
                  </a:cubicBezTo>
                </a:path>
              </a:pathLst>
            </a:custGeom>
            <a:solidFill>
              <a:srgbClr val="7BE3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3" name="Freeform 575">
              <a:extLst>
                <a:ext uri="{FF2B5EF4-FFF2-40B4-BE49-F238E27FC236}">
                  <a16:creationId xmlns:a16="http://schemas.microsoft.com/office/drawing/2014/main" id="{7C776525-8122-4F41-0160-E343B6268801}"/>
                </a:ext>
              </a:extLst>
            </p:cNvPr>
            <p:cNvSpPr>
              <a:spLocks/>
            </p:cNvSpPr>
            <p:nvPr/>
          </p:nvSpPr>
          <p:spPr bwMode="auto">
            <a:xfrm>
              <a:off x="6953250" y="3236913"/>
              <a:ext cx="452438" cy="160338"/>
            </a:xfrm>
            <a:custGeom>
              <a:avLst/>
              <a:gdLst>
                <a:gd name="T0" fmla="*/ 1 w 62"/>
                <a:gd name="T1" fmla="*/ 8 h 22"/>
                <a:gd name="T2" fmla="*/ 11 w 62"/>
                <a:gd name="T3" fmla="*/ 0 h 22"/>
                <a:gd name="T4" fmla="*/ 56 w 62"/>
                <a:gd name="T5" fmla="*/ 2 h 22"/>
                <a:gd name="T6" fmla="*/ 62 w 62"/>
                <a:gd name="T7" fmla="*/ 10 h 22"/>
                <a:gd name="T8" fmla="*/ 53 w 62"/>
                <a:gd name="T9" fmla="*/ 22 h 22"/>
                <a:gd name="T10" fmla="*/ 5 w 62"/>
                <a:gd name="T11" fmla="*/ 20 h 22"/>
                <a:gd name="T12" fmla="*/ 2 w 62"/>
                <a:gd name="T13" fmla="*/ 11 h 22"/>
                <a:gd name="T14" fmla="*/ 1 w 62"/>
                <a:gd name="T15" fmla="*/ 8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2">
                  <a:moveTo>
                    <a:pt x="1" y="8"/>
                  </a:moveTo>
                  <a:cubicBezTo>
                    <a:pt x="0" y="6"/>
                    <a:pt x="2" y="0"/>
                    <a:pt x="11" y="0"/>
                  </a:cubicBezTo>
                  <a:cubicBezTo>
                    <a:pt x="18" y="1"/>
                    <a:pt x="53" y="2"/>
                    <a:pt x="56" y="2"/>
                  </a:cubicBezTo>
                  <a:cubicBezTo>
                    <a:pt x="59" y="1"/>
                    <a:pt x="62" y="5"/>
                    <a:pt x="62" y="10"/>
                  </a:cubicBezTo>
                  <a:cubicBezTo>
                    <a:pt x="62" y="15"/>
                    <a:pt x="62" y="22"/>
                    <a:pt x="53" y="22"/>
                  </a:cubicBezTo>
                  <a:cubicBezTo>
                    <a:pt x="44" y="22"/>
                    <a:pt x="7" y="22"/>
                    <a:pt x="5" y="20"/>
                  </a:cubicBezTo>
                  <a:cubicBezTo>
                    <a:pt x="0" y="16"/>
                    <a:pt x="0" y="15"/>
                    <a:pt x="2" y="11"/>
                  </a:cubicBezTo>
                  <a:cubicBezTo>
                    <a:pt x="3" y="8"/>
                    <a:pt x="1" y="8"/>
                    <a:pt x="1" y="8"/>
                  </a:cubicBezTo>
                </a:path>
              </a:pathLst>
            </a:custGeom>
            <a:solidFill>
              <a:srgbClr val="7A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4" name="Freeform 576">
              <a:extLst>
                <a:ext uri="{FF2B5EF4-FFF2-40B4-BE49-F238E27FC236}">
                  <a16:creationId xmlns:a16="http://schemas.microsoft.com/office/drawing/2014/main" id="{ADF191F1-17E8-5B9F-64A8-39232A0557D4}"/>
                </a:ext>
              </a:extLst>
            </p:cNvPr>
            <p:cNvSpPr>
              <a:spLocks/>
            </p:cNvSpPr>
            <p:nvPr/>
          </p:nvSpPr>
          <p:spPr bwMode="auto">
            <a:xfrm>
              <a:off x="6953250" y="3236913"/>
              <a:ext cx="452438" cy="160338"/>
            </a:xfrm>
            <a:custGeom>
              <a:avLst/>
              <a:gdLst>
                <a:gd name="T0" fmla="*/ 1 w 62"/>
                <a:gd name="T1" fmla="*/ 8 h 22"/>
                <a:gd name="T2" fmla="*/ 11 w 62"/>
                <a:gd name="T3" fmla="*/ 1 h 22"/>
                <a:gd name="T4" fmla="*/ 56 w 62"/>
                <a:gd name="T5" fmla="*/ 2 h 22"/>
                <a:gd name="T6" fmla="*/ 62 w 62"/>
                <a:gd name="T7" fmla="*/ 10 h 22"/>
                <a:gd name="T8" fmla="*/ 53 w 62"/>
                <a:gd name="T9" fmla="*/ 22 h 22"/>
                <a:gd name="T10" fmla="*/ 5 w 62"/>
                <a:gd name="T11" fmla="*/ 20 h 22"/>
                <a:gd name="T12" fmla="*/ 2 w 62"/>
                <a:gd name="T13" fmla="*/ 11 h 22"/>
                <a:gd name="T14" fmla="*/ 1 w 62"/>
                <a:gd name="T15" fmla="*/ 8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2">
                  <a:moveTo>
                    <a:pt x="1" y="8"/>
                  </a:moveTo>
                  <a:cubicBezTo>
                    <a:pt x="0" y="6"/>
                    <a:pt x="2" y="0"/>
                    <a:pt x="11" y="1"/>
                  </a:cubicBezTo>
                  <a:cubicBezTo>
                    <a:pt x="18" y="1"/>
                    <a:pt x="53" y="2"/>
                    <a:pt x="56" y="2"/>
                  </a:cubicBezTo>
                  <a:cubicBezTo>
                    <a:pt x="59" y="1"/>
                    <a:pt x="62" y="5"/>
                    <a:pt x="62" y="10"/>
                  </a:cubicBezTo>
                  <a:cubicBezTo>
                    <a:pt x="61" y="15"/>
                    <a:pt x="62" y="22"/>
                    <a:pt x="53" y="22"/>
                  </a:cubicBezTo>
                  <a:cubicBezTo>
                    <a:pt x="44" y="22"/>
                    <a:pt x="7" y="22"/>
                    <a:pt x="5" y="20"/>
                  </a:cubicBezTo>
                  <a:cubicBezTo>
                    <a:pt x="0" y="16"/>
                    <a:pt x="0" y="15"/>
                    <a:pt x="2" y="11"/>
                  </a:cubicBezTo>
                  <a:cubicBezTo>
                    <a:pt x="3" y="8"/>
                    <a:pt x="1" y="8"/>
                    <a:pt x="1" y="8"/>
                  </a:cubicBezTo>
                </a:path>
              </a:pathLst>
            </a:custGeom>
            <a:solidFill>
              <a:srgbClr val="79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5" name="Freeform 577">
              <a:extLst>
                <a:ext uri="{FF2B5EF4-FFF2-40B4-BE49-F238E27FC236}">
                  <a16:creationId xmlns:a16="http://schemas.microsoft.com/office/drawing/2014/main" id="{ADA7404E-1095-C269-0B3C-80B086BFCB3D}"/>
                </a:ext>
              </a:extLst>
            </p:cNvPr>
            <p:cNvSpPr>
              <a:spLocks/>
            </p:cNvSpPr>
            <p:nvPr/>
          </p:nvSpPr>
          <p:spPr bwMode="auto">
            <a:xfrm>
              <a:off x="6953250" y="3236913"/>
              <a:ext cx="452438" cy="160338"/>
            </a:xfrm>
            <a:custGeom>
              <a:avLst/>
              <a:gdLst>
                <a:gd name="T0" fmla="*/ 1 w 62"/>
                <a:gd name="T1" fmla="*/ 8 h 22"/>
                <a:gd name="T2" fmla="*/ 11 w 62"/>
                <a:gd name="T3" fmla="*/ 1 h 22"/>
                <a:gd name="T4" fmla="*/ 56 w 62"/>
                <a:gd name="T5" fmla="*/ 2 h 22"/>
                <a:gd name="T6" fmla="*/ 62 w 62"/>
                <a:gd name="T7" fmla="*/ 10 h 22"/>
                <a:gd name="T8" fmla="*/ 53 w 62"/>
                <a:gd name="T9" fmla="*/ 22 h 22"/>
                <a:gd name="T10" fmla="*/ 5 w 62"/>
                <a:gd name="T11" fmla="*/ 20 h 22"/>
                <a:gd name="T12" fmla="*/ 2 w 62"/>
                <a:gd name="T13" fmla="*/ 11 h 22"/>
                <a:gd name="T14" fmla="*/ 1 w 62"/>
                <a:gd name="T15" fmla="*/ 8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2">
                  <a:moveTo>
                    <a:pt x="1" y="8"/>
                  </a:moveTo>
                  <a:cubicBezTo>
                    <a:pt x="0" y="6"/>
                    <a:pt x="2" y="0"/>
                    <a:pt x="11" y="1"/>
                  </a:cubicBezTo>
                  <a:cubicBezTo>
                    <a:pt x="18" y="1"/>
                    <a:pt x="53" y="2"/>
                    <a:pt x="56" y="2"/>
                  </a:cubicBezTo>
                  <a:cubicBezTo>
                    <a:pt x="59" y="1"/>
                    <a:pt x="62" y="5"/>
                    <a:pt x="62" y="10"/>
                  </a:cubicBezTo>
                  <a:cubicBezTo>
                    <a:pt x="61" y="15"/>
                    <a:pt x="62" y="22"/>
                    <a:pt x="53" y="22"/>
                  </a:cubicBezTo>
                  <a:cubicBezTo>
                    <a:pt x="44" y="22"/>
                    <a:pt x="7" y="22"/>
                    <a:pt x="5" y="20"/>
                  </a:cubicBezTo>
                  <a:cubicBezTo>
                    <a:pt x="0" y="16"/>
                    <a:pt x="0" y="15"/>
                    <a:pt x="2" y="11"/>
                  </a:cubicBezTo>
                  <a:cubicBezTo>
                    <a:pt x="3" y="8"/>
                    <a:pt x="1" y="8"/>
                    <a:pt x="1" y="8"/>
                  </a:cubicBezTo>
                </a:path>
              </a:pathLst>
            </a:custGeom>
            <a:solidFill>
              <a:srgbClr val="78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6" name="Freeform 578">
              <a:extLst>
                <a:ext uri="{FF2B5EF4-FFF2-40B4-BE49-F238E27FC236}">
                  <a16:creationId xmlns:a16="http://schemas.microsoft.com/office/drawing/2014/main" id="{7D02139C-344C-F943-9090-3D8001383360}"/>
                </a:ext>
              </a:extLst>
            </p:cNvPr>
            <p:cNvSpPr>
              <a:spLocks/>
            </p:cNvSpPr>
            <p:nvPr/>
          </p:nvSpPr>
          <p:spPr bwMode="auto">
            <a:xfrm>
              <a:off x="6953250" y="3236913"/>
              <a:ext cx="452438" cy="160338"/>
            </a:xfrm>
            <a:custGeom>
              <a:avLst/>
              <a:gdLst>
                <a:gd name="T0" fmla="*/ 1 w 62"/>
                <a:gd name="T1" fmla="*/ 8 h 22"/>
                <a:gd name="T2" fmla="*/ 11 w 62"/>
                <a:gd name="T3" fmla="*/ 1 h 22"/>
                <a:gd name="T4" fmla="*/ 56 w 62"/>
                <a:gd name="T5" fmla="*/ 2 h 22"/>
                <a:gd name="T6" fmla="*/ 62 w 62"/>
                <a:gd name="T7" fmla="*/ 10 h 22"/>
                <a:gd name="T8" fmla="*/ 53 w 62"/>
                <a:gd name="T9" fmla="*/ 22 h 22"/>
                <a:gd name="T10" fmla="*/ 5 w 62"/>
                <a:gd name="T11" fmla="*/ 20 h 22"/>
                <a:gd name="T12" fmla="*/ 2 w 62"/>
                <a:gd name="T13" fmla="*/ 11 h 22"/>
                <a:gd name="T14" fmla="*/ 1 w 62"/>
                <a:gd name="T15" fmla="*/ 8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2">
                  <a:moveTo>
                    <a:pt x="1" y="8"/>
                  </a:moveTo>
                  <a:cubicBezTo>
                    <a:pt x="0" y="6"/>
                    <a:pt x="2" y="0"/>
                    <a:pt x="11" y="1"/>
                  </a:cubicBezTo>
                  <a:cubicBezTo>
                    <a:pt x="18" y="1"/>
                    <a:pt x="53" y="2"/>
                    <a:pt x="56" y="2"/>
                  </a:cubicBezTo>
                  <a:cubicBezTo>
                    <a:pt x="59" y="1"/>
                    <a:pt x="62" y="6"/>
                    <a:pt x="62" y="10"/>
                  </a:cubicBezTo>
                  <a:cubicBezTo>
                    <a:pt x="61" y="15"/>
                    <a:pt x="62" y="22"/>
                    <a:pt x="53" y="22"/>
                  </a:cubicBezTo>
                  <a:cubicBezTo>
                    <a:pt x="44" y="22"/>
                    <a:pt x="7" y="22"/>
                    <a:pt x="5" y="20"/>
                  </a:cubicBezTo>
                  <a:cubicBezTo>
                    <a:pt x="0" y="16"/>
                    <a:pt x="0" y="15"/>
                    <a:pt x="2" y="11"/>
                  </a:cubicBezTo>
                  <a:cubicBezTo>
                    <a:pt x="3" y="8"/>
                    <a:pt x="1" y="8"/>
                    <a:pt x="1" y="8"/>
                  </a:cubicBezTo>
                </a:path>
              </a:pathLst>
            </a:custGeom>
            <a:solidFill>
              <a:srgbClr val="77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7" name="Freeform 579">
              <a:extLst>
                <a:ext uri="{FF2B5EF4-FFF2-40B4-BE49-F238E27FC236}">
                  <a16:creationId xmlns:a16="http://schemas.microsoft.com/office/drawing/2014/main" id="{A1C79CB0-FD83-06B2-C199-2F58749175DF}"/>
                </a:ext>
              </a:extLst>
            </p:cNvPr>
            <p:cNvSpPr>
              <a:spLocks/>
            </p:cNvSpPr>
            <p:nvPr/>
          </p:nvSpPr>
          <p:spPr bwMode="auto">
            <a:xfrm>
              <a:off x="6953250" y="3236913"/>
              <a:ext cx="452438" cy="160338"/>
            </a:xfrm>
            <a:custGeom>
              <a:avLst/>
              <a:gdLst>
                <a:gd name="T0" fmla="*/ 2 w 62"/>
                <a:gd name="T1" fmla="*/ 8 h 22"/>
                <a:gd name="T2" fmla="*/ 11 w 62"/>
                <a:gd name="T3" fmla="*/ 1 h 22"/>
                <a:gd name="T4" fmla="*/ 56 w 62"/>
                <a:gd name="T5" fmla="*/ 2 h 22"/>
                <a:gd name="T6" fmla="*/ 62 w 62"/>
                <a:gd name="T7" fmla="*/ 10 h 22"/>
                <a:gd name="T8" fmla="*/ 53 w 62"/>
                <a:gd name="T9" fmla="*/ 22 h 22"/>
                <a:gd name="T10" fmla="*/ 5 w 62"/>
                <a:gd name="T11" fmla="*/ 20 h 22"/>
                <a:gd name="T12" fmla="*/ 2 w 62"/>
                <a:gd name="T13" fmla="*/ 11 h 22"/>
                <a:gd name="T14" fmla="*/ 2 w 62"/>
                <a:gd name="T15" fmla="*/ 8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2">
                  <a:moveTo>
                    <a:pt x="2" y="8"/>
                  </a:moveTo>
                  <a:cubicBezTo>
                    <a:pt x="0" y="6"/>
                    <a:pt x="2" y="0"/>
                    <a:pt x="11" y="1"/>
                  </a:cubicBezTo>
                  <a:cubicBezTo>
                    <a:pt x="18" y="1"/>
                    <a:pt x="53" y="2"/>
                    <a:pt x="56" y="2"/>
                  </a:cubicBezTo>
                  <a:cubicBezTo>
                    <a:pt x="59" y="2"/>
                    <a:pt x="62" y="6"/>
                    <a:pt x="62" y="10"/>
                  </a:cubicBezTo>
                  <a:cubicBezTo>
                    <a:pt x="61" y="15"/>
                    <a:pt x="62" y="22"/>
                    <a:pt x="53" y="22"/>
                  </a:cubicBezTo>
                  <a:cubicBezTo>
                    <a:pt x="44" y="22"/>
                    <a:pt x="7" y="22"/>
                    <a:pt x="5" y="20"/>
                  </a:cubicBezTo>
                  <a:cubicBezTo>
                    <a:pt x="0" y="16"/>
                    <a:pt x="1" y="15"/>
                    <a:pt x="2" y="11"/>
                  </a:cubicBezTo>
                  <a:cubicBezTo>
                    <a:pt x="3" y="9"/>
                    <a:pt x="2" y="8"/>
                    <a:pt x="2" y="8"/>
                  </a:cubicBezTo>
                </a:path>
              </a:pathLst>
            </a:custGeom>
            <a:solidFill>
              <a:srgbClr val="76E2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8" name="Freeform 580">
              <a:extLst>
                <a:ext uri="{FF2B5EF4-FFF2-40B4-BE49-F238E27FC236}">
                  <a16:creationId xmlns:a16="http://schemas.microsoft.com/office/drawing/2014/main" id="{52143B1B-E2F6-2E8D-936C-F8E3461428AC}"/>
                </a:ext>
              </a:extLst>
            </p:cNvPr>
            <p:cNvSpPr>
              <a:spLocks/>
            </p:cNvSpPr>
            <p:nvPr/>
          </p:nvSpPr>
          <p:spPr bwMode="auto">
            <a:xfrm>
              <a:off x="6953250" y="3243263"/>
              <a:ext cx="452438" cy="153988"/>
            </a:xfrm>
            <a:custGeom>
              <a:avLst/>
              <a:gdLst>
                <a:gd name="T0" fmla="*/ 2 w 62"/>
                <a:gd name="T1" fmla="*/ 7 h 21"/>
                <a:gd name="T2" fmla="*/ 11 w 62"/>
                <a:gd name="T3" fmla="*/ 0 h 21"/>
                <a:gd name="T4" fmla="*/ 56 w 62"/>
                <a:gd name="T5" fmla="*/ 1 h 21"/>
                <a:gd name="T6" fmla="*/ 62 w 62"/>
                <a:gd name="T7" fmla="*/ 9 h 21"/>
                <a:gd name="T8" fmla="*/ 53 w 62"/>
                <a:gd name="T9" fmla="*/ 21 h 21"/>
                <a:gd name="T10" fmla="*/ 5 w 62"/>
                <a:gd name="T11" fmla="*/ 19 h 21"/>
                <a:gd name="T12" fmla="*/ 2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0" y="5"/>
                    <a:pt x="2" y="0"/>
                    <a:pt x="11" y="0"/>
                  </a:cubicBezTo>
                  <a:cubicBezTo>
                    <a:pt x="18" y="0"/>
                    <a:pt x="53" y="1"/>
                    <a:pt x="56" y="1"/>
                  </a:cubicBezTo>
                  <a:cubicBezTo>
                    <a:pt x="59" y="1"/>
                    <a:pt x="62" y="5"/>
                    <a:pt x="62" y="9"/>
                  </a:cubicBezTo>
                  <a:cubicBezTo>
                    <a:pt x="61" y="14"/>
                    <a:pt x="62" y="21"/>
                    <a:pt x="53" y="21"/>
                  </a:cubicBezTo>
                  <a:cubicBezTo>
                    <a:pt x="44" y="21"/>
                    <a:pt x="7" y="21"/>
                    <a:pt x="5" y="19"/>
                  </a:cubicBezTo>
                  <a:cubicBezTo>
                    <a:pt x="0" y="15"/>
                    <a:pt x="1" y="14"/>
                    <a:pt x="2" y="10"/>
                  </a:cubicBezTo>
                  <a:cubicBezTo>
                    <a:pt x="3" y="8"/>
                    <a:pt x="2" y="7"/>
                    <a:pt x="2" y="7"/>
                  </a:cubicBezTo>
                </a:path>
              </a:pathLst>
            </a:custGeom>
            <a:solidFill>
              <a:srgbClr val="75E1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39" name="Freeform 581">
              <a:extLst>
                <a:ext uri="{FF2B5EF4-FFF2-40B4-BE49-F238E27FC236}">
                  <a16:creationId xmlns:a16="http://schemas.microsoft.com/office/drawing/2014/main" id="{6DD1BF54-543D-C17C-A838-15B2E323C7D7}"/>
                </a:ext>
              </a:extLst>
            </p:cNvPr>
            <p:cNvSpPr>
              <a:spLocks/>
            </p:cNvSpPr>
            <p:nvPr/>
          </p:nvSpPr>
          <p:spPr bwMode="auto">
            <a:xfrm>
              <a:off x="6953250" y="3243263"/>
              <a:ext cx="452438" cy="153988"/>
            </a:xfrm>
            <a:custGeom>
              <a:avLst/>
              <a:gdLst>
                <a:gd name="T0" fmla="*/ 2 w 62"/>
                <a:gd name="T1" fmla="*/ 7 h 21"/>
                <a:gd name="T2" fmla="*/ 11 w 62"/>
                <a:gd name="T3" fmla="*/ 0 h 21"/>
                <a:gd name="T4" fmla="*/ 56 w 62"/>
                <a:gd name="T5" fmla="*/ 1 h 21"/>
                <a:gd name="T6" fmla="*/ 62 w 62"/>
                <a:gd name="T7" fmla="*/ 9 h 21"/>
                <a:gd name="T8" fmla="*/ 53 w 62"/>
                <a:gd name="T9" fmla="*/ 21 h 21"/>
                <a:gd name="T10" fmla="*/ 5 w 62"/>
                <a:gd name="T11" fmla="*/ 19 h 21"/>
                <a:gd name="T12" fmla="*/ 2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0" y="5"/>
                    <a:pt x="2" y="0"/>
                    <a:pt x="11" y="0"/>
                  </a:cubicBezTo>
                  <a:cubicBezTo>
                    <a:pt x="18" y="0"/>
                    <a:pt x="53" y="1"/>
                    <a:pt x="56" y="1"/>
                  </a:cubicBezTo>
                  <a:cubicBezTo>
                    <a:pt x="59" y="1"/>
                    <a:pt x="62" y="5"/>
                    <a:pt x="62" y="9"/>
                  </a:cubicBezTo>
                  <a:cubicBezTo>
                    <a:pt x="61" y="14"/>
                    <a:pt x="62" y="21"/>
                    <a:pt x="53" y="21"/>
                  </a:cubicBezTo>
                  <a:cubicBezTo>
                    <a:pt x="44" y="21"/>
                    <a:pt x="7" y="21"/>
                    <a:pt x="5" y="19"/>
                  </a:cubicBezTo>
                  <a:cubicBezTo>
                    <a:pt x="0" y="15"/>
                    <a:pt x="1" y="14"/>
                    <a:pt x="2" y="10"/>
                  </a:cubicBezTo>
                  <a:cubicBezTo>
                    <a:pt x="3" y="8"/>
                    <a:pt x="2" y="7"/>
                    <a:pt x="2" y="7"/>
                  </a:cubicBezTo>
                </a:path>
              </a:pathLst>
            </a:custGeom>
            <a:solidFill>
              <a:srgbClr val="74E1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0" name="Freeform 582">
              <a:extLst>
                <a:ext uri="{FF2B5EF4-FFF2-40B4-BE49-F238E27FC236}">
                  <a16:creationId xmlns:a16="http://schemas.microsoft.com/office/drawing/2014/main" id="{F18E85C6-D57D-9733-34CE-2D33B03E8C47}"/>
                </a:ext>
              </a:extLst>
            </p:cNvPr>
            <p:cNvSpPr>
              <a:spLocks/>
            </p:cNvSpPr>
            <p:nvPr/>
          </p:nvSpPr>
          <p:spPr bwMode="auto">
            <a:xfrm>
              <a:off x="6953250" y="3243263"/>
              <a:ext cx="452438" cy="153988"/>
            </a:xfrm>
            <a:custGeom>
              <a:avLst/>
              <a:gdLst>
                <a:gd name="T0" fmla="*/ 2 w 62"/>
                <a:gd name="T1" fmla="*/ 7 h 21"/>
                <a:gd name="T2" fmla="*/ 11 w 62"/>
                <a:gd name="T3" fmla="*/ 0 h 21"/>
                <a:gd name="T4" fmla="*/ 56 w 62"/>
                <a:gd name="T5" fmla="*/ 1 h 21"/>
                <a:gd name="T6" fmla="*/ 62 w 62"/>
                <a:gd name="T7" fmla="*/ 9 h 21"/>
                <a:gd name="T8" fmla="*/ 53 w 62"/>
                <a:gd name="T9" fmla="*/ 21 h 21"/>
                <a:gd name="T10" fmla="*/ 5 w 62"/>
                <a:gd name="T11" fmla="*/ 19 h 21"/>
                <a:gd name="T12" fmla="*/ 2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0" y="5"/>
                    <a:pt x="2" y="0"/>
                    <a:pt x="11" y="0"/>
                  </a:cubicBezTo>
                  <a:cubicBezTo>
                    <a:pt x="18" y="0"/>
                    <a:pt x="53" y="1"/>
                    <a:pt x="56" y="1"/>
                  </a:cubicBezTo>
                  <a:cubicBezTo>
                    <a:pt x="59" y="1"/>
                    <a:pt x="62" y="5"/>
                    <a:pt x="62" y="9"/>
                  </a:cubicBezTo>
                  <a:cubicBezTo>
                    <a:pt x="61" y="14"/>
                    <a:pt x="62" y="20"/>
                    <a:pt x="53" y="21"/>
                  </a:cubicBezTo>
                  <a:cubicBezTo>
                    <a:pt x="44" y="21"/>
                    <a:pt x="7" y="21"/>
                    <a:pt x="5" y="19"/>
                  </a:cubicBezTo>
                  <a:cubicBezTo>
                    <a:pt x="0" y="15"/>
                    <a:pt x="1" y="14"/>
                    <a:pt x="2" y="10"/>
                  </a:cubicBezTo>
                  <a:cubicBezTo>
                    <a:pt x="3" y="8"/>
                    <a:pt x="2" y="7"/>
                    <a:pt x="2" y="7"/>
                  </a:cubicBezTo>
                </a:path>
              </a:pathLst>
            </a:custGeom>
            <a:solidFill>
              <a:srgbClr val="73E1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1" name="Freeform 583">
              <a:extLst>
                <a:ext uri="{FF2B5EF4-FFF2-40B4-BE49-F238E27FC236}">
                  <a16:creationId xmlns:a16="http://schemas.microsoft.com/office/drawing/2014/main" id="{A3213EF2-9A40-28CF-6077-6028CEF8613D}"/>
                </a:ext>
              </a:extLst>
            </p:cNvPr>
            <p:cNvSpPr>
              <a:spLocks/>
            </p:cNvSpPr>
            <p:nvPr/>
          </p:nvSpPr>
          <p:spPr bwMode="auto">
            <a:xfrm>
              <a:off x="6953250" y="3243263"/>
              <a:ext cx="452438" cy="153988"/>
            </a:xfrm>
            <a:custGeom>
              <a:avLst/>
              <a:gdLst>
                <a:gd name="T0" fmla="*/ 2 w 62"/>
                <a:gd name="T1" fmla="*/ 7 h 21"/>
                <a:gd name="T2" fmla="*/ 11 w 62"/>
                <a:gd name="T3" fmla="*/ 0 h 21"/>
                <a:gd name="T4" fmla="*/ 56 w 62"/>
                <a:gd name="T5" fmla="*/ 1 h 21"/>
                <a:gd name="T6" fmla="*/ 62 w 62"/>
                <a:gd name="T7" fmla="*/ 9 h 21"/>
                <a:gd name="T8" fmla="*/ 53 w 62"/>
                <a:gd name="T9" fmla="*/ 21 h 21"/>
                <a:gd name="T10" fmla="*/ 5 w 62"/>
                <a:gd name="T11" fmla="*/ 19 h 21"/>
                <a:gd name="T12" fmla="*/ 2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0" y="5"/>
                    <a:pt x="2" y="0"/>
                    <a:pt x="11" y="0"/>
                  </a:cubicBezTo>
                  <a:cubicBezTo>
                    <a:pt x="18" y="0"/>
                    <a:pt x="53" y="1"/>
                    <a:pt x="56" y="1"/>
                  </a:cubicBezTo>
                  <a:cubicBezTo>
                    <a:pt x="59" y="1"/>
                    <a:pt x="62" y="5"/>
                    <a:pt x="62" y="9"/>
                  </a:cubicBezTo>
                  <a:cubicBezTo>
                    <a:pt x="61" y="14"/>
                    <a:pt x="62" y="20"/>
                    <a:pt x="53" y="21"/>
                  </a:cubicBezTo>
                  <a:cubicBezTo>
                    <a:pt x="44" y="21"/>
                    <a:pt x="7" y="21"/>
                    <a:pt x="5" y="19"/>
                  </a:cubicBezTo>
                  <a:cubicBezTo>
                    <a:pt x="0" y="15"/>
                    <a:pt x="1" y="14"/>
                    <a:pt x="2" y="10"/>
                  </a:cubicBezTo>
                  <a:cubicBezTo>
                    <a:pt x="3" y="8"/>
                    <a:pt x="2" y="7"/>
                    <a:pt x="2" y="7"/>
                  </a:cubicBezTo>
                </a:path>
              </a:pathLst>
            </a:custGeom>
            <a:solidFill>
              <a:srgbClr val="72E1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2" name="Freeform 584">
              <a:extLst>
                <a:ext uri="{FF2B5EF4-FFF2-40B4-BE49-F238E27FC236}">
                  <a16:creationId xmlns:a16="http://schemas.microsoft.com/office/drawing/2014/main" id="{D6CBEF82-7C53-7E72-83C5-3D13D0DC3AE2}"/>
                </a:ext>
              </a:extLst>
            </p:cNvPr>
            <p:cNvSpPr>
              <a:spLocks/>
            </p:cNvSpPr>
            <p:nvPr/>
          </p:nvSpPr>
          <p:spPr bwMode="auto">
            <a:xfrm>
              <a:off x="6953250" y="3243263"/>
              <a:ext cx="452438" cy="153988"/>
            </a:xfrm>
            <a:custGeom>
              <a:avLst/>
              <a:gdLst>
                <a:gd name="T0" fmla="*/ 2 w 62"/>
                <a:gd name="T1" fmla="*/ 7 h 21"/>
                <a:gd name="T2" fmla="*/ 11 w 62"/>
                <a:gd name="T3" fmla="*/ 0 h 21"/>
                <a:gd name="T4" fmla="*/ 56 w 62"/>
                <a:gd name="T5" fmla="*/ 1 h 21"/>
                <a:gd name="T6" fmla="*/ 62 w 62"/>
                <a:gd name="T7" fmla="*/ 9 h 21"/>
                <a:gd name="T8" fmla="*/ 53 w 62"/>
                <a:gd name="T9" fmla="*/ 21 h 21"/>
                <a:gd name="T10" fmla="*/ 5 w 62"/>
                <a:gd name="T11" fmla="*/ 19 h 21"/>
                <a:gd name="T12" fmla="*/ 2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0" y="5"/>
                    <a:pt x="2" y="0"/>
                    <a:pt x="11" y="0"/>
                  </a:cubicBezTo>
                  <a:cubicBezTo>
                    <a:pt x="18" y="0"/>
                    <a:pt x="53" y="1"/>
                    <a:pt x="56" y="1"/>
                  </a:cubicBezTo>
                  <a:cubicBezTo>
                    <a:pt x="59" y="1"/>
                    <a:pt x="62" y="5"/>
                    <a:pt x="62" y="9"/>
                  </a:cubicBezTo>
                  <a:cubicBezTo>
                    <a:pt x="61" y="14"/>
                    <a:pt x="62" y="20"/>
                    <a:pt x="53" y="21"/>
                  </a:cubicBezTo>
                  <a:cubicBezTo>
                    <a:pt x="44" y="21"/>
                    <a:pt x="7" y="21"/>
                    <a:pt x="5" y="19"/>
                  </a:cubicBezTo>
                  <a:cubicBezTo>
                    <a:pt x="0" y="15"/>
                    <a:pt x="1" y="14"/>
                    <a:pt x="2" y="10"/>
                  </a:cubicBezTo>
                  <a:cubicBezTo>
                    <a:pt x="3" y="8"/>
                    <a:pt x="2" y="7"/>
                    <a:pt x="2" y="7"/>
                  </a:cubicBezTo>
                </a:path>
              </a:pathLst>
            </a:custGeom>
            <a:solidFill>
              <a:srgbClr val="71E1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3" name="Freeform 585">
              <a:extLst>
                <a:ext uri="{FF2B5EF4-FFF2-40B4-BE49-F238E27FC236}">
                  <a16:creationId xmlns:a16="http://schemas.microsoft.com/office/drawing/2014/main" id="{4D71043D-AC9C-4E33-F153-869F3C9F345B}"/>
                </a:ext>
              </a:extLst>
            </p:cNvPr>
            <p:cNvSpPr>
              <a:spLocks/>
            </p:cNvSpPr>
            <p:nvPr/>
          </p:nvSpPr>
          <p:spPr bwMode="auto">
            <a:xfrm>
              <a:off x="6953250" y="3243263"/>
              <a:ext cx="452438" cy="153988"/>
            </a:xfrm>
            <a:custGeom>
              <a:avLst/>
              <a:gdLst>
                <a:gd name="T0" fmla="*/ 2 w 62"/>
                <a:gd name="T1" fmla="*/ 7 h 21"/>
                <a:gd name="T2" fmla="*/ 11 w 62"/>
                <a:gd name="T3" fmla="*/ 0 h 21"/>
                <a:gd name="T4" fmla="*/ 56 w 62"/>
                <a:gd name="T5" fmla="*/ 1 h 21"/>
                <a:gd name="T6" fmla="*/ 62 w 62"/>
                <a:gd name="T7" fmla="*/ 9 h 21"/>
                <a:gd name="T8" fmla="*/ 53 w 62"/>
                <a:gd name="T9" fmla="*/ 21 h 21"/>
                <a:gd name="T10" fmla="*/ 5 w 62"/>
                <a:gd name="T11" fmla="*/ 19 h 21"/>
                <a:gd name="T12" fmla="*/ 2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0" y="5"/>
                    <a:pt x="2" y="0"/>
                    <a:pt x="11" y="0"/>
                  </a:cubicBezTo>
                  <a:cubicBezTo>
                    <a:pt x="18" y="0"/>
                    <a:pt x="53" y="1"/>
                    <a:pt x="56" y="1"/>
                  </a:cubicBezTo>
                  <a:cubicBezTo>
                    <a:pt x="59" y="1"/>
                    <a:pt x="62" y="5"/>
                    <a:pt x="62" y="9"/>
                  </a:cubicBezTo>
                  <a:cubicBezTo>
                    <a:pt x="61" y="13"/>
                    <a:pt x="62" y="20"/>
                    <a:pt x="53" y="21"/>
                  </a:cubicBezTo>
                  <a:cubicBezTo>
                    <a:pt x="44" y="21"/>
                    <a:pt x="7" y="21"/>
                    <a:pt x="5" y="19"/>
                  </a:cubicBezTo>
                  <a:cubicBezTo>
                    <a:pt x="0" y="15"/>
                    <a:pt x="1" y="14"/>
                    <a:pt x="2" y="10"/>
                  </a:cubicBezTo>
                  <a:cubicBezTo>
                    <a:pt x="3" y="8"/>
                    <a:pt x="2" y="7"/>
                    <a:pt x="2" y="7"/>
                  </a:cubicBezTo>
                </a:path>
              </a:pathLst>
            </a:custGeom>
            <a:solidFill>
              <a:srgbClr val="70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4" name="Freeform 586">
              <a:extLst>
                <a:ext uri="{FF2B5EF4-FFF2-40B4-BE49-F238E27FC236}">
                  <a16:creationId xmlns:a16="http://schemas.microsoft.com/office/drawing/2014/main" id="{1B390962-05C5-C927-635D-26E70A499113}"/>
                </a:ext>
              </a:extLst>
            </p:cNvPr>
            <p:cNvSpPr>
              <a:spLocks/>
            </p:cNvSpPr>
            <p:nvPr/>
          </p:nvSpPr>
          <p:spPr bwMode="auto">
            <a:xfrm>
              <a:off x="6953250" y="3243263"/>
              <a:ext cx="452438" cy="153988"/>
            </a:xfrm>
            <a:custGeom>
              <a:avLst/>
              <a:gdLst>
                <a:gd name="T0" fmla="*/ 2 w 62"/>
                <a:gd name="T1" fmla="*/ 7 h 21"/>
                <a:gd name="T2" fmla="*/ 11 w 62"/>
                <a:gd name="T3" fmla="*/ 0 h 21"/>
                <a:gd name="T4" fmla="*/ 56 w 62"/>
                <a:gd name="T5" fmla="*/ 1 h 21"/>
                <a:gd name="T6" fmla="*/ 62 w 62"/>
                <a:gd name="T7" fmla="*/ 9 h 21"/>
                <a:gd name="T8" fmla="*/ 53 w 62"/>
                <a:gd name="T9" fmla="*/ 21 h 21"/>
                <a:gd name="T10" fmla="*/ 5 w 62"/>
                <a:gd name="T11" fmla="*/ 19 h 21"/>
                <a:gd name="T12" fmla="*/ 3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0" y="5"/>
                    <a:pt x="3" y="0"/>
                    <a:pt x="11" y="0"/>
                  </a:cubicBezTo>
                  <a:cubicBezTo>
                    <a:pt x="18" y="0"/>
                    <a:pt x="53" y="1"/>
                    <a:pt x="56" y="1"/>
                  </a:cubicBezTo>
                  <a:cubicBezTo>
                    <a:pt x="59" y="1"/>
                    <a:pt x="62" y="5"/>
                    <a:pt x="62" y="9"/>
                  </a:cubicBezTo>
                  <a:cubicBezTo>
                    <a:pt x="61" y="13"/>
                    <a:pt x="62" y="20"/>
                    <a:pt x="53" y="21"/>
                  </a:cubicBezTo>
                  <a:cubicBezTo>
                    <a:pt x="44" y="21"/>
                    <a:pt x="7" y="20"/>
                    <a:pt x="5" y="19"/>
                  </a:cubicBezTo>
                  <a:cubicBezTo>
                    <a:pt x="0" y="15"/>
                    <a:pt x="1" y="14"/>
                    <a:pt x="3" y="10"/>
                  </a:cubicBezTo>
                  <a:cubicBezTo>
                    <a:pt x="3" y="8"/>
                    <a:pt x="2" y="7"/>
                    <a:pt x="2" y="7"/>
                  </a:cubicBezTo>
                </a:path>
              </a:pathLst>
            </a:custGeom>
            <a:solidFill>
              <a:srgbClr val="6F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5" name="Freeform 587">
              <a:extLst>
                <a:ext uri="{FF2B5EF4-FFF2-40B4-BE49-F238E27FC236}">
                  <a16:creationId xmlns:a16="http://schemas.microsoft.com/office/drawing/2014/main" id="{299D61ED-B2C8-9EF8-AF8F-C1A61B54251D}"/>
                </a:ext>
              </a:extLst>
            </p:cNvPr>
            <p:cNvSpPr>
              <a:spLocks/>
            </p:cNvSpPr>
            <p:nvPr/>
          </p:nvSpPr>
          <p:spPr bwMode="auto">
            <a:xfrm>
              <a:off x="6953250" y="3243263"/>
              <a:ext cx="452438" cy="153988"/>
            </a:xfrm>
            <a:custGeom>
              <a:avLst/>
              <a:gdLst>
                <a:gd name="T0" fmla="*/ 2 w 62"/>
                <a:gd name="T1" fmla="*/ 7 h 21"/>
                <a:gd name="T2" fmla="*/ 11 w 62"/>
                <a:gd name="T3" fmla="*/ 0 h 21"/>
                <a:gd name="T4" fmla="*/ 56 w 62"/>
                <a:gd name="T5" fmla="*/ 1 h 21"/>
                <a:gd name="T6" fmla="*/ 61 w 62"/>
                <a:gd name="T7" fmla="*/ 9 h 21"/>
                <a:gd name="T8" fmla="*/ 53 w 62"/>
                <a:gd name="T9" fmla="*/ 21 h 21"/>
                <a:gd name="T10" fmla="*/ 5 w 62"/>
                <a:gd name="T11" fmla="*/ 19 h 21"/>
                <a:gd name="T12" fmla="*/ 3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1" y="5"/>
                    <a:pt x="3" y="0"/>
                    <a:pt x="11" y="0"/>
                  </a:cubicBezTo>
                  <a:cubicBezTo>
                    <a:pt x="18" y="0"/>
                    <a:pt x="53" y="1"/>
                    <a:pt x="56" y="1"/>
                  </a:cubicBezTo>
                  <a:cubicBezTo>
                    <a:pt x="59" y="1"/>
                    <a:pt x="62" y="5"/>
                    <a:pt x="61" y="9"/>
                  </a:cubicBezTo>
                  <a:cubicBezTo>
                    <a:pt x="61" y="13"/>
                    <a:pt x="62" y="20"/>
                    <a:pt x="53" y="21"/>
                  </a:cubicBezTo>
                  <a:cubicBezTo>
                    <a:pt x="44" y="21"/>
                    <a:pt x="7" y="20"/>
                    <a:pt x="5" y="19"/>
                  </a:cubicBezTo>
                  <a:cubicBezTo>
                    <a:pt x="0" y="15"/>
                    <a:pt x="1" y="14"/>
                    <a:pt x="3" y="10"/>
                  </a:cubicBezTo>
                  <a:cubicBezTo>
                    <a:pt x="3" y="8"/>
                    <a:pt x="2" y="7"/>
                    <a:pt x="2" y="7"/>
                  </a:cubicBezTo>
                </a:path>
              </a:pathLst>
            </a:custGeom>
            <a:solidFill>
              <a:srgbClr val="6E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6" name="Freeform 588">
              <a:extLst>
                <a:ext uri="{FF2B5EF4-FFF2-40B4-BE49-F238E27FC236}">
                  <a16:creationId xmlns:a16="http://schemas.microsoft.com/office/drawing/2014/main" id="{011AE841-7865-19FF-CB97-AAAB69D1878C}"/>
                </a:ext>
              </a:extLst>
            </p:cNvPr>
            <p:cNvSpPr>
              <a:spLocks/>
            </p:cNvSpPr>
            <p:nvPr/>
          </p:nvSpPr>
          <p:spPr bwMode="auto">
            <a:xfrm>
              <a:off x="6953250" y="3243263"/>
              <a:ext cx="452438" cy="153988"/>
            </a:xfrm>
            <a:custGeom>
              <a:avLst/>
              <a:gdLst>
                <a:gd name="T0" fmla="*/ 2 w 62"/>
                <a:gd name="T1" fmla="*/ 7 h 21"/>
                <a:gd name="T2" fmla="*/ 12 w 62"/>
                <a:gd name="T3" fmla="*/ 0 h 21"/>
                <a:gd name="T4" fmla="*/ 56 w 62"/>
                <a:gd name="T5" fmla="*/ 1 h 21"/>
                <a:gd name="T6" fmla="*/ 61 w 62"/>
                <a:gd name="T7" fmla="*/ 9 h 21"/>
                <a:gd name="T8" fmla="*/ 53 w 62"/>
                <a:gd name="T9" fmla="*/ 20 h 21"/>
                <a:gd name="T10" fmla="*/ 5 w 62"/>
                <a:gd name="T11" fmla="*/ 19 h 21"/>
                <a:gd name="T12" fmla="*/ 3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1" y="5"/>
                    <a:pt x="3" y="0"/>
                    <a:pt x="12" y="0"/>
                  </a:cubicBezTo>
                  <a:cubicBezTo>
                    <a:pt x="18" y="0"/>
                    <a:pt x="53" y="1"/>
                    <a:pt x="56" y="1"/>
                  </a:cubicBezTo>
                  <a:cubicBezTo>
                    <a:pt x="59" y="1"/>
                    <a:pt x="62" y="5"/>
                    <a:pt x="61" y="9"/>
                  </a:cubicBezTo>
                  <a:cubicBezTo>
                    <a:pt x="61" y="13"/>
                    <a:pt x="62" y="20"/>
                    <a:pt x="53" y="20"/>
                  </a:cubicBezTo>
                  <a:cubicBezTo>
                    <a:pt x="44" y="21"/>
                    <a:pt x="7" y="20"/>
                    <a:pt x="5" y="19"/>
                  </a:cubicBezTo>
                  <a:cubicBezTo>
                    <a:pt x="0" y="15"/>
                    <a:pt x="1" y="14"/>
                    <a:pt x="3" y="10"/>
                  </a:cubicBezTo>
                  <a:cubicBezTo>
                    <a:pt x="3" y="8"/>
                    <a:pt x="2" y="7"/>
                    <a:pt x="2" y="7"/>
                  </a:cubicBezTo>
                </a:path>
              </a:pathLst>
            </a:custGeom>
            <a:solidFill>
              <a:srgbClr val="6D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7" name="Freeform 589">
              <a:extLst>
                <a:ext uri="{FF2B5EF4-FFF2-40B4-BE49-F238E27FC236}">
                  <a16:creationId xmlns:a16="http://schemas.microsoft.com/office/drawing/2014/main" id="{48AF116B-E8C0-EC40-D3DD-84A4B535D4E6}"/>
                </a:ext>
              </a:extLst>
            </p:cNvPr>
            <p:cNvSpPr>
              <a:spLocks/>
            </p:cNvSpPr>
            <p:nvPr/>
          </p:nvSpPr>
          <p:spPr bwMode="auto">
            <a:xfrm>
              <a:off x="6953250" y="3243263"/>
              <a:ext cx="452438" cy="153988"/>
            </a:xfrm>
            <a:custGeom>
              <a:avLst/>
              <a:gdLst>
                <a:gd name="T0" fmla="*/ 2 w 62"/>
                <a:gd name="T1" fmla="*/ 7 h 21"/>
                <a:gd name="T2" fmla="*/ 12 w 62"/>
                <a:gd name="T3" fmla="*/ 0 h 21"/>
                <a:gd name="T4" fmla="*/ 56 w 62"/>
                <a:gd name="T5" fmla="*/ 1 h 21"/>
                <a:gd name="T6" fmla="*/ 61 w 62"/>
                <a:gd name="T7" fmla="*/ 9 h 21"/>
                <a:gd name="T8" fmla="*/ 53 w 62"/>
                <a:gd name="T9" fmla="*/ 20 h 21"/>
                <a:gd name="T10" fmla="*/ 5 w 62"/>
                <a:gd name="T11" fmla="*/ 18 h 21"/>
                <a:gd name="T12" fmla="*/ 3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1" y="5"/>
                    <a:pt x="3" y="0"/>
                    <a:pt x="12" y="0"/>
                  </a:cubicBezTo>
                  <a:cubicBezTo>
                    <a:pt x="18" y="0"/>
                    <a:pt x="53" y="1"/>
                    <a:pt x="56" y="1"/>
                  </a:cubicBezTo>
                  <a:cubicBezTo>
                    <a:pt x="59" y="1"/>
                    <a:pt x="62" y="5"/>
                    <a:pt x="61" y="9"/>
                  </a:cubicBezTo>
                  <a:cubicBezTo>
                    <a:pt x="61" y="13"/>
                    <a:pt x="62" y="20"/>
                    <a:pt x="53" y="20"/>
                  </a:cubicBezTo>
                  <a:cubicBezTo>
                    <a:pt x="44" y="21"/>
                    <a:pt x="7" y="20"/>
                    <a:pt x="5" y="18"/>
                  </a:cubicBezTo>
                  <a:cubicBezTo>
                    <a:pt x="0" y="15"/>
                    <a:pt x="1" y="14"/>
                    <a:pt x="3" y="10"/>
                  </a:cubicBezTo>
                  <a:cubicBezTo>
                    <a:pt x="4" y="8"/>
                    <a:pt x="2" y="7"/>
                    <a:pt x="2" y="7"/>
                  </a:cubicBezTo>
                </a:path>
              </a:pathLst>
            </a:custGeom>
            <a:solidFill>
              <a:srgbClr val="6CE0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8" name="Freeform 590">
              <a:extLst>
                <a:ext uri="{FF2B5EF4-FFF2-40B4-BE49-F238E27FC236}">
                  <a16:creationId xmlns:a16="http://schemas.microsoft.com/office/drawing/2014/main" id="{0247C5E9-86C9-EA7A-16C2-019E613B2483}"/>
                </a:ext>
              </a:extLst>
            </p:cNvPr>
            <p:cNvSpPr>
              <a:spLocks/>
            </p:cNvSpPr>
            <p:nvPr/>
          </p:nvSpPr>
          <p:spPr bwMode="auto">
            <a:xfrm>
              <a:off x="6953250" y="3243263"/>
              <a:ext cx="452438" cy="153988"/>
            </a:xfrm>
            <a:custGeom>
              <a:avLst/>
              <a:gdLst>
                <a:gd name="T0" fmla="*/ 2 w 62"/>
                <a:gd name="T1" fmla="*/ 7 h 21"/>
                <a:gd name="T2" fmla="*/ 12 w 62"/>
                <a:gd name="T3" fmla="*/ 0 h 21"/>
                <a:gd name="T4" fmla="*/ 56 w 62"/>
                <a:gd name="T5" fmla="*/ 1 h 21"/>
                <a:gd name="T6" fmla="*/ 61 w 62"/>
                <a:gd name="T7" fmla="*/ 9 h 21"/>
                <a:gd name="T8" fmla="*/ 53 w 62"/>
                <a:gd name="T9" fmla="*/ 20 h 21"/>
                <a:gd name="T10" fmla="*/ 5 w 62"/>
                <a:gd name="T11" fmla="*/ 18 h 21"/>
                <a:gd name="T12" fmla="*/ 3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1" y="5"/>
                    <a:pt x="3" y="0"/>
                    <a:pt x="12" y="0"/>
                  </a:cubicBezTo>
                  <a:cubicBezTo>
                    <a:pt x="18" y="0"/>
                    <a:pt x="53" y="1"/>
                    <a:pt x="56" y="1"/>
                  </a:cubicBezTo>
                  <a:cubicBezTo>
                    <a:pt x="59" y="1"/>
                    <a:pt x="62" y="5"/>
                    <a:pt x="61" y="9"/>
                  </a:cubicBezTo>
                  <a:cubicBezTo>
                    <a:pt x="61" y="13"/>
                    <a:pt x="62" y="20"/>
                    <a:pt x="53" y="20"/>
                  </a:cubicBezTo>
                  <a:cubicBezTo>
                    <a:pt x="44" y="21"/>
                    <a:pt x="7" y="20"/>
                    <a:pt x="5" y="18"/>
                  </a:cubicBezTo>
                  <a:cubicBezTo>
                    <a:pt x="0" y="15"/>
                    <a:pt x="1" y="14"/>
                    <a:pt x="3" y="10"/>
                  </a:cubicBezTo>
                  <a:cubicBezTo>
                    <a:pt x="4" y="8"/>
                    <a:pt x="2" y="7"/>
                    <a:pt x="2" y="7"/>
                  </a:cubicBezTo>
                </a:path>
              </a:pathLst>
            </a:custGeom>
            <a:solidFill>
              <a:srgbClr val="6B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49" name="Freeform 591">
              <a:extLst>
                <a:ext uri="{FF2B5EF4-FFF2-40B4-BE49-F238E27FC236}">
                  <a16:creationId xmlns:a16="http://schemas.microsoft.com/office/drawing/2014/main" id="{BDA0A81B-971F-7C71-A0A5-2EEC50AAC3BA}"/>
                </a:ext>
              </a:extLst>
            </p:cNvPr>
            <p:cNvSpPr>
              <a:spLocks/>
            </p:cNvSpPr>
            <p:nvPr/>
          </p:nvSpPr>
          <p:spPr bwMode="auto">
            <a:xfrm>
              <a:off x="6953250" y="3243263"/>
              <a:ext cx="452438" cy="153988"/>
            </a:xfrm>
            <a:custGeom>
              <a:avLst/>
              <a:gdLst>
                <a:gd name="T0" fmla="*/ 2 w 62"/>
                <a:gd name="T1" fmla="*/ 7 h 21"/>
                <a:gd name="T2" fmla="*/ 12 w 62"/>
                <a:gd name="T3" fmla="*/ 0 h 21"/>
                <a:gd name="T4" fmla="*/ 56 w 62"/>
                <a:gd name="T5" fmla="*/ 1 h 21"/>
                <a:gd name="T6" fmla="*/ 61 w 62"/>
                <a:gd name="T7" fmla="*/ 9 h 21"/>
                <a:gd name="T8" fmla="*/ 53 w 62"/>
                <a:gd name="T9" fmla="*/ 20 h 21"/>
                <a:gd name="T10" fmla="*/ 5 w 62"/>
                <a:gd name="T11" fmla="*/ 18 h 21"/>
                <a:gd name="T12" fmla="*/ 3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1" y="5"/>
                    <a:pt x="3" y="0"/>
                    <a:pt x="12" y="0"/>
                  </a:cubicBezTo>
                  <a:cubicBezTo>
                    <a:pt x="18" y="1"/>
                    <a:pt x="53" y="1"/>
                    <a:pt x="56" y="1"/>
                  </a:cubicBezTo>
                  <a:cubicBezTo>
                    <a:pt x="59" y="1"/>
                    <a:pt x="62" y="5"/>
                    <a:pt x="61" y="9"/>
                  </a:cubicBezTo>
                  <a:cubicBezTo>
                    <a:pt x="61" y="13"/>
                    <a:pt x="62" y="20"/>
                    <a:pt x="53" y="20"/>
                  </a:cubicBezTo>
                  <a:cubicBezTo>
                    <a:pt x="44" y="21"/>
                    <a:pt x="7" y="20"/>
                    <a:pt x="5" y="18"/>
                  </a:cubicBezTo>
                  <a:cubicBezTo>
                    <a:pt x="0" y="15"/>
                    <a:pt x="1" y="14"/>
                    <a:pt x="3" y="10"/>
                  </a:cubicBezTo>
                  <a:cubicBezTo>
                    <a:pt x="4" y="8"/>
                    <a:pt x="2" y="7"/>
                    <a:pt x="2" y="7"/>
                  </a:cubicBezTo>
                </a:path>
              </a:pathLst>
            </a:custGeom>
            <a:solidFill>
              <a:srgbClr val="6A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0" name="Freeform 592">
              <a:extLst>
                <a:ext uri="{FF2B5EF4-FFF2-40B4-BE49-F238E27FC236}">
                  <a16:creationId xmlns:a16="http://schemas.microsoft.com/office/drawing/2014/main" id="{362AB3CB-7F91-88C0-672F-CDEA0A46F171}"/>
                </a:ext>
              </a:extLst>
            </p:cNvPr>
            <p:cNvSpPr>
              <a:spLocks/>
            </p:cNvSpPr>
            <p:nvPr/>
          </p:nvSpPr>
          <p:spPr bwMode="auto">
            <a:xfrm>
              <a:off x="6953250" y="3243263"/>
              <a:ext cx="452438" cy="153988"/>
            </a:xfrm>
            <a:custGeom>
              <a:avLst/>
              <a:gdLst>
                <a:gd name="T0" fmla="*/ 2 w 62"/>
                <a:gd name="T1" fmla="*/ 7 h 21"/>
                <a:gd name="T2" fmla="*/ 12 w 62"/>
                <a:gd name="T3" fmla="*/ 0 h 21"/>
                <a:gd name="T4" fmla="*/ 56 w 62"/>
                <a:gd name="T5" fmla="*/ 1 h 21"/>
                <a:gd name="T6" fmla="*/ 61 w 62"/>
                <a:gd name="T7" fmla="*/ 9 h 21"/>
                <a:gd name="T8" fmla="*/ 53 w 62"/>
                <a:gd name="T9" fmla="*/ 20 h 21"/>
                <a:gd name="T10" fmla="*/ 5 w 62"/>
                <a:gd name="T11" fmla="*/ 18 h 21"/>
                <a:gd name="T12" fmla="*/ 3 w 62"/>
                <a:gd name="T13" fmla="*/ 10 h 21"/>
                <a:gd name="T14" fmla="*/ 2 w 62"/>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1">
                  <a:moveTo>
                    <a:pt x="2" y="7"/>
                  </a:moveTo>
                  <a:cubicBezTo>
                    <a:pt x="1" y="5"/>
                    <a:pt x="3" y="0"/>
                    <a:pt x="12" y="0"/>
                  </a:cubicBezTo>
                  <a:cubicBezTo>
                    <a:pt x="18" y="1"/>
                    <a:pt x="53" y="2"/>
                    <a:pt x="56" y="1"/>
                  </a:cubicBezTo>
                  <a:cubicBezTo>
                    <a:pt x="59" y="1"/>
                    <a:pt x="62" y="5"/>
                    <a:pt x="61" y="9"/>
                  </a:cubicBezTo>
                  <a:cubicBezTo>
                    <a:pt x="61" y="13"/>
                    <a:pt x="62" y="20"/>
                    <a:pt x="53" y="20"/>
                  </a:cubicBezTo>
                  <a:cubicBezTo>
                    <a:pt x="44" y="21"/>
                    <a:pt x="7" y="20"/>
                    <a:pt x="5" y="18"/>
                  </a:cubicBezTo>
                  <a:cubicBezTo>
                    <a:pt x="0" y="15"/>
                    <a:pt x="1" y="14"/>
                    <a:pt x="3" y="10"/>
                  </a:cubicBezTo>
                  <a:cubicBezTo>
                    <a:pt x="4" y="8"/>
                    <a:pt x="2" y="7"/>
                    <a:pt x="2" y="7"/>
                  </a:cubicBezTo>
                </a:path>
              </a:pathLst>
            </a:custGeom>
            <a:solidFill>
              <a:srgbClr val="69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1" name="Freeform 593">
              <a:extLst>
                <a:ext uri="{FF2B5EF4-FFF2-40B4-BE49-F238E27FC236}">
                  <a16:creationId xmlns:a16="http://schemas.microsoft.com/office/drawing/2014/main" id="{74F17DB6-B67C-C3DE-17C2-12D30F4D0657}"/>
                </a:ext>
              </a:extLst>
            </p:cNvPr>
            <p:cNvSpPr>
              <a:spLocks/>
            </p:cNvSpPr>
            <p:nvPr/>
          </p:nvSpPr>
          <p:spPr bwMode="auto">
            <a:xfrm>
              <a:off x="6953250" y="3243263"/>
              <a:ext cx="452438" cy="147638"/>
            </a:xfrm>
            <a:custGeom>
              <a:avLst/>
              <a:gdLst>
                <a:gd name="T0" fmla="*/ 2 w 62"/>
                <a:gd name="T1" fmla="*/ 7 h 20"/>
                <a:gd name="T2" fmla="*/ 12 w 62"/>
                <a:gd name="T3" fmla="*/ 0 h 20"/>
                <a:gd name="T4" fmla="*/ 56 w 62"/>
                <a:gd name="T5" fmla="*/ 1 h 20"/>
                <a:gd name="T6" fmla="*/ 61 w 62"/>
                <a:gd name="T7" fmla="*/ 9 h 20"/>
                <a:gd name="T8" fmla="*/ 53 w 62"/>
                <a:gd name="T9" fmla="*/ 20 h 20"/>
                <a:gd name="T10" fmla="*/ 5 w 62"/>
                <a:gd name="T11" fmla="*/ 18 h 20"/>
                <a:gd name="T12" fmla="*/ 3 w 62"/>
                <a:gd name="T13" fmla="*/ 10 h 20"/>
                <a:gd name="T14" fmla="*/ 2 w 62"/>
                <a:gd name="T15" fmla="*/ 7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0">
                  <a:moveTo>
                    <a:pt x="2" y="7"/>
                  </a:moveTo>
                  <a:cubicBezTo>
                    <a:pt x="1" y="5"/>
                    <a:pt x="3" y="0"/>
                    <a:pt x="12" y="0"/>
                  </a:cubicBezTo>
                  <a:cubicBezTo>
                    <a:pt x="18" y="1"/>
                    <a:pt x="53" y="2"/>
                    <a:pt x="56" y="1"/>
                  </a:cubicBezTo>
                  <a:cubicBezTo>
                    <a:pt x="59" y="1"/>
                    <a:pt x="62" y="5"/>
                    <a:pt x="61" y="9"/>
                  </a:cubicBezTo>
                  <a:cubicBezTo>
                    <a:pt x="61" y="13"/>
                    <a:pt x="61" y="20"/>
                    <a:pt x="53" y="20"/>
                  </a:cubicBezTo>
                  <a:cubicBezTo>
                    <a:pt x="44" y="20"/>
                    <a:pt x="7" y="20"/>
                    <a:pt x="5" y="18"/>
                  </a:cubicBezTo>
                  <a:cubicBezTo>
                    <a:pt x="0" y="14"/>
                    <a:pt x="1" y="14"/>
                    <a:pt x="3" y="10"/>
                  </a:cubicBezTo>
                  <a:cubicBezTo>
                    <a:pt x="4" y="8"/>
                    <a:pt x="2" y="7"/>
                    <a:pt x="2" y="7"/>
                  </a:cubicBezTo>
                </a:path>
              </a:pathLst>
            </a:custGeom>
            <a:solidFill>
              <a:srgbClr val="68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2" name="Freeform 594">
              <a:extLst>
                <a:ext uri="{FF2B5EF4-FFF2-40B4-BE49-F238E27FC236}">
                  <a16:creationId xmlns:a16="http://schemas.microsoft.com/office/drawing/2014/main" id="{9A2F5261-2F02-2C11-9E02-61A74FB5F138}"/>
                </a:ext>
              </a:extLst>
            </p:cNvPr>
            <p:cNvSpPr>
              <a:spLocks/>
            </p:cNvSpPr>
            <p:nvPr/>
          </p:nvSpPr>
          <p:spPr bwMode="auto">
            <a:xfrm>
              <a:off x="6953250" y="3243263"/>
              <a:ext cx="452438" cy="147638"/>
            </a:xfrm>
            <a:custGeom>
              <a:avLst/>
              <a:gdLst>
                <a:gd name="T0" fmla="*/ 2 w 62"/>
                <a:gd name="T1" fmla="*/ 7 h 20"/>
                <a:gd name="T2" fmla="*/ 12 w 62"/>
                <a:gd name="T3" fmla="*/ 1 h 20"/>
                <a:gd name="T4" fmla="*/ 56 w 62"/>
                <a:gd name="T5" fmla="*/ 1 h 20"/>
                <a:gd name="T6" fmla="*/ 61 w 62"/>
                <a:gd name="T7" fmla="*/ 9 h 20"/>
                <a:gd name="T8" fmla="*/ 53 w 62"/>
                <a:gd name="T9" fmla="*/ 20 h 20"/>
                <a:gd name="T10" fmla="*/ 5 w 62"/>
                <a:gd name="T11" fmla="*/ 18 h 20"/>
                <a:gd name="T12" fmla="*/ 3 w 62"/>
                <a:gd name="T13" fmla="*/ 10 h 20"/>
                <a:gd name="T14" fmla="*/ 2 w 62"/>
                <a:gd name="T15" fmla="*/ 7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0">
                  <a:moveTo>
                    <a:pt x="2" y="7"/>
                  </a:moveTo>
                  <a:cubicBezTo>
                    <a:pt x="1" y="5"/>
                    <a:pt x="3" y="0"/>
                    <a:pt x="12" y="1"/>
                  </a:cubicBezTo>
                  <a:cubicBezTo>
                    <a:pt x="18" y="1"/>
                    <a:pt x="53" y="2"/>
                    <a:pt x="56" y="1"/>
                  </a:cubicBezTo>
                  <a:cubicBezTo>
                    <a:pt x="59" y="1"/>
                    <a:pt x="62" y="5"/>
                    <a:pt x="61" y="9"/>
                  </a:cubicBezTo>
                  <a:cubicBezTo>
                    <a:pt x="61" y="13"/>
                    <a:pt x="61" y="20"/>
                    <a:pt x="53" y="20"/>
                  </a:cubicBezTo>
                  <a:cubicBezTo>
                    <a:pt x="44" y="20"/>
                    <a:pt x="7" y="20"/>
                    <a:pt x="5" y="18"/>
                  </a:cubicBezTo>
                  <a:cubicBezTo>
                    <a:pt x="0" y="14"/>
                    <a:pt x="1" y="14"/>
                    <a:pt x="3" y="10"/>
                  </a:cubicBezTo>
                  <a:cubicBezTo>
                    <a:pt x="4" y="8"/>
                    <a:pt x="2" y="7"/>
                    <a:pt x="2" y="7"/>
                  </a:cubicBezTo>
                </a:path>
              </a:pathLst>
            </a:custGeom>
            <a:solidFill>
              <a:srgbClr val="67DF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3" name="Freeform 595">
              <a:extLst>
                <a:ext uri="{FF2B5EF4-FFF2-40B4-BE49-F238E27FC236}">
                  <a16:creationId xmlns:a16="http://schemas.microsoft.com/office/drawing/2014/main" id="{F4F17755-5BFB-1B23-3286-948703C1764F}"/>
                </a:ext>
              </a:extLst>
            </p:cNvPr>
            <p:cNvSpPr>
              <a:spLocks/>
            </p:cNvSpPr>
            <p:nvPr/>
          </p:nvSpPr>
          <p:spPr bwMode="auto">
            <a:xfrm>
              <a:off x="6953250" y="3243263"/>
              <a:ext cx="452438" cy="147638"/>
            </a:xfrm>
            <a:custGeom>
              <a:avLst/>
              <a:gdLst>
                <a:gd name="T0" fmla="*/ 2 w 62"/>
                <a:gd name="T1" fmla="*/ 7 h 20"/>
                <a:gd name="T2" fmla="*/ 12 w 62"/>
                <a:gd name="T3" fmla="*/ 1 h 20"/>
                <a:gd name="T4" fmla="*/ 56 w 62"/>
                <a:gd name="T5" fmla="*/ 1 h 20"/>
                <a:gd name="T6" fmla="*/ 61 w 62"/>
                <a:gd name="T7" fmla="*/ 9 h 20"/>
                <a:gd name="T8" fmla="*/ 53 w 62"/>
                <a:gd name="T9" fmla="*/ 20 h 20"/>
                <a:gd name="T10" fmla="*/ 5 w 62"/>
                <a:gd name="T11" fmla="*/ 18 h 20"/>
                <a:gd name="T12" fmla="*/ 3 w 62"/>
                <a:gd name="T13" fmla="*/ 10 h 20"/>
                <a:gd name="T14" fmla="*/ 2 w 62"/>
                <a:gd name="T15" fmla="*/ 7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0">
                  <a:moveTo>
                    <a:pt x="2" y="7"/>
                  </a:moveTo>
                  <a:cubicBezTo>
                    <a:pt x="1" y="5"/>
                    <a:pt x="3" y="0"/>
                    <a:pt x="12" y="1"/>
                  </a:cubicBezTo>
                  <a:cubicBezTo>
                    <a:pt x="19" y="1"/>
                    <a:pt x="53" y="2"/>
                    <a:pt x="56" y="1"/>
                  </a:cubicBezTo>
                  <a:cubicBezTo>
                    <a:pt x="59" y="1"/>
                    <a:pt x="62" y="5"/>
                    <a:pt x="61" y="9"/>
                  </a:cubicBezTo>
                  <a:cubicBezTo>
                    <a:pt x="61" y="13"/>
                    <a:pt x="61" y="20"/>
                    <a:pt x="53" y="20"/>
                  </a:cubicBezTo>
                  <a:cubicBezTo>
                    <a:pt x="44" y="20"/>
                    <a:pt x="7" y="20"/>
                    <a:pt x="5" y="18"/>
                  </a:cubicBezTo>
                  <a:cubicBezTo>
                    <a:pt x="0" y="14"/>
                    <a:pt x="1" y="14"/>
                    <a:pt x="3" y="10"/>
                  </a:cubicBezTo>
                  <a:cubicBezTo>
                    <a:pt x="4" y="8"/>
                    <a:pt x="2" y="7"/>
                    <a:pt x="2" y="7"/>
                  </a:cubicBezTo>
                </a:path>
              </a:pathLst>
            </a:custGeom>
            <a:solidFill>
              <a:srgbClr val="66DE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4" name="Freeform 596">
              <a:extLst>
                <a:ext uri="{FF2B5EF4-FFF2-40B4-BE49-F238E27FC236}">
                  <a16:creationId xmlns:a16="http://schemas.microsoft.com/office/drawing/2014/main" id="{86FA48B4-41CC-0548-BF6F-BF80FD6BD18C}"/>
                </a:ext>
              </a:extLst>
            </p:cNvPr>
            <p:cNvSpPr>
              <a:spLocks/>
            </p:cNvSpPr>
            <p:nvPr/>
          </p:nvSpPr>
          <p:spPr bwMode="auto">
            <a:xfrm>
              <a:off x="6953250" y="3243263"/>
              <a:ext cx="452438" cy="147638"/>
            </a:xfrm>
            <a:custGeom>
              <a:avLst/>
              <a:gdLst>
                <a:gd name="T0" fmla="*/ 2 w 62"/>
                <a:gd name="T1" fmla="*/ 7 h 20"/>
                <a:gd name="T2" fmla="*/ 12 w 62"/>
                <a:gd name="T3" fmla="*/ 1 h 20"/>
                <a:gd name="T4" fmla="*/ 56 w 62"/>
                <a:gd name="T5" fmla="*/ 2 h 20"/>
                <a:gd name="T6" fmla="*/ 61 w 62"/>
                <a:gd name="T7" fmla="*/ 9 h 20"/>
                <a:gd name="T8" fmla="*/ 53 w 62"/>
                <a:gd name="T9" fmla="*/ 20 h 20"/>
                <a:gd name="T10" fmla="*/ 5 w 62"/>
                <a:gd name="T11" fmla="*/ 18 h 20"/>
                <a:gd name="T12" fmla="*/ 3 w 62"/>
                <a:gd name="T13" fmla="*/ 10 h 20"/>
                <a:gd name="T14" fmla="*/ 2 w 62"/>
                <a:gd name="T15" fmla="*/ 7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0">
                  <a:moveTo>
                    <a:pt x="2" y="7"/>
                  </a:moveTo>
                  <a:cubicBezTo>
                    <a:pt x="1" y="5"/>
                    <a:pt x="3" y="0"/>
                    <a:pt x="12" y="1"/>
                  </a:cubicBezTo>
                  <a:cubicBezTo>
                    <a:pt x="19" y="1"/>
                    <a:pt x="53" y="2"/>
                    <a:pt x="56" y="2"/>
                  </a:cubicBezTo>
                  <a:cubicBezTo>
                    <a:pt x="59" y="1"/>
                    <a:pt x="62" y="5"/>
                    <a:pt x="61" y="9"/>
                  </a:cubicBezTo>
                  <a:cubicBezTo>
                    <a:pt x="61" y="13"/>
                    <a:pt x="61" y="20"/>
                    <a:pt x="53" y="20"/>
                  </a:cubicBezTo>
                  <a:cubicBezTo>
                    <a:pt x="44" y="20"/>
                    <a:pt x="7" y="20"/>
                    <a:pt x="5" y="18"/>
                  </a:cubicBezTo>
                  <a:cubicBezTo>
                    <a:pt x="0" y="14"/>
                    <a:pt x="1" y="14"/>
                    <a:pt x="3" y="10"/>
                  </a:cubicBezTo>
                  <a:cubicBezTo>
                    <a:pt x="4" y="8"/>
                    <a:pt x="2" y="7"/>
                    <a:pt x="2" y="7"/>
                  </a:cubicBezTo>
                </a:path>
              </a:pathLst>
            </a:custGeom>
            <a:solidFill>
              <a:srgbClr val="65DE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5" name="Freeform 597">
              <a:extLst>
                <a:ext uri="{FF2B5EF4-FFF2-40B4-BE49-F238E27FC236}">
                  <a16:creationId xmlns:a16="http://schemas.microsoft.com/office/drawing/2014/main" id="{63596BE7-4A96-94AD-B3EF-244467D61CFC}"/>
                </a:ext>
              </a:extLst>
            </p:cNvPr>
            <p:cNvSpPr>
              <a:spLocks/>
            </p:cNvSpPr>
            <p:nvPr/>
          </p:nvSpPr>
          <p:spPr bwMode="auto">
            <a:xfrm>
              <a:off x="6953250" y="3243263"/>
              <a:ext cx="452438" cy="147638"/>
            </a:xfrm>
            <a:custGeom>
              <a:avLst/>
              <a:gdLst>
                <a:gd name="T0" fmla="*/ 2 w 62"/>
                <a:gd name="T1" fmla="*/ 7 h 20"/>
                <a:gd name="T2" fmla="*/ 12 w 62"/>
                <a:gd name="T3" fmla="*/ 1 h 20"/>
                <a:gd name="T4" fmla="*/ 56 w 62"/>
                <a:gd name="T5" fmla="*/ 2 h 20"/>
                <a:gd name="T6" fmla="*/ 61 w 62"/>
                <a:gd name="T7" fmla="*/ 9 h 20"/>
                <a:gd name="T8" fmla="*/ 53 w 62"/>
                <a:gd name="T9" fmla="*/ 20 h 20"/>
                <a:gd name="T10" fmla="*/ 5 w 62"/>
                <a:gd name="T11" fmla="*/ 18 h 20"/>
                <a:gd name="T12" fmla="*/ 3 w 62"/>
                <a:gd name="T13" fmla="*/ 10 h 20"/>
                <a:gd name="T14" fmla="*/ 2 w 62"/>
                <a:gd name="T15" fmla="*/ 7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0">
                  <a:moveTo>
                    <a:pt x="2" y="7"/>
                  </a:moveTo>
                  <a:cubicBezTo>
                    <a:pt x="1" y="5"/>
                    <a:pt x="3" y="0"/>
                    <a:pt x="12" y="1"/>
                  </a:cubicBezTo>
                  <a:cubicBezTo>
                    <a:pt x="19" y="1"/>
                    <a:pt x="53" y="2"/>
                    <a:pt x="56" y="2"/>
                  </a:cubicBezTo>
                  <a:cubicBezTo>
                    <a:pt x="59" y="1"/>
                    <a:pt x="62" y="5"/>
                    <a:pt x="61" y="9"/>
                  </a:cubicBezTo>
                  <a:cubicBezTo>
                    <a:pt x="61" y="13"/>
                    <a:pt x="61" y="20"/>
                    <a:pt x="53" y="20"/>
                  </a:cubicBezTo>
                  <a:cubicBezTo>
                    <a:pt x="44" y="20"/>
                    <a:pt x="7" y="20"/>
                    <a:pt x="5" y="18"/>
                  </a:cubicBezTo>
                  <a:cubicBezTo>
                    <a:pt x="0" y="14"/>
                    <a:pt x="1" y="14"/>
                    <a:pt x="3" y="10"/>
                  </a:cubicBezTo>
                  <a:cubicBezTo>
                    <a:pt x="4" y="8"/>
                    <a:pt x="2" y="7"/>
                    <a:pt x="2" y="7"/>
                  </a:cubicBezTo>
                </a:path>
              </a:pathLst>
            </a:custGeom>
            <a:solidFill>
              <a:srgbClr val="64DE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6" name="Freeform 598">
              <a:extLst>
                <a:ext uri="{FF2B5EF4-FFF2-40B4-BE49-F238E27FC236}">
                  <a16:creationId xmlns:a16="http://schemas.microsoft.com/office/drawing/2014/main" id="{EE8372A8-0C1A-19AA-A484-2E662EEDA7CB}"/>
                </a:ext>
              </a:extLst>
            </p:cNvPr>
            <p:cNvSpPr>
              <a:spLocks/>
            </p:cNvSpPr>
            <p:nvPr/>
          </p:nvSpPr>
          <p:spPr bwMode="auto">
            <a:xfrm>
              <a:off x="6953250" y="3243263"/>
              <a:ext cx="452438" cy="147638"/>
            </a:xfrm>
            <a:custGeom>
              <a:avLst/>
              <a:gdLst>
                <a:gd name="T0" fmla="*/ 2 w 62"/>
                <a:gd name="T1" fmla="*/ 7 h 20"/>
                <a:gd name="T2" fmla="*/ 12 w 62"/>
                <a:gd name="T3" fmla="*/ 1 h 20"/>
                <a:gd name="T4" fmla="*/ 56 w 62"/>
                <a:gd name="T5" fmla="*/ 2 h 20"/>
                <a:gd name="T6" fmla="*/ 61 w 62"/>
                <a:gd name="T7" fmla="*/ 9 h 20"/>
                <a:gd name="T8" fmla="*/ 53 w 62"/>
                <a:gd name="T9" fmla="*/ 20 h 20"/>
                <a:gd name="T10" fmla="*/ 5 w 62"/>
                <a:gd name="T11" fmla="*/ 18 h 20"/>
                <a:gd name="T12" fmla="*/ 3 w 62"/>
                <a:gd name="T13" fmla="*/ 10 h 20"/>
                <a:gd name="T14" fmla="*/ 2 w 62"/>
                <a:gd name="T15" fmla="*/ 7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0">
                  <a:moveTo>
                    <a:pt x="2" y="7"/>
                  </a:moveTo>
                  <a:cubicBezTo>
                    <a:pt x="1" y="5"/>
                    <a:pt x="3" y="0"/>
                    <a:pt x="12" y="1"/>
                  </a:cubicBezTo>
                  <a:cubicBezTo>
                    <a:pt x="19" y="1"/>
                    <a:pt x="53" y="2"/>
                    <a:pt x="56" y="2"/>
                  </a:cubicBezTo>
                  <a:cubicBezTo>
                    <a:pt x="58" y="1"/>
                    <a:pt x="62" y="5"/>
                    <a:pt x="61" y="9"/>
                  </a:cubicBezTo>
                  <a:cubicBezTo>
                    <a:pt x="61" y="13"/>
                    <a:pt x="61" y="20"/>
                    <a:pt x="53" y="20"/>
                  </a:cubicBezTo>
                  <a:cubicBezTo>
                    <a:pt x="44" y="20"/>
                    <a:pt x="8" y="20"/>
                    <a:pt x="5" y="18"/>
                  </a:cubicBezTo>
                  <a:cubicBezTo>
                    <a:pt x="0" y="14"/>
                    <a:pt x="1" y="14"/>
                    <a:pt x="3" y="10"/>
                  </a:cubicBezTo>
                  <a:cubicBezTo>
                    <a:pt x="4" y="8"/>
                    <a:pt x="2" y="7"/>
                    <a:pt x="2" y="7"/>
                  </a:cubicBezTo>
                </a:path>
              </a:pathLst>
            </a:custGeom>
            <a:solidFill>
              <a:srgbClr val="63DE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7" name="Freeform 599">
              <a:extLst>
                <a:ext uri="{FF2B5EF4-FFF2-40B4-BE49-F238E27FC236}">
                  <a16:creationId xmlns:a16="http://schemas.microsoft.com/office/drawing/2014/main" id="{D99331FF-495F-F304-42E2-213EEF8E513A}"/>
                </a:ext>
              </a:extLst>
            </p:cNvPr>
            <p:cNvSpPr>
              <a:spLocks/>
            </p:cNvSpPr>
            <p:nvPr/>
          </p:nvSpPr>
          <p:spPr bwMode="auto">
            <a:xfrm>
              <a:off x="6953250" y="3251201"/>
              <a:ext cx="446088" cy="139700"/>
            </a:xfrm>
            <a:custGeom>
              <a:avLst/>
              <a:gdLst>
                <a:gd name="T0" fmla="*/ 2 w 61"/>
                <a:gd name="T1" fmla="*/ 6 h 19"/>
                <a:gd name="T2" fmla="*/ 12 w 61"/>
                <a:gd name="T3" fmla="*/ 0 h 19"/>
                <a:gd name="T4" fmla="*/ 56 w 61"/>
                <a:gd name="T5" fmla="*/ 1 h 19"/>
                <a:gd name="T6" fmla="*/ 61 w 61"/>
                <a:gd name="T7" fmla="*/ 8 h 19"/>
                <a:gd name="T8" fmla="*/ 53 w 61"/>
                <a:gd name="T9" fmla="*/ 19 h 19"/>
                <a:gd name="T10" fmla="*/ 5 w 61"/>
                <a:gd name="T11" fmla="*/ 17 h 19"/>
                <a:gd name="T12" fmla="*/ 3 w 61"/>
                <a:gd name="T13" fmla="*/ 9 h 19"/>
                <a:gd name="T14" fmla="*/ 2 w 61"/>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9">
                  <a:moveTo>
                    <a:pt x="2" y="6"/>
                  </a:moveTo>
                  <a:cubicBezTo>
                    <a:pt x="1" y="4"/>
                    <a:pt x="3" y="0"/>
                    <a:pt x="12" y="0"/>
                  </a:cubicBezTo>
                  <a:cubicBezTo>
                    <a:pt x="19" y="0"/>
                    <a:pt x="53" y="1"/>
                    <a:pt x="56" y="1"/>
                  </a:cubicBezTo>
                  <a:cubicBezTo>
                    <a:pt x="58" y="1"/>
                    <a:pt x="61" y="4"/>
                    <a:pt x="61" y="8"/>
                  </a:cubicBezTo>
                  <a:cubicBezTo>
                    <a:pt x="61" y="12"/>
                    <a:pt x="61" y="19"/>
                    <a:pt x="53" y="19"/>
                  </a:cubicBezTo>
                  <a:cubicBezTo>
                    <a:pt x="44" y="19"/>
                    <a:pt x="8" y="19"/>
                    <a:pt x="5" y="17"/>
                  </a:cubicBezTo>
                  <a:cubicBezTo>
                    <a:pt x="0" y="13"/>
                    <a:pt x="1" y="13"/>
                    <a:pt x="3" y="9"/>
                  </a:cubicBezTo>
                  <a:cubicBezTo>
                    <a:pt x="4" y="7"/>
                    <a:pt x="2" y="6"/>
                    <a:pt x="2" y="6"/>
                  </a:cubicBezTo>
                </a:path>
              </a:pathLst>
            </a:custGeom>
            <a:solidFill>
              <a:srgbClr val="62DE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8" name="Freeform 600">
              <a:extLst>
                <a:ext uri="{FF2B5EF4-FFF2-40B4-BE49-F238E27FC236}">
                  <a16:creationId xmlns:a16="http://schemas.microsoft.com/office/drawing/2014/main" id="{AEA0302D-5D54-44C2-D173-41F733FD561D}"/>
                </a:ext>
              </a:extLst>
            </p:cNvPr>
            <p:cNvSpPr>
              <a:spLocks/>
            </p:cNvSpPr>
            <p:nvPr/>
          </p:nvSpPr>
          <p:spPr bwMode="auto">
            <a:xfrm>
              <a:off x="6959600" y="3251201"/>
              <a:ext cx="439738" cy="139700"/>
            </a:xfrm>
            <a:custGeom>
              <a:avLst/>
              <a:gdLst>
                <a:gd name="T0" fmla="*/ 1 w 60"/>
                <a:gd name="T1" fmla="*/ 6 h 19"/>
                <a:gd name="T2" fmla="*/ 11 w 60"/>
                <a:gd name="T3" fmla="*/ 0 h 19"/>
                <a:gd name="T4" fmla="*/ 54 w 60"/>
                <a:gd name="T5" fmla="*/ 1 h 19"/>
                <a:gd name="T6" fmla="*/ 60 w 60"/>
                <a:gd name="T7" fmla="*/ 8 h 19"/>
                <a:gd name="T8" fmla="*/ 52 w 60"/>
                <a:gd name="T9" fmla="*/ 19 h 19"/>
                <a:gd name="T10" fmla="*/ 4 w 60"/>
                <a:gd name="T11" fmla="*/ 17 h 19"/>
                <a:gd name="T12" fmla="*/ 2 w 60"/>
                <a:gd name="T13" fmla="*/ 9 h 19"/>
                <a:gd name="T14" fmla="*/ 1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1" y="6"/>
                  </a:moveTo>
                  <a:cubicBezTo>
                    <a:pt x="0" y="4"/>
                    <a:pt x="2" y="0"/>
                    <a:pt x="11" y="0"/>
                  </a:cubicBezTo>
                  <a:cubicBezTo>
                    <a:pt x="18" y="0"/>
                    <a:pt x="52" y="1"/>
                    <a:pt x="54" y="1"/>
                  </a:cubicBezTo>
                  <a:cubicBezTo>
                    <a:pt x="57" y="1"/>
                    <a:pt x="60" y="4"/>
                    <a:pt x="60" y="8"/>
                  </a:cubicBezTo>
                  <a:cubicBezTo>
                    <a:pt x="60" y="12"/>
                    <a:pt x="60" y="19"/>
                    <a:pt x="52" y="19"/>
                  </a:cubicBezTo>
                  <a:cubicBezTo>
                    <a:pt x="43" y="19"/>
                    <a:pt x="7" y="19"/>
                    <a:pt x="4" y="17"/>
                  </a:cubicBezTo>
                  <a:cubicBezTo>
                    <a:pt x="0" y="13"/>
                    <a:pt x="0" y="12"/>
                    <a:pt x="2" y="9"/>
                  </a:cubicBezTo>
                  <a:cubicBezTo>
                    <a:pt x="3" y="7"/>
                    <a:pt x="1" y="6"/>
                    <a:pt x="1" y="6"/>
                  </a:cubicBezTo>
                </a:path>
              </a:pathLst>
            </a:custGeom>
            <a:solidFill>
              <a:srgbClr val="61DD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59" name="Freeform 601">
              <a:extLst>
                <a:ext uri="{FF2B5EF4-FFF2-40B4-BE49-F238E27FC236}">
                  <a16:creationId xmlns:a16="http://schemas.microsoft.com/office/drawing/2014/main" id="{243ECF45-43A6-4307-EF42-0F65EDF3D941}"/>
                </a:ext>
              </a:extLst>
            </p:cNvPr>
            <p:cNvSpPr>
              <a:spLocks/>
            </p:cNvSpPr>
            <p:nvPr/>
          </p:nvSpPr>
          <p:spPr bwMode="auto">
            <a:xfrm>
              <a:off x="6959600" y="3251201"/>
              <a:ext cx="439738" cy="139700"/>
            </a:xfrm>
            <a:custGeom>
              <a:avLst/>
              <a:gdLst>
                <a:gd name="T0" fmla="*/ 1 w 60"/>
                <a:gd name="T1" fmla="*/ 6 h 19"/>
                <a:gd name="T2" fmla="*/ 11 w 60"/>
                <a:gd name="T3" fmla="*/ 0 h 19"/>
                <a:gd name="T4" fmla="*/ 54 w 60"/>
                <a:gd name="T5" fmla="*/ 1 h 19"/>
                <a:gd name="T6" fmla="*/ 60 w 60"/>
                <a:gd name="T7" fmla="*/ 8 h 19"/>
                <a:gd name="T8" fmla="*/ 52 w 60"/>
                <a:gd name="T9" fmla="*/ 19 h 19"/>
                <a:gd name="T10" fmla="*/ 4 w 60"/>
                <a:gd name="T11" fmla="*/ 17 h 19"/>
                <a:gd name="T12" fmla="*/ 2 w 60"/>
                <a:gd name="T13" fmla="*/ 9 h 19"/>
                <a:gd name="T14" fmla="*/ 1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1" y="6"/>
                  </a:moveTo>
                  <a:cubicBezTo>
                    <a:pt x="0" y="4"/>
                    <a:pt x="2" y="0"/>
                    <a:pt x="11" y="0"/>
                  </a:cubicBezTo>
                  <a:cubicBezTo>
                    <a:pt x="18" y="0"/>
                    <a:pt x="52" y="1"/>
                    <a:pt x="54" y="1"/>
                  </a:cubicBezTo>
                  <a:cubicBezTo>
                    <a:pt x="57" y="1"/>
                    <a:pt x="60" y="4"/>
                    <a:pt x="60" y="8"/>
                  </a:cubicBezTo>
                  <a:cubicBezTo>
                    <a:pt x="60" y="12"/>
                    <a:pt x="60" y="18"/>
                    <a:pt x="52" y="19"/>
                  </a:cubicBezTo>
                  <a:cubicBezTo>
                    <a:pt x="43" y="19"/>
                    <a:pt x="7" y="19"/>
                    <a:pt x="4" y="17"/>
                  </a:cubicBezTo>
                  <a:cubicBezTo>
                    <a:pt x="0" y="13"/>
                    <a:pt x="0" y="12"/>
                    <a:pt x="2" y="9"/>
                  </a:cubicBezTo>
                  <a:cubicBezTo>
                    <a:pt x="3" y="7"/>
                    <a:pt x="1" y="6"/>
                    <a:pt x="1" y="6"/>
                  </a:cubicBezTo>
                </a:path>
              </a:pathLst>
            </a:custGeom>
            <a:solidFill>
              <a:srgbClr val="60DD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0" name="Freeform 602">
              <a:extLst>
                <a:ext uri="{FF2B5EF4-FFF2-40B4-BE49-F238E27FC236}">
                  <a16:creationId xmlns:a16="http://schemas.microsoft.com/office/drawing/2014/main" id="{5963C710-3F18-E0F8-25A6-F357375EDD5F}"/>
                </a:ext>
              </a:extLst>
            </p:cNvPr>
            <p:cNvSpPr>
              <a:spLocks/>
            </p:cNvSpPr>
            <p:nvPr/>
          </p:nvSpPr>
          <p:spPr bwMode="auto">
            <a:xfrm>
              <a:off x="6959600" y="3251201"/>
              <a:ext cx="439738" cy="139700"/>
            </a:xfrm>
            <a:custGeom>
              <a:avLst/>
              <a:gdLst>
                <a:gd name="T0" fmla="*/ 1 w 60"/>
                <a:gd name="T1" fmla="*/ 6 h 19"/>
                <a:gd name="T2" fmla="*/ 11 w 60"/>
                <a:gd name="T3" fmla="*/ 0 h 19"/>
                <a:gd name="T4" fmla="*/ 54 w 60"/>
                <a:gd name="T5" fmla="*/ 1 h 19"/>
                <a:gd name="T6" fmla="*/ 60 w 60"/>
                <a:gd name="T7" fmla="*/ 8 h 19"/>
                <a:gd name="T8" fmla="*/ 52 w 60"/>
                <a:gd name="T9" fmla="*/ 19 h 19"/>
                <a:gd name="T10" fmla="*/ 4 w 60"/>
                <a:gd name="T11" fmla="*/ 17 h 19"/>
                <a:gd name="T12" fmla="*/ 2 w 60"/>
                <a:gd name="T13" fmla="*/ 9 h 19"/>
                <a:gd name="T14" fmla="*/ 1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1" y="6"/>
                  </a:moveTo>
                  <a:cubicBezTo>
                    <a:pt x="0" y="5"/>
                    <a:pt x="2" y="0"/>
                    <a:pt x="11" y="0"/>
                  </a:cubicBezTo>
                  <a:cubicBezTo>
                    <a:pt x="18" y="0"/>
                    <a:pt x="51" y="1"/>
                    <a:pt x="54" y="1"/>
                  </a:cubicBezTo>
                  <a:cubicBezTo>
                    <a:pt x="57" y="1"/>
                    <a:pt x="60" y="4"/>
                    <a:pt x="60" y="8"/>
                  </a:cubicBezTo>
                  <a:cubicBezTo>
                    <a:pt x="60" y="12"/>
                    <a:pt x="60" y="18"/>
                    <a:pt x="52" y="19"/>
                  </a:cubicBezTo>
                  <a:cubicBezTo>
                    <a:pt x="43" y="19"/>
                    <a:pt x="7" y="19"/>
                    <a:pt x="4" y="17"/>
                  </a:cubicBezTo>
                  <a:cubicBezTo>
                    <a:pt x="0" y="13"/>
                    <a:pt x="0" y="12"/>
                    <a:pt x="2" y="9"/>
                  </a:cubicBezTo>
                  <a:cubicBezTo>
                    <a:pt x="3" y="7"/>
                    <a:pt x="1" y="6"/>
                    <a:pt x="1" y="6"/>
                  </a:cubicBezTo>
                </a:path>
              </a:pathLst>
            </a:custGeom>
            <a:solidFill>
              <a:srgbClr val="5FDD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1" name="Freeform 603">
              <a:extLst>
                <a:ext uri="{FF2B5EF4-FFF2-40B4-BE49-F238E27FC236}">
                  <a16:creationId xmlns:a16="http://schemas.microsoft.com/office/drawing/2014/main" id="{B83323C0-4F36-95C9-6EA8-212CF9C1B6F3}"/>
                </a:ext>
              </a:extLst>
            </p:cNvPr>
            <p:cNvSpPr>
              <a:spLocks/>
            </p:cNvSpPr>
            <p:nvPr/>
          </p:nvSpPr>
          <p:spPr bwMode="auto">
            <a:xfrm>
              <a:off x="6959600" y="3251201"/>
              <a:ext cx="439738" cy="139700"/>
            </a:xfrm>
            <a:custGeom>
              <a:avLst/>
              <a:gdLst>
                <a:gd name="T0" fmla="*/ 1 w 60"/>
                <a:gd name="T1" fmla="*/ 6 h 19"/>
                <a:gd name="T2" fmla="*/ 11 w 60"/>
                <a:gd name="T3" fmla="*/ 0 h 19"/>
                <a:gd name="T4" fmla="*/ 54 w 60"/>
                <a:gd name="T5" fmla="*/ 1 h 19"/>
                <a:gd name="T6" fmla="*/ 60 w 60"/>
                <a:gd name="T7" fmla="*/ 8 h 19"/>
                <a:gd name="T8" fmla="*/ 52 w 60"/>
                <a:gd name="T9" fmla="*/ 19 h 19"/>
                <a:gd name="T10" fmla="*/ 4 w 60"/>
                <a:gd name="T11" fmla="*/ 17 h 19"/>
                <a:gd name="T12" fmla="*/ 2 w 60"/>
                <a:gd name="T13" fmla="*/ 9 h 19"/>
                <a:gd name="T14" fmla="*/ 1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1" y="6"/>
                  </a:moveTo>
                  <a:cubicBezTo>
                    <a:pt x="0" y="5"/>
                    <a:pt x="2" y="0"/>
                    <a:pt x="11" y="0"/>
                  </a:cubicBezTo>
                  <a:cubicBezTo>
                    <a:pt x="18" y="0"/>
                    <a:pt x="51" y="1"/>
                    <a:pt x="54" y="1"/>
                  </a:cubicBezTo>
                  <a:cubicBezTo>
                    <a:pt x="57" y="1"/>
                    <a:pt x="60" y="4"/>
                    <a:pt x="60" y="8"/>
                  </a:cubicBezTo>
                  <a:cubicBezTo>
                    <a:pt x="60" y="12"/>
                    <a:pt x="60" y="18"/>
                    <a:pt x="52" y="19"/>
                  </a:cubicBezTo>
                  <a:cubicBezTo>
                    <a:pt x="43" y="19"/>
                    <a:pt x="7" y="19"/>
                    <a:pt x="4" y="17"/>
                  </a:cubicBezTo>
                  <a:cubicBezTo>
                    <a:pt x="0" y="13"/>
                    <a:pt x="0" y="12"/>
                    <a:pt x="2" y="9"/>
                  </a:cubicBezTo>
                  <a:cubicBezTo>
                    <a:pt x="3" y="7"/>
                    <a:pt x="1" y="6"/>
                    <a:pt x="1" y="6"/>
                  </a:cubicBezTo>
                </a:path>
              </a:pathLst>
            </a:custGeom>
            <a:solidFill>
              <a:srgbClr val="5EDD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2" name="Freeform 604">
              <a:extLst>
                <a:ext uri="{FF2B5EF4-FFF2-40B4-BE49-F238E27FC236}">
                  <a16:creationId xmlns:a16="http://schemas.microsoft.com/office/drawing/2014/main" id="{362C72BB-B121-4F22-C79B-0432DB0E06B4}"/>
                </a:ext>
              </a:extLst>
            </p:cNvPr>
            <p:cNvSpPr>
              <a:spLocks/>
            </p:cNvSpPr>
            <p:nvPr/>
          </p:nvSpPr>
          <p:spPr bwMode="auto">
            <a:xfrm>
              <a:off x="6959600" y="3251201"/>
              <a:ext cx="439738" cy="139700"/>
            </a:xfrm>
            <a:custGeom>
              <a:avLst/>
              <a:gdLst>
                <a:gd name="T0" fmla="*/ 1 w 60"/>
                <a:gd name="T1" fmla="*/ 6 h 19"/>
                <a:gd name="T2" fmla="*/ 11 w 60"/>
                <a:gd name="T3" fmla="*/ 0 h 19"/>
                <a:gd name="T4" fmla="*/ 54 w 60"/>
                <a:gd name="T5" fmla="*/ 1 h 19"/>
                <a:gd name="T6" fmla="*/ 60 w 60"/>
                <a:gd name="T7" fmla="*/ 8 h 19"/>
                <a:gd name="T8" fmla="*/ 52 w 60"/>
                <a:gd name="T9" fmla="*/ 19 h 19"/>
                <a:gd name="T10" fmla="*/ 4 w 60"/>
                <a:gd name="T11" fmla="*/ 17 h 19"/>
                <a:gd name="T12" fmla="*/ 2 w 60"/>
                <a:gd name="T13" fmla="*/ 9 h 19"/>
                <a:gd name="T14" fmla="*/ 1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1" y="6"/>
                  </a:moveTo>
                  <a:cubicBezTo>
                    <a:pt x="0" y="5"/>
                    <a:pt x="2" y="0"/>
                    <a:pt x="11" y="0"/>
                  </a:cubicBezTo>
                  <a:cubicBezTo>
                    <a:pt x="18" y="0"/>
                    <a:pt x="51" y="1"/>
                    <a:pt x="54" y="1"/>
                  </a:cubicBezTo>
                  <a:cubicBezTo>
                    <a:pt x="57" y="1"/>
                    <a:pt x="60" y="4"/>
                    <a:pt x="60" y="8"/>
                  </a:cubicBezTo>
                  <a:cubicBezTo>
                    <a:pt x="59" y="12"/>
                    <a:pt x="60" y="18"/>
                    <a:pt x="52" y="19"/>
                  </a:cubicBezTo>
                  <a:cubicBezTo>
                    <a:pt x="43" y="19"/>
                    <a:pt x="7" y="19"/>
                    <a:pt x="4" y="17"/>
                  </a:cubicBezTo>
                  <a:cubicBezTo>
                    <a:pt x="0" y="13"/>
                    <a:pt x="0" y="12"/>
                    <a:pt x="2" y="9"/>
                  </a:cubicBezTo>
                  <a:cubicBezTo>
                    <a:pt x="3" y="7"/>
                    <a:pt x="1" y="6"/>
                    <a:pt x="1" y="6"/>
                  </a:cubicBezTo>
                </a:path>
              </a:pathLst>
            </a:custGeom>
            <a:solidFill>
              <a:srgbClr val="5DDD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3" name="Freeform 605">
              <a:extLst>
                <a:ext uri="{FF2B5EF4-FFF2-40B4-BE49-F238E27FC236}">
                  <a16:creationId xmlns:a16="http://schemas.microsoft.com/office/drawing/2014/main" id="{943B4640-7523-7A4C-57AA-A10BCDD9ADD5}"/>
                </a:ext>
              </a:extLst>
            </p:cNvPr>
            <p:cNvSpPr>
              <a:spLocks/>
            </p:cNvSpPr>
            <p:nvPr/>
          </p:nvSpPr>
          <p:spPr bwMode="auto">
            <a:xfrm>
              <a:off x="6959600" y="3251201"/>
              <a:ext cx="439738" cy="139700"/>
            </a:xfrm>
            <a:custGeom>
              <a:avLst/>
              <a:gdLst>
                <a:gd name="T0" fmla="*/ 1 w 60"/>
                <a:gd name="T1" fmla="*/ 6 h 19"/>
                <a:gd name="T2" fmla="*/ 11 w 60"/>
                <a:gd name="T3" fmla="*/ 0 h 19"/>
                <a:gd name="T4" fmla="*/ 54 w 60"/>
                <a:gd name="T5" fmla="*/ 1 h 19"/>
                <a:gd name="T6" fmla="*/ 60 w 60"/>
                <a:gd name="T7" fmla="*/ 8 h 19"/>
                <a:gd name="T8" fmla="*/ 51 w 60"/>
                <a:gd name="T9" fmla="*/ 19 h 19"/>
                <a:gd name="T10" fmla="*/ 5 w 60"/>
                <a:gd name="T11" fmla="*/ 17 h 19"/>
                <a:gd name="T12" fmla="*/ 2 w 60"/>
                <a:gd name="T13" fmla="*/ 9 h 19"/>
                <a:gd name="T14" fmla="*/ 1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1" y="6"/>
                  </a:moveTo>
                  <a:cubicBezTo>
                    <a:pt x="0" y="5"/>
                    <a:pt x="2" y="0"/>
                    <a:pt x="11" y="0"/>
                  </a:cubicBezTo>
                  <a:cubicBezTo>
                    <a:pt x="18" y="0"/>
                    <a:pt x="51" y="1"/>
                    <a:pt x="54" y="1"/>
                  </a:cubicBezTo>
                  <a:cubicBezTo>
                    <a:pt x="57" y="1"/>
                    <a:pt x="60" y="4"/>
                    <a:pt x="60" y="8"/>
                  </a:cubicBezTo>
                  <a:cubicBezTo>
                    <a:pt x="59" y="12"/>
                    <a:pt x="60" y="18"/>
                    <a:pt x="51" y="19"/>
                  </a:cubicBezTo>
                  <a:cubicBezTo>
                    <a:pt x="43" y="19"/>
                    <a:pt x="7" y="18"/>
                    <a:pt x="5" y="17"/>
                  </a:cubicBezTo>
                  <a:cubicBezTo>
                    <a:pt x="0" y="13"/>
                    <a:pt x="0" y="12"/>
                    <a:pt x="2" y="9"/>
                  </a:cubicBezTo>
                  <a:cubicBezTo>
                    <a:pt x="3" y="7"/>
                    <a:pt x="1" y="6"/>
                    <a:pt x="1" y="6"/>
                  </a:cubicBezTo>
                </a:path>
              </a:pathLst>
            </a:custGeom>
            <a:solidFill>
              <a:srgbClr val="5CDC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4" name="Freeform 606">
              <a:extLst>
                <a:ext uri="{FF2B5EF4-FFF2-40B4-BE49-F238E27FC236}">
                  <a16:creationId xmlns:a16="http://schemas.microsoft.com/office/drawing/2014/main" id="{0F26CEEE-5E35-546C-1AA4-406126E2CE0D}"/>
                </a:ext>
              </a:extLst>
            </p:cNvPr>
            <p:cNvSpPr>
              <a:spLocks/>
            </p:cNvSpPr>
            <p:nvPr/>
          </p:nvSpPr>
          <p:spPr bwMode="auto">
            <a:xfrm>
              <a:off x="6959600" y="3251201"/>
              <a:ext cx="439738" cy="139700"/>
            </a:xfrm>
            <a:custGeom>
              <a:avLst/>
              <a:gdLst>
                <a:gd name="T0" fmla="*/ 1 w 60"/>
                <a:gd name="T1" fmla="*/ 6 h 19"/>
                <a:gd name="T2" fmla="*/ 11 w 60"/>
                <a:gd name="T3" fmla="*/ 0 h 19"/>
                <a:gd name="T4" fmla="*/ 54 w 60"/>
                <a:gd name="T5" fmla="*/ 1 h 19"/>
                <a:gd name="T6" fmla="*/ 60 w 60"/>
                <a:gd name="T7" fmla="*/ 8 h 19"/>
                <a:gd name="T8" fmla="*/ 51 w 60"/>
                <a:gd name="T9" fmla="*/ 19 h 19"/>
                <a:gd name="T10" fmla="*/ 5 w 60"/>
                <a:gd name="T11" fmla="*/ 17 h 19"/>
                <a:gd name="T12" fmla="*/ 2 w 60"/>
                <a:gd name="T13" fmla="*/ 9 h 19"/>
                <a:gd name="T14" fmla="*/ 1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1" y="6"/>
                  </a:moveTo>
                  <a:cubicBezTo>
                    <a:pt x="0" y="5"/>
                    <a:pt x="2" y="0"/>
                    <a:pt x="11" y="0"/>
                  </a:cubicBezTo>
                  <a:cubicBezTo>
                    <a:pt x="18" y="0"/>
                    <a:pt x="51" y="1"/>
                    <a:pt x="54" y="1"/>
                  </a:cubicBezTo>
                  <a:cubicBezTo>
                    <a:pt x="57" y="1"/>
                    <a:pt x="60" y="4"/>
                    <a:pt x="60" y="8"/>
                  </a:cubicBezTo>
                  <a:cubicBezTo>
                    <a:pt x="59" y="12"/>
                    <a:pt x="60" y="18"/>
                    <a:pt x="51" y="19"/>
                  </a:cubicBezTo>
                  <a:cubicBezTo>
                    <a:pt x="43" y="19"/>
                    <a:pt x="7" y="18"/>
                    <a:pt x="5" y="17"/>
                  </a:cubicBezTo>
                  <a:cubicBezTo>
                    <a:pt x="0" y="13"/>
                    <a:pt x="1" y="12"/>
                    <a:pt x="2" y="9"/>
                  </a:cubicBezTo>
                  <a:cubicBezTo>
                    <a:pt x="3" y="7"/>
                    <a:pt x="1" y="6"/>
                    <a:pt x="1" y="6"/>
                  </a:cubicBezTo>
                </a:path>
              </a:pathLst>
            </a:custGeom>
            <a:solidFill>
              <a:srgbClr val="5BDC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5" name="Freeform 608">
              <a:extLst>
                <a:ext uri="{FF2B5EF4-FFF2-40B4-BE49-F238E27FC236}">
                  <a16:creationId xmlns:a16="http://schemas.microsoft.com/office/drawing/2014/main" id="{F0F48C6A-62EA-0F88-0824-091451574778}"/>
                </a:ext>
              </a:extLst>
            </p:cNvPr>
            <p:cNvSpPr>
              <a:spLocks/>
            </p:cNvSpPr>
            <p:nvPr/>
          </p:nvSpPr>
          <p:spPr bwMode="auto">
            <a:xfrm>
              <a:off x="6959601" y="3251201"/>
              <a:ext cx="439738" cy="139700"/>
            </a:xfrm>
            <a:custGeom>
              <a:avLst/>
              <a:gdLst>
                <a:gd name="T0" fmla="*/ 2 w 60"/>
                <a:gd name="T1" fmla="*/ 6 h 19"/>
                <a:gd name="T2" fmla="*/ 11 w 60"/>
                <a:gd name="T3" fmla="*/ 0 h 19"/>
                <a:gd name="T4" fmla="*/ 54 w 60"/>
                <a:gd name="T5" fmla="*/ 1 h 19"/>
                <a:gd name="T6" fmla="*/ 60 w 60"/>
                <a:gd name="T7" fmla="*/ 8 h 19"/>
                <a:gd name="T8" fmla="*/ 51 w 60"/>
                <a:gd name="T9" fmla="*/ 18 h 19"/>
                <a:gd name="T10" fmla="*/ 5 w 60"/>
                <a:gd name="T11" fmla="*/ 17 h 19"/>
                <a:gd name="T12" fmla="*/ 2 w 60"/>
                <a:gd name="T13" fmla="*/ 9 h 19"/>
                <a:gd name="T14" fmla="*/ 2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2" y="6"/>
                  </a:moveTo>
                  <a:cubicBezTo>
                    <a:pt x="0" y="5"/>
                    <a:pt x="2" y="0"/>
                    <a:pt x="11" y="0"/>
                  </a:cubicBezTo>
                  <a:cubicBezTo>
                    <a:pt x="18" y="0"/>
                    <a:pt x="51" y="1"/>
                    <a:pt x="54" y="1"/>
                  </a:cubicBezTo>
                  <a:cubicBezTo>
                    <a:pt x="57" y="1"/>
                    <a:pt x="60" y="4"/>
                    <a:pt x="60" y="8"/>
                  </a:cubicBezTo>
                  <a:cubicBezTo>
                    <a:pt x="59" y="12"/>
                    <a:pt x="60" y="18"/>
                    <a:pt x="51" y="18"/>
                  </a:cubicBezTo>
                  <a:cubicBezTo>
                    <a:pt x="43" y="19"/>
                    <a:pt x="7" y="18"/>
                    <a:pt x="5" y="17"/>
                  </a:cubicBezTo>
                  <a:cubicBezTo>
                    <a:pt x="0" y="13"/>
                    <a:pt x="1" y="12"/>
                    <a:pt x="2" y="9"/>
                  </a:cubicBezTo>
                  <a:cubicBezTo>
                    <a:pt x="3" y="7"/>
                    <a:pt x="2" y="6"/>
                    <a:pt x="2" y="6"/>
                  </a:cubicBezTo>
                </a:path>
              </a:pathLst>
            </a:custGeom>
            <a:solidFill>
              <a:srgbClr val="5ADC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6" name="Freeform 609">
              <a:extLst>
                <a:ext uri="{FF2B5EF4-FFF2-40B4-BE49-F238E27FC236}">
                  <a16:creationId xmlns:a16="http://schemas.microsoft.com/office/drawing/2014/main" id="{2AB2E747-6D4F-A738-3E30-7D98D9054CD8}"/>
                </a:ext>
              </a:extLst>
            </p:cNvPr>
            <p:cNvSpPr>
              <a:spLocks/>
            </p:cNvSpPr>
            <p:nvPr/>
          </p:nvSpPr>
          <p:spPr bwMode="auto">
            <a:xfrm>
              <a:off x="6959601" y="3251201"/>
              <a:ext cx="439738" cy="139700"/>
            </a:xfrm>
            <a:custGeom>
              <a:avLst/>
              <a:gdLst>
                <a:gd name="T0" fmla="*/ 2 w 60"/>
                <a:gd name="T1" fmla="*/ 6 h 19"/>
                <a:gd name="T2" fmla="*/ 11 w 60"/>
                <a:gd name="T3" fmla="*/ 0 h 19"/>
                <a:gd name="T4" fmla="*/ 54 w 60"/>
                <a:gd name="T5" fmla="*/ 1 h 19"/>
                <a:gd name="T6" fmla="*/ 60 w 60"/>
                <a:gd name="T7" fmla="*/ 8 h 19"/>
                <a:gd name="T8" fmla="*/ 51 w 60"/>
                <a:gd name="T9" fmla="*/ 18 h 19"/>
                <a:gd name="T10" fmla="*/ 5 w 60"/>
                <a:gd name="T11" fmla="*/ 17 h 19"/>
                <a:gd name="T12" fmla="*/ 2 w 60"/>
                <a:gd name="T13" fmla="*/ 9 h 19"/>
                <a:gd name="T14" fmla="*/ 2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2" y="6"/>
                  </a:moveTo>
                  <a:cubicBezTo>
                    <a:pt x="0" y="5"/>
                    <a:pt x="2" y="0"/>
                    <a:pt x="11" y="0"/>
                  </a:cubicBezTo>
                  <a:cubicBezTo>
                    <a:pt x="18" y="0"/>
                    <a:pt x="51" y="1"/>
                    <a:pt x="54" y="1"/>
                  </a:cubicBezTo>
                  <a:cubicBezTo>
                    <a:pt x="57" y="1"/>
                    <a:pt x="60" y="4"/>
                    <a:pt x="60" y="8"/>
                  </a:cubicBezTo>
                  <a:cubicBezTo>
                    <a:pt x="59" y="12"/>
                    <a:pt x="60" y="18"/>
                    <a:pt x="51" y="18"/>
                  </a:cubicBezTo>
                  <a:cubicBezTo>
                    <a:pt x="43" y="19"/>
                    <a:pt x="7" y="18"/>
                    <a:pt x="5" y="17"/>
                  </a:cubicBezTo>
                  <a:cubicBezTo>
                    <a:pt x="0" y="13"/>
                    <a:pt x="1" y="12"/>
                    <a:pt x="2" y="9"/>
                  </a:cubicBezTo>
                  <a:cubicBezTo>
                    <a:pt x="3" y="7"/>
                    <a:pt x="2" y="6"/>
                    <a:pt x="2" y="6"/>
                  </a:cubicBezTo>
                </a:path>
              </a:pathLst>
            </a:custGeom>
            <a:solidFill>
              <a:srgbClr val="59DC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7" name="Freeform 610">
              <a:extLst>
                <a:ext uri="{FF2B5EF4-FFF2-40B4-BE49-F238E27FC236}">
                  <a16:creationId xmlns:a16="http://schemas.microsoft.com/office/drawing/2014/main" id="{96457889-CD9D-8F5D-AAF6-F52B1F0B0821}"/>
                </a:ext>
              </a:extLst>
            </p:cNvPr>
            <p:cNvSpPr>
              <a:spLocks/>
            </p:cNvSpPr>
            <p:nvPr/>
          </p:nvSpPr>
          <p:spPr bwMode="auto">
            <a:xfrm>
              <a:off x="6959601" y="3251201"/>
              <a:ext cx="439738" cy="139700"/>
            </a:xfrm>
            <a:custGeom>
              <a:avLst/>
              <a:gdLst>
                <a:gd name="T0" fmla="*/ 2 w 60"/>
                <a:gd name="T1" fmla="*/ 6 h 19"/>
                <a:gd name="T2" fmla="*/ 11 w 60"/>
                <a:gd name="T3" fmla="*/ 0 h 19"/>
                <a:gd name="T4" fmla="*/ 54 w 60"/>
                <a:gd name="T5" fmla="*/ 1 h 19"/>
                <a:gd name="T6" fmla="*/ 60 w 60"/>
                <a:gd name="T7" fmla="*/ 8 h 19"/>
                <a:gd name="T8" fmla="*/ 51 w 60"/>
                <a:gd name="T9" fmla="*/ 18 h 19"/>
                <a:gd name="T10" fmla="*/ 5 w 60"/>
                <a:gd name="T11" fmla="*/ 17 h 19"/>
                <a:gd name="T12" fmla="*/ 2 w 60"/>
                <a:gd name="T13" fmla="*/ 9 h 19"/>
                <a:gd name="T14" fmla="*/ 2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2" y="6"/>
                  </a:moveTo>
                  <a:cubicBezTo>
                    <a:pt x="0" y="5"/>
                    <a:pt x="2" y="0"/>
                    <a:pt x="11" y="0"/>
                  </a:cubicBezTo>
                  <a:cubicBezTo>
                    <a:pt x="18" y="0"/>
                    <a:pt x="51" y="1"/>
                    <a:pt x="54" y="1"/>
                  </a:cubicBezTo>
                  <a:cubicBezTo>
                    <a:pt x="57" y="1"/>
                    <a:pt x="60" y="4"/>
                    <a:pt x="60" y="8"/>
                  </a:cubicBezTo>
                  <a:cubicBezTo>
                    <a:pt x="59" y="12"/>
                    <a:pt x="60" y="18"/>
                    <a:pt x="51" y="18"/>
                  </a:cubicBezTo>
                  <a:cubicBezTo>
                    <a:pt x="43" y="19"/>
                    <a:pt x="7" y="18"/>
                    <a:pt x="5" y="17"/>
                  </a:cubicBezTo>
                  <a:cubicBezTo>
                    <a:pt x="0" y="13"/>
                    <a:pt x="1" y="12"/>
                    <a:pt x="2" y="9"/>
                  </a:cubicBezTo>
                  <a:cubicBezTo>
                    <a:pt x="3" y="7"/>
                    <a:pt x="2" y="6"/>
                    <a:pt x="2" y="6"/>
                  </a:cubicBezTo>
                </a:path>
              </a:pathLst>
            </a:custGeom>
            <a:solidFill>
              <a:srgbClr val="58DC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8" name="Freeform 611">
              <a:extLst>
                <a:ext uri="{FF2B5EF4-FFF2-40B4-BE49-F238E27FC236}">
                  <a16:creationId xmlns:a16="http://schemas.microsoft.com/office/drawing/2014/main" id="{4F6A6885-50CB-BF02-EE61-D65FE592898F}"/>
                </a:ext>
              </a:extLst>
            </p:cNvPr>
            <p:cNvSpPr>
              <a:spLocks/>
            </p:cNvSpPr>
            <p:nvPr/>
          </p:nvSpPr>
          <p:spPr bwMode="auto">
            <a:xfrm>
              <a:off x="6959601" y="3251201"/>
              <a:ext cx="439738" cy="139700"/>
            </a:xfrm>
            <a:custGeom>
              <a:avLst/>
              <a:gdLst>
                <a:gd name="T0" fmla="*/ 2 w 60"/>
                <a:gd name="T1" fmla="*/ 6 h 19"/>
                <a:gd name="T2" fmla="*/ 11 w 60"/>
                <a:gd name="T3" fmla="*/ 0 h 19"/>
                <a:gd name="T4" fmla="*/ 54 w 60"/>
                <a:gd name="T5" fmla="*/ 1 h 19"/>
                <a:gd name="T6" fmla="*/ 60 w 60"/>
                <a:gd name="T7" fmla="*/ 8 h 19"/>
                <a:gd name="T8" fmla="*/ 51 w 60"/>
                <a:gd name="T9" fmla="*/ 18 h 19"/>
                <a:gd name="T10" fmla="*/ 5 w 60"/>
                <a:gd name="T11" fmla="*/ 17 h 19"/>
                <a:gd name="T12" fmla="*/ 2 w 60"/>
                <a:gd name="T13" fmla="*/ 9 h 19"/>
                <a:gd name="T14" fmla="*/ 2 w 60"/>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9">
                  <a:moveTo>
                    <a:pt x="2" y="6"/>
                  </a:moveTo>
                  <a:cubicBezTo>
                    <a:pt x="0" y="5"/>
                    <a:pt x="2" y="0"/>
                    <a:pt x="11" y="0"/>
                  </a:cubicBezTo>
                  <a:cubicBezTo>
                    <a:pt x="18" y="1"/>
                    <a:pt x="51" y="1"/>
                    <a:pt x="54" y="1"/>
                  </a:cubicBezTo>
                  <a:cubicBezTo>
                    <a:pt x="57" y="1"/>
                    <a:pt x="60" y="4"/>
                    <a:pt x="60" y="8"/>
                  </a:cubicBezTo>
                  <a:cubicBezTo>
                    <a:pt x="59" y="12"/>
                    <a:pt x="60" y="18"/>
                    <a:pt x="51" y="18"/>
                  </a:cubicBezTo>
                  <a:cubicBezTo>
                    <a:pt x="43" y="19"/>
                    <a:pt x="7" y="18"/>
                    <a:pt x="5" y="17"/>
                  </a:cubicBezTo>
                  <a:cubicBezTo>
                    <a:pt x="0" y="13"/>
                    <a:pt x="1" y="12"/>
                    <a:pt x="2" y="9"/>
                  </a:cubicBezTo>
                  <a:cubicBezTo>
                    <a:pt x="3" y="7"/>
                    <a:pt x="2" y="6"/>
                    <a:pt x="2" y="6"/>
                  </a:cubicBezTo>
                </a:path>
              </a:pathLst>
            </a:custGeom>
            <a:solidFill>
              <a:srgbClr val="57D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69" name="Freeform 612">
              <a:extLst>
                <a:ext uri="{FF2B5EF4-FFF2-40B4-BE49-F238E27FC236}">
                  <a16:creationId xmlns:a16="http://schemas.microsoft.com/office/drawing/2014/main" id="{670574E9-1123-0E84-E82C-3CFCFB420B20}"/>
                </a:ext>
              </a:extLst>
            </p:cNvPr>
            <p:cNvSpPr>
              <a:spLocks/>
            </p:cNvSpPr>
            <p:nvPr/>
          </p:nvSpPr>
          <p:spPr bwMode="auto">
            <a:xfrm>
              <a:off x="6959601" y="3251201"/>
              <a:ext cx="439738" cy="131763"/>
            </a:xfrm>
            <a:custGeom>
              <a:avLst/>
              <a:gdLst>
                <a:gd name="T0" fmla="*/ 2 w 60"/>
                <a:gd name="T1" fmla="*/ 6 h 18"/>
                <a:gd name="T2" fmla="*/ 11 w 60"/>
                <a:gd name="T3" fmla="*/ 0 h 18"/>
                <a:gd name="T4" fmla="*/ 54 w 60"/>
                <a:gd name="T5" fmla="*/ 1 h 18"/>
                <a:gd name="T6" fmla="*/ 60 w 60"/>
                <a:gd name="T7" fmla="*/ 8 h 18"/>
                <a:gd name="T8" fmla="*/ 51 w 60"/>
                <a:gd name="T9" fmla="*/ 18 h 18"/>
                <a:gd name="T10" fmla="*/ 5 w 60"/>
                <a:gd name="T11" fmla="*/ 17 h 18"/>
                <a:gd name="T12" fmla="*/ 2 w 60"/>
                <a:gd name="T13" fmla="*/ 9 h 18"/>
                <a:gd name="T14" fmla="*/ 2 w 60"/>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8">
                  <a:moveTo>
                    <a:pt x="2" y="6"/>
                  </a:moveTo>
                  <a:cubicBezTo>
                    <a:pt x="0" y="5"/>
                    <a:pt x="2" y="0"/>
                    <a:pt x="11" y="0"/>
                  </a:cubicBezTo>
                  <a:cubicBezTo>
                    <a:pt x="18" y="1"/>
                    <a:pt x="51" y="1"/>
                    <a:pt x="54" y="1"/>
                  </a:cubicBezTo>
                  <a:cubicBezTo>
                    <a:pt x="57" y="1"/>
                    <a:pt x="60" y="4"/>
                    <a:pt x="60" y="8"/>
                  </a:cubicBezTo>
                  <a:cubicBezTo>
                    <a:pt x="59" y="12"/>
                    <a:pt x="60" y="18"/>
                    <a:pt x="51" y="18"/>
                  </a:cubicBezTo>
                  <a:cubicBezTo>
                    <a:pt x="43" y="18"/>
                    <a:pt x="7" y="18"/>
                    <a:pt x="5" y="17"/>
                  </a:cubicBezTo>
                  <a:cubicBezTo>
                    <a:pt x="0" y="13"/>
                    <a:pt x="1" y="12"/>
                    <a:pt x="2" y="9"/>
                  </a:cubicBezTo>
                  <a:cubicBezTo>
                    <a:pt x="3" y="7"/>
                    <a:pt x="2" y="6"/>
                    <a:pt x="2" y="6"/>
                  </a:cubicBezTo>
                </a:path>
              </a:pathLst>
            </a:custGeom>
            <a:solidFill>
              <a:srgbClr val="56D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0" name="Freeform 613">
              <a:extLst>
                <a:ext uri="{FF2B5EF4-FFF2-40B4-BE49-F238E27FC236}">
                  <a16:creationId xmlns:a16="http://schemas.microsoft.com/office/drawing/2014/main" id="{758C2D95-F2E7-E7DC-EBED-BA9A363BC123}"/>
                </a:ext>
              </a:extLst>
            </p:cNvPr>
            <p:cNvSpPr>
              <a:spLocks/>
            </p:cNvSpPr>
            <p:nvPr/>
          </p:nvSpPr>
          <p:spPr bwMode="auto">
            <a:xfrm>
              <a:off x="6959601" y="3251201"/>
              <a:ext cx="439738" cy="131763"/>
            </a:xfrm>
            <a:custGeom>
              <a:avLst/>
              <a:gdLst>
                <a:gd name="T0" fmla="*/ 2 w 60"/>
                <a:gd name="T1" fmla="*/ 6 h 18"/>
                <a:gd name="T2" fmla="*/ 11 w 60"/>
                <a:gd name="T3" fmla="*/ 0 h 18"/>
                <a:gd name="T4" fmla="*/ 54 w 60"/>
                <a:gd name="T5" fmla="*/ 1 h 18"/>
                <a:gd name="T6" fmla="*/ 60 w 60"/>
                <a:gd name="T7" fmla="*/ 8 h 18"/>
                <a:gd name="T8" fmla="*/ 51 w 60"/>
                <a:gd name="T9" fmla="*/ 18 h 18"/>
                <a:gd name="T10" fmla="*/ 5 w 60"/>
                <a:gd name="T11" fmla="*/ 16 h 18"/>
                <a:gd name="T12" fmla="*/ 2 w 60"/>
                <a:gd name="T13" fmla="*/ 9 h 18"/>
                <a:gd name="T14" fmla="*/ 2 w 60"/>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8">
                  <a:moveTo>
                    <a:pt x="2" y="6"/>
                  </a:moveTo>
                  <a:cubicBezTo>
                    <a:pt x="0" y="5"/>
                    <a:pt x="2" y="0"/>
                    <a:pt x="11" y="0"/>
                  </a:cubicBezTo>
                  <a:cubicBezTo>
                    <a:pt x="18" y="1"/>
                    <a:pt x="51" y="1"/>
                    <a:pt x="54" y="1"/>
                  </a:cubicBezTo>
                  <a:cubicBezTo>
                    <a:pt x="57" y="1"/>
                    <a:pt x="60" y="5"/>
                    <a:pt x="60" y="8"/>
                  </a:cubicBezTo>
                  <a:cubicBezTo>
                    <a:pt x="59" y="12"/>
                    <a:pt x="60" y="18"/>
                    <a:pt x="51" y="18"/>
                  </a:cubicBezTo>
                  <a:cubicBezTo>
                    <a:pt x="43" y="18"/>
                    <a:pt x="7" y="18"/>
                    <a:pt x="5" y="16"/>
                  </a:cubicBezTo>
                  <a:cubicBezTo>
                    <a:pt x="0" y="13"/>
                    <a:pt x="1" y="12"/>
                    <a:pt x="2" y="9"/>
                  </a:cubicBezTo>
                  <a:cubicBezTo>
                    <a:pt x="3" y="7"/>
                    <a:pt x="2" y="6"/>
                    <a:pt x="2" y="6"/>
                  </a:cubicBezTo>
                </a:path>
              </a:pathLst>
            </a:custGeom>
            <a:solidFill>
              <a:srgbClr val="55D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1" name="Freeform 614">
              <a:extLst>
                <a:ext uri="{FF2B5EF4-FFF2-40B4-BE49-F238E27FC236}">
                  <a16:creationId xmlns:a16="http://schemas.microsoft.com/office/drawing/2014/main" id="{B56BE2F5-6D38-F9CD-A402-65CC70C2615F}"/>
                </a:ext>
              </a:extLst>
            </p:cNvPr>
            <p:cNvSpPr>
              <a:spLocks/>
            </p:cNvSpPr>
            <p:nvPr/>
          </p:nvSpPr>
          <p:spPr bwMode="auto">
            <a:xfrm>
              <a:off x="6959601" y="3251201"/>
              <a:ext cx="439738" cy="131763"/>
            </a:xfrm>
            <a:custGeom>
              <a:avLst/>
              <a:gdLst>
                <a:gd name="T0" fmla="*/ 2 w 60"/>
                <a:gd name="T1" fmla="*/ 6 h 18"/>
                <a:gd name="T2" fmla="*/ 11 w 60"/>
                <a:gd name="T3" fmla="*/ 1 h 18"/>
                <a:gd name="T4" fmla="*/ 54 w 60"/>
                <a:gd name="T5" fmla="*/ 1 h 18"/>
                <a:gd name="T6" fmla="*/ 60 w 60"/>
                <a:gd name="T7" fmla="*/ 8 h 18"/>
                <a:gd name="T8" fmla="*/ 51 w 60"/>
                <a:gd name="T9" fmla="*/ 18 h 18"/>
                <a:gd name="T10" fmla="*/ 5 w 60"/>
                <a:gd name="T11" fmla="*/ 16 h 18"/>
                <a:gd name="T12" fmla="*/ 2 w 60"/>
                <a:gd name="T13" fmla="*/ 9 h 18"/>
                <a:gd name="T14" fmla="*/ 2 w 60"/>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8">
                  <a:moveTo>
                    <a:pt x="2" y="6"/>
                  </a:moveTo>
                  <a:cubicBezTo>
                    <a:pt x="0" y="5"/>
                    <a:pt x="2" y="0"/>
                    <a:pt x="11" y="1"/>
                  </a:cubicBezTo>
                  <a:cubicBezTo>
                    <a:pt x="18" y="1"/>
                    <a:pt x="51" y="2"/>
                    <a:pt x="54" y="1"/>
                  </a:cubicBezTo>
                  <a:cubicBezTo>
                    <a:pt x="57" y="1"/>
                    <a:pt x="60" y="5"/>
                    <a:pt x="60" y="8"/>
                  </a:cubicBezTo>
                  <a:cubicBezTo>
                    <a:pt x="59" y="12"/>
                    <a:pt x="60" y="18"/>
                    <a:pt x="51" y="18"/>
                  </a:cubicBezTo>
                  <a:cubicBezTo>
                    <a:pt x="43" y="18"/>
                    <a:pt x="7" y="18"/>
                    <a:pt x="5" y="16"/>
                  </a:cubicBezTo>
                  <a:cubicBezTo>
                    <a:pt x="0" y="13"/>
                    <a:pt x="1" y="12"/>
                    <a:pt x="2" y="9"/>
                  </a:cubicBezTo>
                  <a:cubicBezTo>
                    <a:pt x="3" y="7"/>
                    <a:pt x="2" y="6"/>
                    <a:pt x="2" y="6"/>
                  </a:cubicBezTo>
                </a:path>
              </a:pathLst>
            </a:custGeom>
            <a:solidFill>
              <a:srgbClr val="54D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2" name="Freeform 615">
              <a:extLst>
                <a:ext uri="{FF2B5EF4-FFF2-40B4-BE49-F238E27FC236}">
                  <a16:creationId xmlns:a16="http://schemas.microsoft.com/office/drawing/2014/main" id="{D743A39B-5325-992B-F1A5-7AADED495D48}"/>
                </a:ext>
              </a:extLst>
            </p:cNvPr>
            <p:cNvSpPr>
              <a:spLocks/>
            </p:cNvSpPr>
            <p:nvPr/>
          </p:nvSpPr>
          <p:spPr bwMode="auto">
            <a:xfrm>
              <a:off x="6959601" y="3251201"/>
              <a:ext cx="439738" cy="131763"/>
            </a:xfrm>
            <a:custGeom>
              <a:avLst/>
              <a:gdLst>
                <a:gd name="T0" fmla="*/ 2 w 60"/>
                <a:gd name="T1" fmla="*/ 7 h 18"/>
                <a:gd name="T2" fmla="*/ 11 w 60"/>
                <a:gd name="T3" fmla="*/ 1 h 18"/>
                <a:gd name="T4" fmla="*/ 54 w 60"/>
                <a:gd name="T5" fmla="*/ 1 h 18"/>
                <a:gd name="T6" fmla="*/ 60 w 60"/>
                <a:gd name="T7" fmla="*/ 8 h 18"/>
                <a:gd name="T8" fmla="*/ 51 w 60"/>
                <a:gd name="T9" fmla="*/ 18 h 18"/>
                <a:gd name="T10" fmla="*/ 5 w 60"/>
                <a:gd name="T11" fmla="*/ 16 h 18"/>
                <a:gd name="T12" fmla="*/ 2 w 60"/>
                <a:gd name="T13" fmla="*/ 9 h 18"/>
                <a:gd name="T14" fmla="*/ 2 w 60"/>
                <a:gd name="T15" fmla="*/ 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8">
                  <a:moveTo>
                    <a:pt x="2" y="7"/>
                  </a:moveTo>
                  <a:cubicBezTo>
                    <a:pt x="1" y="5"/>
                    <a:pt x="2" y="0"/>
                    <a:pt x="11" y="1"/>
                  </a:cubicBezTo>
                  <a:cubicBezTo>
                    <a:pt x="18" y="1"/>
                    <a:pt x="51" y="2"/>
                    <a:pt x="54" y="1"/>
                  </a:cubicBezTo>
                  <a:cubicBezTo>
                    <a:pt x="57" y="1"/>
                    <a:pt x="60" y="5"/>
                    <a:pt x="60" y="8"/>
                  </a:cubicBezTo>
                  <a:cubicBezTo>
                    <a:pt x="59" y="12"/>
                    <a:pt x="60" y="18"/>
                    <a:pt x="51" y="18"/>
                  </a:cubicBezTo>
                  <a:cubicBezTo>
                    <a:pt x="43" y="18"/>
                    <a:pt x="7" y="18"/>
                    <a:pt x="5" y="16"/>
                  </a:cubicBezTo>
                  <a:cubicBezTo>
                    <a:pt x="0" y="13"/>
                    <a:pt x="1" y="12"/>
                    <a:pt x="2" y="9"/>
                  </a:cubicBezTo>
                  <a:cubicBezTo>
                    <a:pt x="3" y="7"/>
                    <a:pt x="2" y="7"/>
                    <a:pt x="2" y="7"/>
                  </a:cubicBezTo>
                </a:path>
              </a:pathLst>
            </a:custGeom>
            <a:solidFill>
              <a:srgbClr val="53D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3" name="Freeform 616">
              <a:extLst>
                <a:ext uri="{FF2B5EF4-FFF2-40B4-BE49-F238E27FC236}">
                  <a16:creationId xmlns:a16="http://schemas.microsoft.com/office/drawing/2014/main" id="{C23FFA26-EC1E-EC93-1907-500379D34839}"/>
                </a:ext>
              </a:extLst>
            </p:cNvPr>
            <p:cNvSpPr>
              <a:spLocks/>
            </p:cNvSpPr>
            <p:nvPr/>
          </p:nvSpPr>
          <p:spPr bwMode="auto">
            <a:xfrm>
              <a:off x="6959601" y="3251201"/>
              <a:ext cx="439738" cy="131763"/>
            </a:xfrm>
            <a:custGeom>
              <a:avLst/>
              <a:gdLst>
                <a:gd name="T0" fmla="*/ 2 w 60"/>
                <a:gd name="T1" fmla="*/ 7 h 18"/>
                <a:gd name="T2" fmla="*/ 11 w 60"/>
                <a:gd name="T3" fmla="*/ 1 h 18"/>
                <a:gd name="T4" fmla="*/ 54 w 60"/>
                <a:gd name="T5" fmla="*/ 1 h 18"/>
                <a:gd name="T6" fmla="*/ 59 w 60"/>
                <a:gd name="T7" fmla="*/ 8 h 18"/>
                <a:gd name="T8" fmla="*/ 51 w 60"/>
                <a:gd name="T9" fmla="*/ 18 h 18"/>
                <a:gd name="T10" fmla="*/ 5 w 60"/>
                <a:gd name="T11" fmla="*/ 16 h 18"/>
                <a:gd name="T12" fmla="*/ 3 w 60"/>
                <a:gd name="T13" fmla="*/ 9 h 18"/>
                <a:gd name="T14" fmla="*/ 2 w 60"/>
                <a:gd name="T15" fmla="*/ 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8">
                  <a:moveTo>
                    <a:pt x="2" y="7"/>
                  </a:moveTo>
                  <a:cubicBezTo>
                    <a:pt x="1" y="5"/>
                    <a:pt x="3" y="0"/>
                    <a:pt x="11" y="1"/>
                  </a:cubicBezTo>
                  <a:cubicBezTo>
                    <a:pt x="18" y="1"/>
                    <a:pt x="51" y="2"/>
                    <a:pt x="54" y="1"/>
                  </a:cubicBezTo>
                  <a:cubicBezTo>
                    <a:pt x="57" y="1"/>
                    <a:pt x="60" y="5"/>
                    <a:pt x="59" y="8"/>
                  </a:cubicBezTo>
                  <a:cubicBezTo>
                    <a:pt x="59" y="12"/>
                    <a:pt x="60" y="18"/>
                    <a:pt x="51" y="18"/>
                  </a:cubicBezTo>
                  <a:cubicBezTo>
                    <a:pt x="43" y="18"/>
                    <a:pt x="7" y="18"/>
                    <a:pt x="5" y="16"/>
                  </a:cubicBezTo>
                  <a:cubicBezTo>
                    <a:pt x="0" y="13"/>
                    <a:pt x="1" y="12"/>
                    <a:pt x="3" y="9"/>
                  </a:cubicBezTo>
                  <a:cubicBezTo>
                    <a:pt x="3" y="7"/>
                    <a:pt x="2" y="7"/>
                    <a:pt x="2" y="7"/>
                  </a:cubicBezTo>
                </a:path>
              </a:pathLst>
            </a:custGeom>
            <a:solidFill>
              <a:srgbClr val="52D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4" name="Freeform 617">
              <a:extLst>
                <a:ext uri="{FF2B5EF4-FFF2-40B4-BE49-F238E27FC236}">
                  <a16:creationId xmlns:a16="http://schemas.microsoft.com/office/drawing/2014/main" id="{2332DE2B-1F53-4EA1-262D-E74D5E97D76C}"/>
                </a:ext>
              </a:extLst>
            </p:cNvPr>
            <p:cNvSpPr>
              <a:spLocks/>
            </p:cNvSpPr>
            <p:nvPr/>
          </p:nvSpPr>
          <p:spPr bwMode="auto">
            <a:xfrm>
              <a:off x="6959601" y="3251201"/>
              <a:ext cx="439738" cy="131763"/>
            </a:xfrm>
            <a:custGeom>
              <a:avLst/>
              <a:gdLst>
                <a:gd name="T0" fmla="*/ 2 w 60"/>
                <a:gd name="T1" fmla="*/ 7 h 18"/>
                <a:gd name="T2" fmla="*/ 11 w 60"/>
                <a:gd name="T3" fmla="*/ 1 h 18"/>
                <a:gd name="T4" fmla="*/ 54 w 60"/>
                <a:gd name="T5" fmla="*/ 2 h 18"/>
                <a:gd name="T6" fmla="*/ 59 w 60"/>
                <a:gd name="T7" fmla="*/ 8 h 18"/>
                <a:gd name="T8" fmla="*/ 51 w 60"/>
                <a:gd name="T9" fmla="*/ 18 h 18"/>
                <a:gd name="T10" fmla="*/ 5 w 60"/>
                <a:gd name="T11" fmla="*/ 16 h 18"/>
                <a:gd name="T12" fmla="*/ 3 w 60"/>
                <a:gd name="T13" fmla="*/ 9 h 18"/>
                <a:gd name="T14" fmla="*/ 2 w 60"/>
                <a:gd name="T15" fmla="*/ 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8">
                  <a:moveTo>
                    <a:pt x="2" y="7"/>
                  </a:moveTo>
                  <a:cubicBezTo>
                    <a:pt x="1" y="5"/>
                    <a:pt x="3" y="0"/>
                    <a:pt x="11" y="1"/>
                  </a:cubicBezTo>
                  <a:cubicBezTo>
                    <a:pt x="18" y="1"/>
                    <a:pt x="51" y="2"/>
                    <a:pt x="54" y="2"/>
                  </a:cubicBezTo>
                  <a:cubicBezTo>
                    <a:pt x="57" y="1"/>
                    <a:pt x="60" y="5"/>
                    <a:pt x="59" y="8"/>
                  </a:cubicBezTo>
                  <a:cubicBezTo>
                    <a:pt x="59" y="12"/>
                    <a:pt x="60" y="18"/>
                    <a:pt x="51" y="18"/>
                  </a:cubicBezTo>
                  <a:cubicBezTo>
                    <a:pt x="43" y="18"/>
                    <a:pt x="7" y="18"/>
                    <a:pt x="5" y="16"/>
                  </a:cubicBezTo>
                  <a:cubicBezTo>
                    <a:pt x="0" y="13"/>
                    <a:pt x="1" y="12"/>
                    <a:pt x="3" y="9"/>
                  </a:cubicBezTo>
                  <a:cubicBezTo>
                    <a:pt x="3" y="7"/>
                    <a:pt x="2" y="7"/>
                    <a:pt x="2" y="7"/>
                  </a:cubicBezTo>
                </a:path>
              </a:pathLst>
            </a:custGeom>
            <a:solidFill>
              <a:srgbClr val="51D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5" name="Freeform 618">
              <a:extLst>
                <a:ext uri="{FF2B5EF4-FFF2-40B4-BE49-F238E27FC236}">
                  <a16:creationId xmlns:a16="http://schemas.microsoft.com/office/drawing/2014/main" id="{9C07C0EB-B251-A91A-8255-E1B33D83B4C5}"/>
                </a:ext>
              </a:extLst>
            </p:cNvPr>
            <p:cNvSpPr>
              <a:spLocks/>
            </p:cNvSpPr>
            <p:nvPr/>
          </p:nvSpPr>
          <p:spPr bwMode="auto">
            <a:xfrm>
              <a:off x="6959601" y="3259138"/>
              <a:ext cx="439738" cy="123825"/>
            </a:xfrm>
            <a:custGeom>
              <a:avLst/>
              <a:gdLst>
                <a:gd name="T0" fmla="*/ 2 w 60"/>
                <a:gd name="T1" fmla="*/ 6 h 17"/>
                <a:gd name="T2" fmla="*/ 11 w 60"/>
                <a:gd name="T3" fmla="*/ 0 h 17"/>
                <a:gd name="T4" fmla="*/ 54 w 60"/>
                <a:gd name="T5" fmla="*/ 1 h 17"/>
                <a:gd name="T6" fmla="*/ 59 w 60"/>
                <a:gd name="T7" fmla="*/ 7 h 17"/>
                <a:gd name="T8" fmla="*/ 51 w 60"/>
                <a:gd name="T9" fmla="*/ 17 h 17"/>
                <a:gd name="T10" fmla="*/ 5 w 60"/>
                <a:gd name="T11" fmla="*/ 15 h 17"/>
                <a:gd name="T12" fmla="*/ 3 w 60"/>
                <a:gd name="T13" fmla="*/ 8 h 17"/>
                <a:gd name="T14" fmla="*/ 2 w 60"/>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7">
                  <a:moveTo>
                    <a:pt x="2" y="6"/>
                  </a:moveTo>
                  <a:cubicBezTo>
                    <a:pt x="1" y="4"/>
                    <a:pt x="3" y="0"/>
                    <a:pt x="11" y="0"/>
                  </a:cubicBezTo>
                  <a:cubicBezTo>
                    <a:pt x="18" y="0"/>
                    <a:pt x="51" y="1"/>
                    <a:pt x="54" y="1"/>
                  </a:cubicBezTo>
                  <a:cubicBezTo>
                    <a:pt x="57" y="0"/>
                    <a:pt x="60" y="4"/>
                    <a:pt x="59" y="7"/>
                  </a:cubicBezTo>
                  <a:cubicBezTo>
                    <a:pt x="59" y="11"/>
                    <a:pt x="60" y="17"/>
                    <a:pt x="51" y="17"/>
                  </a:cubicBezTo>
                  <a:cubicBezTo>
                    <a:pt x="43" y="17"/>
                    <a:pt x="7" y="17"/>
                    <a:pt x="5" y="15"/>
                  </a:cubicBezTo>
                  <a:cubicBezTo>
                    <a:pt x="0" y="12"/>
                    <a:pt x="1" y="11"/>
                    <a:pt x="3" y="8"/>
                  </a:cubicBezTo>
                  <a:cubicBezTo>
                    <a:pt x="3" y="6"/>
                    <a:pt x="2" y="6"/>
                    <a:pt x="2" y="6"/>
                  </a:cubicBezTo>
                </a:path>
              </a:pathLst>
            </a:custGeom>
            <a:solidFill>
              <a:srgbClr val="50D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6" name="Freeform 619">
              <a:extLst>
                <a:ext uri="{FF2B5EF4-FFF2-40B4-BE49-F238E27FC236}">
                  <a16:creationId xmlns:a16="http://schemas.microsoft.com/office/drawing/2014/main" id="{98C4DDA7-7646-2069-C3C7-F685A7D52269}"/>
                </a:ext>
              </a:extLst>
            </p:cNvPr>
            <p:cNvSpPr>
              <a:spLocks/>
            </p:cNvSpPr>
            <p:nvPr/>
          </p:nvSpPr>
          <p:spPr bwMode="auto">
            <a:xfrm>
              <a:off x="6959601" y="3259138"/>
              <a:ext cx="439738" cy="123825"/>
            </a:xfrm>
            <a:custGeom>
              <a:avLst/>
              <a:gdLst>
                <a:gd name="T0" fmla="*/ 2 w 60"/>
                <a:gd name="T1" fmla="*/ 6 h 17"/>
                <a:gd name="T2" fmla="*/ 11 w 60"/>
                <a:gd name="T3" fmla="*/ 0 h 17"/>
                <a:gd name="T4" fmla="*/ 54 w 60"/>
                <a:gd name="T5" fmla="*/ 1 h 17"/>
                <a:gd name="T6" fmla="*/ 59 w 60"/>
                <a:gd name="T7" fmla="*/ 7 h 17"/>
                <a:gd name="T8" fmla="*/ 51 w 60"/>
                <a:gd name="T9" fmla="*/ 17 h 17"/>
                <a:gd name="T10" fmla="*/ 5 w 60"/>
                <a:gd name="T11" fmla="*/ 15 h 17"/>
                <a:gd name="T12" fmla="*/ 3 w 60"/>
                <a:gd name="T13" fmla="*/ 8 h 17"/>
                <a:gd name="T14" fmla="*/ 2 w 60"/>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7">
                  <a:moveTo>
                    <a:pt x="2" y="6"/>
                  </a:moveTo>
                  <a:cubicBezTo>
                    <a:pt x="1" y="4"/>
                    <a:pt x="3" y="0"/>
                    <a:pt x="11" y="0"/>
                  </a:cubicBezTo>
                  <a:cubicBezTo>
                    <a:pt x="18" y="0"/>
                    <a:pt x="51" y="1"/>
                    <a:pt x="54" y="1"/>
                  </a:cubicBezTo>
                  <a:cubicBezTo>
                    <a:pt x="57" y="0"/>
                    <a:pt x="60" y="4"/>
                    <a:pt x="59" y="7"/>
                  </a:cubicBezTo>
                  <a:cubicBezTo>
                    <a:pt x="59" y="11"/>
                    <a:pt x="60" y="17"/>
                    <a:pt x="51" y="17"/>
                  </a:cubicBezTo>
                  <a:cubicBezTo>
                    <a:pt x="43" y="17"/>
                    <a:pt x="7" y="17"/>
                    <a:pt x="5" y="15"/>
                  </a:cubicBezTo>
                  <a:cubicBezTo>
                    <a:pt x="0" y="12"/>
                    <a:pt x="1" y="11"/>
                    <a:pt x="3" y="8"/>
                  </a:cubicBezTo>
                  <a:cubicBezTo>
                    <a:pt x="3" y="6"/>
                    <a:pt x="2" y="6"/>
                    <a:pt x="2" y="6"/>
                  </a:cubicBezTo>
                </a:path>
              </a:pathLst>
            </a:custGeom>
            <a:solidFill>
              <a:srgbClr val="4FD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7" name="Freeform 620">
              <a:extLst>
                <a:ext uri="{FF2B5EF4-FFF2-40B4-BE49-F238E27FC236}">
                  <a16:creationId xmlns:a16="http://schemas.microsoft.com/office/drawing/2014/main" id="{BEB1C704-3B2D-167B-02EF-7B4A395DE624}"/>
                </a:ext>
              </a:extLst>
            </p:cNvPr>
            <p:cNvSpPr>
              <a:spLocks/>
            </p:cNvSpPr>
            <p:nvPr/>
          </p:nvSpPr>
          <p:spPr bwMode="auto">
            <a:xfrm>
              <a:off x="6959601" y="3259138"/>
              <a:ext cx="439738" cy="123825"/>
            </a:xfrm>
            <a:custGeom>
              <a:avLst/>
              <a:gdLst>
                <a:gd name="T0" fmla="*/ 2 w 60"/>
                <a:gd name="T1" fmla="*/ 6 h 17"/>
                <a:gd name="T2" fmla="*/ 11 w 60"/>
                <a:gd name="T3" fmla="*/ 0 h 17"/>
                <a:gd name="T4" fmla="*/ 54 w 60"/>
                <a:gd name="T5" fmla="*/ 1 h 17"/>
                <a:gd name="T6" fmla="*/ 59 w 60"/>
                <a:gd name="T7" fmla="*/ 7 h 17"/>
                <a:gd name="T8" fmla="*/ 51 w 60"/>
                <a:gd name="T9" fmla="*/ 17 h 17"/>
                <a:gd name="T10" fmla="*/ 5 w 60"/>
                <a:gd name="T11" fmla="*/ 15 h 17"/>
                <a:gd name="T12" fmla="*/ 3 w 60"/>
                <a:gd name="T13" fmla="*/ 8 h 17"/>
                <a:gd name="T14" fmla="*/ 2 w 60"/>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7">
                  <a:moveTo>
                    <a:pt x="2" y="6"/>
                  </a:moveTo>
                  <a:cubicBezTo>
                    <a:pt x="1" y="4"/>
                    <a:pt x="3" y="0"/>
                    <a:pt x="11" y="0"/>
                  </a:cubicBezTo>
                  <a:cubicBezTo>
                    <a:pt x="18" y="0"/>
                    <a:pt x="51" y="1"/>
                    <a:pt x="54" y="1"/>
                  </a:cubicBezTo>
                  <a:cubicBezTo>
                    <a:pt x="57" y="1"/>
                    <a:pt x="60" y="4"/>
                    <a:pt x="59" y="7"/>
                  </a:cubicBezTo>
                  <a:cubicBezTo>
                    <a:pt x="59" y="11"/>
                    <a:pt x="60" y="17"/>
                    <a:pt x="51" y="17"/>
                  </a:cubicBezTo>
                  <a:cubicBezTo>
                    <a:pt x="43" y="17"/>
                    <a:pt x="7" y="17"/>
                    <a:pt x="5" y="15"/>
                  </a:cubicBezTo>
                  <a:cubicBezTo>
                    <a:pt x="0" y="12"/>
                    <a:pt x="1" y="11"/>
                    <a:pt x="3" y="8"/>
                  </a:cubicBezTo>
                  <a:cubicBezTo>
                    <a:pt x="4" y="6"/>
                    <a:pt x="2" y="6"/>
                    <a:pt x="2" y="6"/>
                  </a:cubicBezTo>
                </a:path>
              </a:pathLst>
            </a:custGeom>
            <a:solidFill>
              <a:srgbClr val="4ED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8" name="Freeform 621">
              <a:extLst>
                <a:ext uri="{FF2B5EF4-FFF2-40B4-BE49-F238E27FC236}">
                  <a16:creationId xmlns:a16="http://schemas.microsoft.com/office/drawing/2014/main" id="{391D910E-7A38-0FC9-5CD3-AFEB4CBD62E3}"/>
                </a:ext>
              </a:extLst>
            </p:cNvPr>
            <p:cNvSpPr>
              <a:spLocks/>
            </p:cNvSpPr>
            <p:nvPr/>
          </p:nvSpPr>
          <p:spPr bwMode="auto">
            <a:xfrm>
              <a:off x="6959601" y="3259138"/>
              <a:ext cx="439738" cy="123825"/>
            </a:xfrm>
            <a:custGeom>
              <a:avLst/>
              <a:gdLst>
                <a:gd name="T0" fmla="*/ 2 w 60"/>
                <a:gd name="T1" fmla="*/ 6 h 17"/>
                <a:gd name="T2" fmla="*/ 11 w 60"/>
                <a:gd name="T3" fmla="*/ 0 h 17"/>
                <a:gd name="T4" fmla="*/ 54 w 60"/>
                <a:gd name="T5" fmla="*/ 1 h 17"/>
                <a:gd name="T6" fmla="*/ 59 w 60"/>
                <a:gd name="T7" fmla="*/ 7 h 17"/>
                <a:gd name="T8" fmla="*/ 51 w 60"/>
                <a:gd name="T9" fmla="*/ 17 h 17"/>
                <a:gd name="T10" fmla="*/ 5 w 60"/>
                <a:gd name="T11" fmla="*/ 15 h 17"/>
                <a:gd name="T12" fmla="*/ 3 w 60"/>
                <a:gd name="T13" fmla="*/ 8 h 17"/>
                <a:gd name="T14" fmla="*/ 2 w 60"/>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7">
                  <a:moveTo>
                    <a:pt x="2" y="6"/>
                  </a:moveTo>
                  <a:cubicBezTo>
                    <a:pt x="1" y="4"/>
                    <a:pt x="3" y="0"/>
                    <a:pt x="11" y="0"/>
                  </a:cubicBezTo>
                  <a:cubicBezTo>
                    <a:pt x="18" y="0"/>
                    <a:pt x="51" y="1"/>
                    <a:pt x="54" y="1"/>
                  </a:cubicBezTo>
                  <a:cubicBezTo>
                    <a:pt x="57" y="1"/>
                    <a:pt x="60" y="4"/>
                    <a:pt x="59" y="7"/>
                  </a:cubicBezTo>
                  <a:cubicBezTo>
                    <a:pt x="59" y="11"/>
                    <a:pt x="60" y="17"/>
                    <a:pt x="51" y="17"/>
                  </a:cubicBezTo>
                  <a:cubicBezTo>
                    <a:pt x="43" y="17"/>
                    <a:pt x="7" y="17"/>
                    <a:pt x="5" y="15"/>
                  </a:cubicBezTo>
                  <a:cubicBezTo>
                    <a:pt x="0" y="12"/>
                    <a:pt x="1" y="11"/>
                    <a:pt x="3" y="8"/>
                  </a:cubicBezTo>
                  <a:cubicBezTo>
                    <a:pt x="4" y="6"/>
                    <a:pt x="2" y="6"/>
                    <a:pt x="2" y="6"/>
                  </a:cubicBezTo>
                </a:path>
              </a:pathLst>
            </a:custGeom>
            <a:solidFill>
              <a:srgbClr val="4DD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79" name="Freeform 622">
              <a:extLst>
                <a:ext uri="{FF2B5EF4-FFF2-40B4-BE49-F238E27FC236}">
                  <a16:creationId xmlns:a16="http://schemas.microsoft.com/office/drawing/2014/main" id="{CC79102C-FFE5-3A8E-DFB1-7D99D60801F3}"/>
                </a:ext>
              </a:extLst>
            </p:cNvPr>
            <p:cNvSpPr>
              <a:spLocks/>
            </p:cNvSpPr>
            <p:nvPr/>
          </p:nvSpPr>
          <p:spPr bwMode="auto">
            <a:xfrm>
              <a:off x="6959601" y="3259138"/>
              <a:ext cx="439738" cy="123825"/>
            </a:xfrm>
            <a:custGeom>
              <a:avLst/>
              <a:gdLst>
                <a:gd name="T0" fmla="*/ 2 w 60"/>
                <a:gd name="T1" fmla="*/ 6 h 17"/>
                <a:gd name="T2" fmla="*/ 11 w 60"/>
                <a:gd name="T3" fmla="*/ 0 h 17"/>
                <a:gd name="T4" fmla="*/ 54 w 60"/>
                <a:gd name="T5" fmla="*/ 1 h 17"/>
                <a:gd name="T6" fmla="*/ 59 w 60"/>
                <a:gd name="T7" fmla="*/ 7 h 17"/>
                <a:gd name="T8" fmla="*/ 51 w 60"/>
                <a:gd name="T9" fmla="*/ 17 h 17"/>
                <a:gd name="T10" fmla="*/ 5 w 60"/>
                <a:gd name="T11" fmla="*/ 15 h 17"/>
                <a:gd name="T12" fmla="*/ 3 w 60"/>
                <a:gd name="T13" fmla="*/ 8 h 17"/>
                <a:gd name="T14" fmla="*/ 2 w 60"/>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7">
                  <a:moveTo>
                    <a:pt x="2" y="6"/>
                  </a:moveTo>
                  <a:cubicBezTo>
                    <a:pt x="1" y="4"/>
                    <a:pt x="3" y="0"/>
                    <a:pt x="11" y="0"/>
                  </a:cubicBezTo>
                  <a:cubicBezTo>
                    <a:pt x="18" y="0"/>
                    <a:pt x="51" y="1"/>
                    <a:pt x="54" y="1"/>
                  </a:cubicBezTo>
                  <a:cubicBezTo>
                    <a:pt x="57" y="1"/>
                    <a:pt x="60" y="4"/>
                    <a:pt x="59" y="7"/>
                  </a:cubicBezTo>
                  <a:cubicBezTo>
                    <a:pt x="59" y="11"/>
                    <a:pt x="59" y="16"/>
                    <a:pt x="51" y="17"/>
                  </a:cubicBezTo>
                  <a:cubicBezTo>
                    <a:pt x="43" y="17"/>
                    <a:pt x="7" y="17"/>
                    <a:pt x="5" y="15"/>
                  </a:cubicBezTo>
                  <a:cubicBezTo>
                    <a:pt x="0" y="12"/>
                    <a:pt x="1" y="11"/>
                    <a:pt x="3" y="8"/>
                  </a:cubicBezTo>
                  <a:cubicBezTo>
                    <a:pt x="4" y="6"/>
                    <a:pt x="2" y="6"/>
                    <a:pt x="2" y="6"/>
                  </a:cubicBezTo>
                </a:path>
              </a:pathLst>
            </a:custGeom>
            <a:solidFill>
              <a:srgbClr val="4CD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0" name="Freeform 623">
              <a:extLst>
                <a:ext uri="{FF2B5EF4-FFF2-40B4-BE49-F238E27FC236}">
                  <a16:creationId xmlns:a16="http://schemas.microsoft.com/office/drawing/2014/main" id="{EEDA9D19-AD4F-C73E-AAA0-572DDE835DBF}"/>
                </a:ext>
              </a:extLst>
            </p:cNvPr>
            <p:cNvSpPr>
              <a:spLocks/>
            </p:cNvSpPr>
            <p:nvPr/>
          </p:nvSpPr>
          <p:spPr bwMode="auto">
            <a:xfrm>
              <a:off x="6959601" y="3259138"/>
              <a:ext cx="439738" cy="123825"/>
            </a:xfrm>
            <a:custGeom>
              <a:avLst/>
              <a:gdLst>
                <a:gd name="T0" fmla="*/ 2 w 60"/>
                <a:gd name="T1" fmla="*/ 6 h 17"/>
                <a:gd name="T2" fmla="*/ 11 w 60"/>
                <a:gd name="T3" fmla="*/ 0 h 17"/>
                <a:gd name="T4" fmla="*/ 54 w 60"/>
                <a:gd name="T5" fmla="*/ 1 h 17"/>
                <a:gd name="T6" fmla="*/ 59 w 60"/>
                <a:gd name="T7" fmla="*/ 7 h 17"/>
                <a:gd name="T8" fmla="*/ 51 w 60"/>
                <a:gd name="T9" fmla="*/ 17 h 17"/>
                <a:gd name="T10" fmla="*/ 5 w 60"/>
                <a:gd name="T11" fmla="*/ 15 h 17"/>
                <a:gd name="T12" fmla="*/ 3 w 60"/>
                <a:gd name="T13" fmla="*/ 8 h 17"/>
                <a:gd name="T14" fmla="*/ 2 w 60"/>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7">
                  <a:moveTo>
                    <a:pt x="2" y="6"/>
                  </a:moveTo>
                  <a:cubicBezTo>
                    <a:pt x="1" y="4"/>
                    <a:pt x="3" y="0"/>
                    <a:pt x="11" y="0"/>
                  </a:cubicBezTo>
                  <a:cubicBezTo>
                    <a:pt x="18" y="0"/>
                    <a:pt x="51" y="1"/>
                    <a:pt x="54" y="1"/>
                  </a:cubicBezTo>
                  <a:cubicBezTo>
                    <a:pt x="57" y="1"/>
                    <a:pt x="60" y="4"/>
                    <a:pt x="59" y="7"/>
                  </a:cubicBezTo>
                  <a:cubicBezTo>
                    <a:pt x="59" y="11"/>
                    <a:pt x="59" y="16"/>
                    <a:pt x="51" y="17"/>
                  </a:cubicBezTo>
                  <a:cubicBezTo>
                    <a:pt x="43" y="17"/>
                    <a:pt x="7" y="17"/>
                    <a:pt x="5" y="15"/>
                  </a:cubicBezTo>
                  <a:cubicBezTo>
                    <a:pt x="0" y="12"/>
                    <a:pt x="1" y="11"/>
                    <a:pt x="3" y="8"/>
                  </a:cubicBezTo>
                  <a:cubicBezTo>
                    <a:pt x="4" y="6"/>
                    <a:pt x="2" y="6"/>
                    <a:pt x="2" y="6"/>
                  </a:cubicBezTo>
                </a:path>
              </a:pathLst>
            </a:custGeom>
            <a:solidFill>
              <a:srgbClr val="4BD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1" name="Freeform 624">
              <a:extLst>
                <a:ext uri="{FF2B5EF4-FFF2-40B4-BE49-F238E27FC236}">
                  <a16:creationId xmlns:a16="http://schemas.microsoft.com/office/drawing/2014/main" id="{A96C8C56-F603-C5C8-CB84-94DD73BC0143}"/>
                </a:ext>
              </a:extLst>
            </p:cNvPr>
            <p:cNvSpPr>
              <a:spLocks/>
            </p:cNvSpPr>
            <p:nvPr/>
          </p:nvSpPr>
          <p:spPr bwMode="auto">
            <a:xfrm>
              <a:off x="6959601" y="3259138"/>
              <a:ext cx="439738" cy="123825"/>
            </a:xfrm>
            <a:custGeom>
              <a:avLst/>
              <a:gdLst>
                <a:gd name="T0" fmla="*/ 2 w 60"/>
                <a:gd name="T1" fmla="*/ 6 h 17"/>
                <a:gd name="T2" fmla="*/ 11 w 60"/>
                <a:gd name="T3" fmla="*/ 0 h 17"/>
                <a:gd name="T4" fmla="*/ 54 w 60"/>
                <a:gd name="T5" fmla="*/ 1 h 17"/>
                <a:gd name="T6" fmla="*/ 59 w 60"/>
                <a:gd name="T7" fmla="*/ 7 h 17"/>
                <a:gd name="T8" fmla="*/ 51 w 60"/>
                <a:gd name="T9" fmla="*/ 17 h 17"/>
                <a:gd name="T10" fmla="*/ 5 w 60"/>
                <a:gd name="T11" fmla="*/ 15 h 17"/>
                <a:gd name="T12" fmla="*/ 3 w 60"/>
                <a:gd name="T13" fmla="*/ 8 h 17"/>
                <a:gd name="T14" fmla="*/ 2 w 60"/>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7">
                  <a:moveTo>
                    <a:pt x="2" y="6"/>
                  </a:moveTo>
                  <a:cubicBezTo>
                    <a:pt x="1" y="4"/>
                    <a:pt x="3" y="0"/>
                    <a:pt x="11" y="0"/>
                  </a:cubicBezTo>
                  <a:cubicBezTo>
                    <a:pt x="18" y="0"/>
                    <a:pt x="51" y="1"/>
                    <a:pt x="54" y="1"/>
                  </a:cubicBezTo>
                  <a:cubicBezTo>
                    <a:pt x="57" y="1"/>
                    <a:pt x="60" y="4"/>
                    <a:pt x="59" y="7"/>
                  </a:cubicBezTo>
                  <a:cubicBezTo>
                    <a:pt x="59" y="11"/>
                    <a:pt x="59" y="16"/>
                    <a:pt x="51" y="17"/>
                  </a:cubicBezTo>
                  <a:cubicBezTo>
                    <a:pt x="43" y="17"/>
                    <a:pt x="7" y="16"/>
                    <a:pt x="5" y="15"/>
                  </a:cubicBezTo>
                  <a:cubicBezTo>
                    <a:pt x="0" y="12"/>
                    <a:pt x="1" y="11"/>
                    <a:pt x="3" y="8"/>
                  </a:cubicBezTo>
                  <a:cubicBezTo>
                    <a:pt x="4" y="6"/>
                    <a:pt x="2" y="6"/>
                    <a:pt x="2" y="6"/>
                  </a:cubicBezTo>
                </a:path>
              </a:pathLst>
            </a:custGeom>
            <a:solidFill>
              <a:srgbClr val="4AD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2" name="Freeform 625">
              <a:extLst>
                <a:ext uri="{FF2B5EF4-FFF2-40B4-BE49-F238E27FC236}">
                  <a16:creationId xmlns:a16="http://schemas.microsoft.com/office/drawing/2014/main" id="{41F93680-67C6-C2C4-E272-106494D29108}"/>
                </a:ext>
              </a:extLst>
            </p:cNvPr>
            <p:cNvSpPr>
              <a:spLocks/>
            </p:cNvSpPr>
            <p:nvPr/>
          </p:nvSpPr>
          <p:spPr bwMode="auto">
            <a:xfrm>
              <a:off x="6959601" y="3259138"/>
              <a:ext cx="439738" cy="123825"/>
            </a:xfrm>
            <a:custGeom>
              <a:avLst/>
              <a:gdLst>
                <a:gd name="T0" fmla="*/ 2 w 60"/>
                <a:gd name="T1" fmla="*/ 6 h 17"/>
                <a:gd name="T2" fmla="*/ 11 w 60"/>
                <a:gd name="T3" fmla="*/ 0 h 17"/>
                <a:gd name="T4" fmla="*/ 54 w 60"/>
                <a:gd name="T5" fmla="*/ 1 h 17"/>
                <a:gd name="T6" fmla="*/ 59 w 60"/>
                <a:gd name="T7" fmla="*/ 7 h 17"/>
                <a:gd name="T8" fmla="*/ 51 w 60"/>
                <a:gd name="T9" fmla="*/ 17 h 17"/>
                <a:gd name="T10" fmla="*/ 5 w 60"/>
                <a:gd name="T11" fmla="*/ 15 h 17"/>
                <a:gd name="T12" fmla="*/ 3 w 60"/>
                <a:gd name="T13" fmla="*/ 8 h 17"/>
                <a:gd name="T14" fmla="*/ 2 w 60"/>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7">
                  <a:moveTo>
                    <a:pt x="2" y="6"/>
                  </a:moveTo>
                  <a:cubicBezTo>
                    <a:pt x="1" y="4"/>
                    <a:pt x="3" y="0"/>
                    <a:pt x="11" y="0"/>
                  </a:cubicBezTo>
                  <a:cubicBezTo>
                    <a:pt x="18" y="0"/>
                    <a:pt x="51" y="1"/>
                    <a:pt x="54" y="1"/>
                  </a:cubicBezTo>
                  <a:cubicBezTo>
                    <a:pt x="57" y="1"/>
                    <a:pt x="60" y="4"/>
                    <a:pt x="59" y="7"/>
                  </a:cubicBezTo>
                  <a:cubicBezTo>
                    <a:pt x="59" y="11"/>
                    <a:pt x="59" y="16"/>
                    <a:pt x="51" y="17"/>
                  </a:cubicBezTo>
                  <a:cubicBezTo>
                    <a:pt x="43" y="17"/>
                    <a:pt x="7" y="16"/>
                    <a:pt x="5" y="15"/>
                  </a:cubicBezTo>
                  <a:cubicBezTo>
                    <a:pt x="0" y="12"/>
                    <a:pt x="1" y="11"/>
                    <a:pt x="3" y="8"/>
                  </a:cubicBezTo>
                  <a:cubicBezTo>
                    <a:pt x="4" y="6"/>
                    <a:pt x="2" y="6"/>
                    <a:pt x="2" y="6"/>
                  </a:cubicBezTo>
                </a:path>
              </a:pathLst>
            </a:custGeom>
            <a:solidFill>
              <a:srgbClr val="49D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3" name="Freeform 626">
              <a:extLst>
                <a:ext uri="{FF2B5EF4-FFF2-40B4-BE49-F238E27FC236}">
                  <a16:creationId xmlns:a16="http://schemas.microsoft.com/office/drawing/2014/main" id="{0EFDC7D4-B465-3EBE-0AF5-EE43368D9EFC}"/>
                </a:ext>
              </a:extLst>
            </p:cNvPr>
            <p:cNvSpPr>
              <a:spLocks/>
            </p:cNvSpPr>
            <p:nvPr/>
          </p:nvSpPr>
          <p:spPr bwMode="auto">
            <a:xfrm>
              <a:off x="6959601" y="3259138"/>
              <a:ext cx="439738" cy="123825"/>
            </a:xfrm>
            <a:custGeom>
              <a:avLst/>
              <a:gdLst>
                <a:gd name="T0" fmla="*/ 2 w 60"/>
                <a:gd name="T1" fmla="*/ 6 h 17"/>
                <a:gd name="T2" fmla="*/ 11 w 60"/>
                <a:gd name="T3" fmla="*/ 0 h 17"/>
                <a:gd name="T4" fmla="*/ 54 w 60"/>
                <a:gd name="T5" fmla="*/ 1 h 17"/>
                <a:gd name="T6" fmla="*/ 59 w 60"/>
                <a:gd name="T7" fmla="*/ 7 h 17"/>
                <a:gd name="T8" fmla="*/ 51 w 60"/>
                <a:gd name="T9" fmla="*/ 16 h 17"/>
                <a:gd name="T10" fmla="*/ 5 w 60"/>
                <a:gd name="T11" fmla="*/ 15 h 17"/>
                <a:gd name="T12" fmla="*/ 3 w 60"/>
                <a:gd name="T13" fmla="*/ 8 h 17"/>
                <a:gd name="T14" fmla="*/ 2 w 60"/>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7">
                  <a:moveTo>
                    <a:pt x="2" y="6"/>
                  </a:moveTo>
                  <a:cubicBezTo>
                    <a:pt x="1" y="4"/>
                    <a:pt x="3" y="0"/>
                    <a:pt x="11" y="0"/>
                  </a:cubicBezTo>
                  <a:cubicBezTo>
                    <a:pt x="18" y="0"/>
                    <a:pt x="51" y="1"/>
                    <a:pt x="54" y="1"/>
                  </a:cubicBezTo>
                  <a:cubicBezTo>
                    <a:pt x="57" y="1"/>
                    <a:pt x="60" y="4"/>
                    <a:pt x="59" y="7"/>
                  </a:cubicBezTo>
                  <a:cubicBezTo>
                    <a:pt x="59" y="11"/>
                    <a:pt x="59" y="16"/>
                    <a:pt x="51" y="16"/>
                  </a:cubicBezTo>
                  <a:cubicBezTo>
                    <a:pt x="43" y="17"/>
                    <a:pt x="7" y="16"/>
                    <a:pt x="5" y="15"/>
                  </a:cubicBezTo>
                  <a:cubicBezTo>
                    <a:pt x="0" y="12"/>
                    <a:pt x="1" y="11"/>
                    <a:pt x="3" y="8"/>
                  </a:cubicBezTo>
                  <a:cubicBezTo>
                    <a:pt x="4" y="6"/>
                    <a:pt x="2" y="6"/>
                    <a:pt x="2" y="6"/>
                  </a:cubicBezTo>
                </a:path>
              </a:pathLst>
            </a:custGeom>
            <a:solidFill>
              <a:srgbClr val="48D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4" name="Freeform 627">
              <a:extLst>
                <a:ext uri="{FF2B5EF4-FFF2-40B4-BE49-F238E27FC236}">
                  <a16:creationId xmlns:a16="http://schemas.microsoft.com/office/drawing/2014/main" id="{0BD4BB3F-BEE1-7093-82A9-43B191C78768}"/>
                </a:ext>
              </a:extLst>
            </p:cNvPr>
            <p:cNvSpPr>
              <a:spLocks/>
            </p:cNvSpPr>
            <p:nvPr/>
          </p:nvSpPr>
          <p:spPr bwMode="auto">
            <a:xfrm>
              <a:off x="6967538" y="3259138"/>
              <a:ext cx="423863" cy="123825"/>
            </a:xfrm>
            <a:custGeom>
              <a:avLst/>
              <a:gdLst>
                <a:gd name="T0" fmla="*/ 1 w 58"/>
                <a:gd name="T1" fmla="*/ 6 h 17"/>
                <a:gd name="T2" fmla="*/ 10 w 58"/>
                <a:gd name="T3" fmla="*/ 0 h 17"/>
                <a:gd name="T4" fmla="*/ 53 w 58"/>
                <a:gd name="T5" fmla="*/ 1 h 17"/>
                <a:gd name="T6" fmla="*/ 58 w 58"/>
                <a:gd name="T7" fmla="*/ 7 h 17"/>
                <a:gd name="T8" fmla="*/ 50 w 58"/>
                <a:gd name="T9" fmla="*/ 16 h 17"/>
                <a:gd name="T10" fmla="*/ 4 w 58"/>
                <a:gd name="T11" fmla="*/ 15 h 17"/>
                <a:gd name="T12" fmla="*/ 2 w 58"/>
                <a:gd name="T13" fmla="*/ 8 h 17"/>
                <a:gd name="T14" fmla="*/ 1 w 58"/>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7">
                  <a:moveTo>
                    <a:pt x="1" y="6"/>
                  </a:moveTo>
                  <a:cubicBezTo>
                    <a:pt x="0" y="4"/>
                    <a:pt x="2" y="0"/>
                    <a:pt x="10" y="0"/>
                  </a:cubicBezTo>
                  <a:cubicBezTo>
                    <a:pt x="17" y="0"/>
                    <a:pt x="50" y="1"/>
                    <a:pt x="53" y="1"/>
                  </a:cubicBezTo>
                  <a:cubicBezTo>
                    <a:pt x="56" y="1"/>
                    <a:pt x="58" y="4"/>
                    <a:pt x="58" y="7"/>
                  </a:cubicBezTo>
                  <a:cubicBezTo>
                    <a:pt x="58" y="11"/>
                    <a:pt x="58" y="16"/>
                    <a:pt x="50" y="16"/>
                  </a:cubicBezTo>
                  <a:cubicBezTo>
                    <a:pt x="42" y="17"/>
                    <a:pt x="6" y="16"/>
                    <a:pt x="4" y="15"/>
                  </a:cubicBezTo>
                  <a:cubicBezTo>
                    <a:pt x="0" y="12"/>
                    <a:pt x="0" y="11"/>
                    <a:pt x="2" y="8"/>
                  </a:cubicBezTo>
                  <a:cubicBezTo>
                    <a:pt x="3" y="6"/>
                    <a:pt x="1" y="6"/>
                    <a:pt x="1" y="6"/>
                  </a:cubicBezTo>
                </a:path>
              </a:pathLst>
            </a:custGeom>
            <a:solidFill>
              <a:srgbClr val="47D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5" name="Freeform 628">
              <a:extLst>
                <a:ext uri="{FF2B5EF4-FFF2-40B4-BE49-F238E27FC236}">
                  <a16:creationId xmlns:a16="http://schemas.microsoft.com/office/drawing/2014/main" id="{F9573073-3181-9CF4-9F2E-7DC0880A8019}"/>
                </a:ext>
              </a:extLst>
            </p:cNvPr>
            <p:cNvSpPr>
              <a:spLocks/>
            </p:cNvSpPr>
            <p:nvPr/>
          </p:nvSpPr>
          <p:spPr bwMode="auto">
            <a:xfrm>
              <a:off x="6967538" y="3259138"/>
              <a:ext cx="423863" cy="123825"/>
            </a:xfrm>
            <a:custGeom>
              <a:avLst/>
              <a:gdLst>
                <a:gd name="T0" fmla="*/ 1 w 58"/>
                <a:gd name="T1" fmla="*/ 6 h 17"/>
                <a:gd name="T2" fmla="*/ 10 w 58"/>
                <a:gd name="T3" fmla="*/ 0 h 17"/>
                <a:gd name="T4" fmla="*/ 53 w 58"/>
                <a:gd name="T5" fmla="*/ 1 h 17"/>
                <a:gd name="T6" fmla="*/ 58 w 58"/>
                <a:gd name="T7" fmla="*/ 7 h 17"/>
                <a:gd name="T8" fmla="*/ 50 w 58"/>
                <a:gd name="T9" fmla="*/ 16 h 17"/>
                <a:gd name="T10" fmla="*/ 4 w 58"/>
                <a:gd name="T11" fmla="*/ 15 h 17"/>
                <a:gd name="T12" fmla="*/ 2 w 58"/>
                <a:gd name="T13" fmla="*/ 8 h 17"/>
                <a:gd name="T14" fmla="*/ 1 w 58"/>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7">
                  <a:moveTo>
                    <a:pt x="1" y="6"/>
                  </a:moveTo>
                  <a:cubicBezTo>
                    <a:pt x="0" y="4"/>
                    <a:pt x="2" y="0"/>
                    <a:pt x="10" y="0"/>
                  </a:cubicBezTo>
                  <a:cubicBezTo>
                    <a:pt x="17" y="0"/>
                    <a:pt x="50" y="1"/>
                    <a:pt x="53" y="1"/>
                  </a:cubicBezTo>
                  <a:cubicBezTo>
                    <a:pt x="56" y="1"/>
                    <a:pt x="58" y="4"/>
                    <a:pt x="58" y="7"/>
                  </a:cubicBezTo>
                  <a:cubicBezTo>
                    <a:pt x="58" y="11"/>
                    <a:pt x="58" y="16"/>
                    <a:pt x="50" y="16"/>
                  </a:cubicBezTo>
                  <a:cubicBezTo>
                    <a:pt x="42" y="17"/>
                    <a:pt x="6" y="16"/>
                    <a:pt x="4" y="15"/>
                  </a:cubicBezTo>
                  <a:cubicBezTo>
                    <a:pt x="0" y="12"/>
                    <a:pt x="0" y="11"/>
                    <a:pt x="2" y="8"/>
                  </a:cubicBezTo>
                  <a:cubicBezTo>
                    <a:pt x="3" y="6"/>
                    <a:pt x="1" y="6"/>
                    <a:pt x="1" y="6"/>
                  </a:cubicBezTo>
                </a:path>
              </a:pathLst>
            </a:custGeom>
            <a:solidFill>
              <a:srgbClr val="46D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6" name="Freeform 629">
              <a:extLst>
                <a:ext uri="{FF2B5EF4-FFF2-40B4-BE49-F238E27FC236}">
                  <a16:creationId xmlns:a16="http://schemas.microsoft.com/office/drawing/2014/main" id="{121C05AA-D344-A3A8-005C-254E79886893}"/>
                </a:ext>
              </a:extLst>
            </p:cNvPr>
            <p:cNvSpPr>
              <a:spLocks/>
            </p:cNvSpPr>
            <p:nvPr/>
          </p:nvSpPr>
          <p:spPr bwMode="auto">
            <a:xfrm>
              <a:off x="6967538" y="3259138"/>
              <a:ext cx="423863" cy="123825"/>
            </a:xfrm>
            <a:custGeom>
              <a:avLst/>
              <a:gdLst>
                <a:gd name="T0" fmla="*/ 1 w 58"/>
                <a:gd name="T1" fmla="*/ 6 h 17"/>
                <a:gd name="T2" fmla="*/ 10 w 58"/>
                <a:gd name="T3" fmla="*/ 0 h 17"/>
                <a:gd name="T4" fmla="*/ 53 w 58"/>
                <a:gd name="T5" fmla="*/ 1 h 17"/>
                <a:gd name="T6" fmla="*/ 58 w 58"/>
                <a:gd name="T7" fmla="*/ 7 h 17"/>
                <a:gd name="T8" fmla="*/ 50 w 58"/>
                <a:gd name="T9" fmla="*/ 16 h 17"/>
                <a:gd name="T10" fmla="*/ 4 w 58"/>
                <a:gd name="T11" fmla="*/ 15 h 17"/>
                <a:gd name="T12" fmla="*/ 2 w 58"/>
                <a:gd name="T13" fmla="*/ 8 h 17"/>
                <a:gd name="T14" fmla="*/ 1 w 58"/>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7">
                  <a:moveTo>
                    <a:pt x="1" y="6"/>
                  </a:moveTo>
                  <a:cubicBezTo>
                    <a:pt x="0" y="4"/>
                    <a:pt x="2" y="0"/>
                    <a:pt x="10" y="0"/>
                  </a:cubicBezTo>
                  <a:cubicBezTo>
                    <a:pt x="17" y="0"/>
                    <a:pt x="50" y="1"/>
                    <a:pt x="53" y="1"/>
                  </a:cubicBezTo>
                  <a:cubicBezTo>
                    <a:pt x="56" y="1"/>
                    <a:pt x="58" y="4"/>
                    <a:pt x="58" y="7"/>
                  </a:cubicBezTo>
                  <a:cubicBezTo>
                    <a:pt x="58" y="11"/>
                    <a:pt x="58" y="16"/>
                    <a:pt x="50" y="16"/>
                  </a:cubicBezTo>
                  <a:cubicBezTo>
                    <a:pt x="42" y="17"/>
                    <a:pt x="6" y="16"/>
                    <a:pt x="4" y="15"/>
                  </a:cubicBezTo>
                  <a:cubicBezTo>
                    <a:pt x="0" y="12"/>
                    <a:pt x="0" y="11"/>
                    <a:pt x="2" y="8"/>
                  </a:cubicBezTo>
                  <a:cubicBezTo>
                    <a:pt x="3" y="6"/>
                    <a:pt x="1" y="6"/>
                    <a:pt x="1" y="6"/>
                  </a:cubicBezTo>
                </a:path>
              </a:pathLst>
            </a:custGeom>
            <a:solidFill>
              <a:srgbClr val="45D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7" name="Freeform 630">
              <a:extLst>
                <a:ext uri="{FF2B5EF4-FFF2-40B4-BE49-F238E27FC236}">
                  <a16:creationId xmlns:a16="http://schemas.microsoft.com/office/drawing/2014/main" id="{F26563DF-CD31-2F41-0555-00F0E2CE1ED1}"/>
                </a:ext>
              </a:extLst>
            </p:cNvPr>
            <p:cNvSpPr>
              <a:spLocks/>
            </p:cNvSpPr>
            <p:nvPr/>
          </p:nvSpPr>
          <p:spPr bwMode="auto">
            <a:xfrm>
              <a:off x="6967538" y="3259138"/>
              <a:ext cx="423863" cy="123825"/>
            </a:xfrm>
            <a:custGeom>
              <a:avLst/>
              <a:gdLst>
                <a:gd name="T0" fmla="*/ 1 w 58"/>
                <a:gd name="T1" fmla="*/ 6 h 17"/>
                <a:gd name="T2" fmla="*/ 10 w 58"/>
                <a:gd name="T3" fmla="*/ 0 h 17"/>
                <a:gd name="T4" fmla="*/ 53 w 58"/>
                <a:gd name="T5" fmla="*/ 1 h 17"/>
                <a:gd name="T6" fmla="*/ 58 w 58"/>
                <a:gd name="T7" fmla="*/ 7 h 17"/>
                <a:gd name="T8" fmla="*/ 50 w 58"/>
                <a:gd name="T9" fmla="*/ 16 h 17"/>
                <a:gd name="T10" fmla="*/ 4 w 58"/>
                <a:gd name="T11" fmla="*/ 15 h 17"/>
                <a:gd name="T12" fmla="*/ 2 w 58"/>
                <a:gd name="T13" fmla="*/ 8 h 17"/>
                <a:gd name="T14" fmla="*/ 1 w 58"/>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7">
                  <a:moveTo>
                    <a:pt x="1" y="6"/>
                  </a:moveTo>
                  <a:cubicBezTo>
                    <a:pt x="0" y="4"/>
                    <a:pt x="2" y="0"/>
                    <a:pt x="10" y="0"/>
                  </a:cubicBezTo>
                  <a:cubicBezTo>
                    <a:pt x="17" y="1"/>
                    <a:pt x="50" y="1"/>
                    <a:pt x="53" y="1"/>
                  </a:cubicBezTo>
                  <a:cubicBezTo>
                    <a:pt x="55" y="1"/>
                    <a:pt x="58" y="4"/>
                    <a:pt x="58" y="7"/>
                  </a:cubicBezTo>
                  <a:cubicBezTo>
                    <a:pt x="58" y="11"/>
                    <a:pt x="58" y="16"/>
                    <a:pt x="50" y="16"/>
                  </a:cubicBezTo>
                  <a:cubicBezTo>
                    <a:pt x="42" y="17"/>
                    <a:pt x="6" y="16"/>
                    <a:pt x="4" y="15"/>
                  </a:cubicBezTo>
                  <a:cubicBezTo>
                    <a:pt x="0" y="12"/>
                    <a:pt x="0" y="11"/>
                    <a:pt x="2" y="8"/>
                  </a:cubicBezTo>
                  <a:cubicBezTo>
                    <a:pt x="3" y="6"/>
                    <a:pt x="1" y="6"/>
                    <a:pt x="1" y="6"/>
                  </a:cubicBezTo>
                </a:path>
              </a:pathLst>
            </a:custGeom>
            <a:solidFill>
              <a:srgbClr val="44D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8" name="Freeform 631">
              <a:extLst>
                <a:ext uri="{FF2B5EF4-FFF2-40B4-BE49-F238E27FC236}">
                  <a16:creationId xmlns:a16="http://schemas.microsoft.com/office/drawing/2014/main" id="{752F405D-7960-ABDA-8E3B-E6FCC854AEB1}"/>
                </a:ext>
              </a:extLst>
            </p:cNvPr>
            <p:cNvSpPr>
              <a:spLocks/>
            </p:cNvSpPr>
            <p:nvPr/>
          </p:nvSpPr>
          <p:spPr bwMode="auto">
            <a:xfrm>
              <a:off x="6967538" y="3259138"/>
              <a:ext cx="423863" cy="115888"/>
            </a:xfrm>
            <a:custGeom>
              <a:avLst/>
              <a:gdLst>
                <a:gd name="T0" fmla="*/ 1 w 58"/>
                <a:gd name="T1" fmla="*/ 6 h 16"/>
                <a:gd name="T2" fmla="*/ 11 w 58"/>
                <a:gd name="T3" fmla="*/ 0 h 16"/>
                <a:gd name="T4" fmla="*/ 53 w 58"/>
                <a:gd name="T5" fmla="*/ 1 h 16"/>
                <a:gd name="T6" fmla="*/ 58 w 58"/>
                <a:gd name="T7" fmla="*/ 7 h 16"/>
                <a:gd name="T8" fmla="*/ 50 w 58"/>
                <a:gd name="T9" fmla="*/ 16 h 16"/>
                <a:gd name="T10" fmla="*/ 4 w 58"/>
                <a:gd name="T11" fmla="*/ 15 h 16"/>
                <a:gd name="T12" fmla="*/ 2 w 58"/>
                <a:gd name="T13" fmla="*/ 8 h 16"/>
                <a:gd name="T14" fmla="*/ 1 w 58"/>
                <a:gd name="T15" fmla="*/ 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6">
                  <a:moveTo>
                    <a:pt x="1" y="6"/>
                  </a:moveTo>
                  <a:cubicBezTo>
                    <a:pt x="0" y="4"/>
                    <a:pt x="2" y="0"/>
                    <a:pt x="11" y="0"/>
                  </a:cubicBezTo>
                  <a:cubicBezTo>
                    <a:pt x="17" y="1"/>
                    <a:pt x="50" y="1"/>
                    <a:pt x="53" y="1"/>
                  </a:cubicBezTo>
                  <a:cubicBezTo>
                    <a:pt x="55" y="1"/>
                    <a:pt x="58" y="4"/>
                    <a:pt x="58" y="7"/>
                  </a:cubicBezTo>
                  <a:cubicBezTo>
                    <a:pt x="58" y="11"/>
                    <a:pt x="58" y="16"/>
                    <a:pt x="50" y="16"/>
                  </a:cubicBezTo>
                  <a:cubicBezTo>
                    <a:pt x="42" y="16"/>
                    <a:pt x="6" y="16"/>
                    <a:pt x="4" y="15"/>
                  </a:cubicBezTo>
                  <a:cubicBezTo>
                    <a:pt x="0" y="12"/>
                    <a:pt x="0" y="11"/>
                    <a:pt x="2" y="8"/>
                  </a:cubicBezTo>
                  <a:cubicBezTo>
                    <a:pt x="3" y="6"/>
                    <a:pt x="1" y="6"/>
                    <a:pt x="1" y="6"/>
                  </a:cubicBezTo>
                </a:path>
              </a:pathLst>
            </a:custGeom>
            <a:solidFill>
              <a:srgbClr val="43D7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89" name="Freeform 632">
              <a:extLst>
                <a:ext uri="{FF2B5EF4-FFF2-40B4-BE49-F238E27FC236}">
                  <a16:creationId xmlns:a16="http://schemas.microsoft.com/office/drawing/2014/main" id="{B9899C18-BC79-6CEE-1192-476B8711D595}"/>
                </a:ext>
              </a:extLst>
            </p:cNvPr>
            <p:cNvSpPr>
              <a:spLocks/>
            </p:cNvSpPr>
            <p:nvPr/>
          </p:nvSpPr>
          <p:spPr bwMode="auto">
            <a:xfrm>
              <a:off x="6967538" y="3259138"/>
              <a:ext cx="423863" cy="115888"/>
            </a:xfrm>
            <a:custGeom>
              <a:avLst/>
              <a:gdLst>
                <a:gd name="T0" fmla="*/ 1 w 58"/>
                <a:gd name="T1" fmla="*/ 6 h 16"/>
                <a:gd name="T2" fmla="*/ 11 w 58"/>
                <a:gd name="T3" fmla="*/ 0 h 16"/>
                <a:gd name="T4" fmla="*/ 53 w 58"/>
                <a:gd name="T5" fmla="*/ 1 h 16"/>
                <a:gd name="T6" fmla="*/ 58 w 58"/>
                <a:gd name="T7" fmla="*/ 7 h 16"/>
                <a:gd name="T8" fmla="*/ 50 w 58"/>
                <a:gd name="T9" fmla="*/ 16 h 16"/>
                <a:gd name="T10" fmla="*/ 4 w 58"/>
                <a:gd name="T11" fmla="*/ 15 h 16"/>
                <a:gd name="T12" fmla="*/ 2 w 58"/>
                <a:gd name="T13" fmla="*/ 8 h 16"/>
                <a:gd name="T14" fmla="*/ 1 w 58"/>
                <a:gd name="T15" fmla="*/ 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6">
                  <a:moveTo>
                    <a:pt x="1" y="6"/>
                  </a:moveTo>
                  <a:cubicBezTo>
                    <a:pt x="0" y="4"/>
                    <a:pt x="2" y="0"/>
                    <a:pt x="11" y="0"/>
                  </a:cubicBezTo>
                  <a:cubicBezTo>
                    <a:pt x="17" y="1"/>
                    <a:pt x="50" y="1"/>
                    <a:pt x="53" y="1"/>
                  </a:cubicBezTo>
                  <a:cubicBezTo>
                    <a:pt x="55" y="1"/>
                    <a:pt x="58" y="4"/>
                    <a:pt x="58" y="7"/>
                  </a:cubicBezTo>
                  <a:cubicBezTo>
                    <a:pt x="58" y="11"/>
                    <a:pt x="58" y="16"/>
                    <a:pt x="50" y="16"/>
                  </a:cubicBezTo>
                  <a:cubicBezTo>
                    <a:pt x="42" y="16"/>
                    <a:pt x="6" y="16"/>
                    <a:pt x="4" y="15"/>
                  </a:cubicBezTo>
                  <a:cubicBezTo>
                    <a:pt x="0" y="12"/>
                    <a:pt x="0" y="11"/>
                    <a:pt x="2" y="8"/>
                  </a:cubicBezTo>
                  <a:cubicBezTo>
                    <a:pt x="3" y="6"/>
                    <a:pt x="1" y="6"/>
                    <a:pt x="1" y="6"/>
                  </a:cubicBezTo>
                </a:path>
              </a:pathLst>
            </a:custGeom>
            <a:solidFill>
              <a:srgbClr val="42D7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0" name="Freeform 633">
              <a:extLst>
                <a:ext uri="{FF2B5EF4-FFF2-40B4-BE49-F238E27FC236}">
                  <a16:creationId xmlns:a16="http://schemas.microsoft.com/office/drawing/2014/main" id="{28F07BF5-4D8B-C65A-1FBA-8FA9EAF5F161}"/>
                </a:ext>
              </a:extLst>
            </p:cNvPr>
            <p:cNvSpPr>
              <a:spLocks/>
            </p:cNvSpPr>
            <p:nvPr/>
          </p:nvSpPr>
          <p:spPr bwMode="auto">
            <a:xfrm>
              <a:off x="6967538" y="3259138"/>
              <a:ext cx="423863" cy="115888"/>
            </a:xfrm>
            <a:custGeom>
              <a:avLst/>
              <a:gdLst>
                <a:gd name="T0" fmla="*/ 1 w 58"/>
                <a:gd name="T1" fmla="*/ 6 h 16"/>
                <a:gd name="T2" fmla="*/ 11 w 58"/>
                <a:gd name="T3" fmla="*/ 1 h 16"/>
                <a:gd name="T4" fmla="*/ 53 w 58"/>
                <a:gd name="T5" fmla="*/ 1 h 16"/>
                <a:gd name="T6" fmla="*/ 58 w 58"/>
                <a:gd name="T7" fmla="*/ 7 h 16"/>
                <a:gd name="T8" fmla="*/ 50 w 58"/>
                <a:gd name="T9" fmla="*/ 16 h 16"/>
                <a:gd name="T10" fmla="*/ 4 w 58"/>
                <a:gd name="T11" fmla="*/ 15 h 16"/>
                <a:gd name="T12" fmla="*/ 2 w 58"/>
                <a:gd name="T13" fmla="*/ 8 h 16"/>
                <a:gd name="T14" fmla="*/ 1 w 58"/>
                <a:gd name="T15" fmla="*/ 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6">
                  <a:moveTo>
                    <a:pt x="1" y="6"/>
                  </a:moveTo>
                  <a:cubicBezTo>
                    <a:pt x="0" y="4"/>
                    <a:pt x="2" y="0"/>
                    <a:pt x="11" y="1"/>
                  </a:cubicBezTo>
                  <a:cubicBezTo>
                    <a:pt x="17" y="1"/>
                    <a:pt x="50" y="1"/>
                    <a:pt x="53" y="1"/>
                  </a:cubicBezTo>
                  <a:cubicBezTo>
                    <a:pt x="55" y="1"/>
                    <a:pt x="58" y="4"/>
                    <a:pt x="58" y="7"/>
                  </a:cubicBezTo>
                  <a:cubicBezTo>
                    <a:pt x="57" y="11"/>
                    <a:pt x="58" y="16"/>
                    <a:pt x="50" y="16"/>
                  </a:cubicBezTo>
                  <a:cubicBezTo>
                    <a:pt x="42" y="16"/>
                    <a:pt x="6" y="16"/>
                    <a:pt x="4" y="15"/>
                  </a:cubicBezTo>
                  <a:cubicBezTo>
                    <a:pt x="0" y="12"/>
                    <a:pt x="0" y="11"/>
                    <a:pt x="2" y="8"/>
                  </a:cubicBezTo>
                  <a:cubicBezTo>
                    <a:pt x="3" y="6"/>
                    <a:pt x="1" y="6"/>
                    <a:pt x="1" y="6"/>
                  </a:cubicBezTo>
                </a:path>
              </a:pathLst>
            </a:custGeom>
            <a:solidFill>
              <a:srgbClr val="41D7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1" name="Freeform 634">
              <a:extLst>
                <a:ext uri="{FF2B5EF4-FFF2-40B4-BE49-F238E27FC236}">
                  <a16:creationId xmlns:a16="http://schemas.microsoft.com/office/drawing/2014/main" id="{4B7B9C61-8BDC-E382-D76A-C9BE281F6DC5}"/>
                </a:ext>
              </a:extLst>
            </p:cNvPr>
            <p:cNvSpPr>
              <a:spLocks/>
            </p:cNvSpPr>
            <p:nvPr/>
          </p:nvSpPr>
          <p:spPr bwMode="auto">
            <a:xfrm>
              <a:off x="6967538" y="3259138"/>
              <a:ext cx="423863" cy="115888"/>
            </a:xfrm>
            <a:custGeom>
              <a:avLst/>
              <a:gdLst>
                <a:gd name="T0" fmla="*/ 1 w 58"/>
                <a:gd name="T1" fmla="*/ 6 h 16"/>
                <a:gd name="T2" fmla="*/ 11 w 58"/>
                <a:gd name="T3" fmla="*/ 1 h 16"/>
                <a:gd name="T4" fmla="*/ 53 w 58"/>
                <a:gd name="T5" fmla="*/ 1 h 16"/>
                <a:gd name="T6" fmla="*/ 58 w 58"/>
                <a:gd name="T7" fmla="*/ 7 h 16"/>
                <a:gd name="T8" fmla="*/ 50 w 58"/>
                <a:gd name="T9" fmla="*/ 16 h 16"/>
                <a:gd name="T10" fmla="*/ 4 w 58"/>
                <a:gd name="T11" fmla="*/ 15 h 16"/>
                <a:gd name="T12" fmla="*/ 2 w 58"/>
                <a:gd name="T13" fmla="*/ 8 h 16"/>
                <a:gd name="T14" fmla="*/ 1 w 58"/>
                <a:gd name="T15" fmla="*/ 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6">
                  <a:moveTo>
                    <a:pt x="1" y="6"/>
                  </a:moveTo>
                  <a:cubicBezTo>
                    <a:pt x="0" y="4"/>
                    <a:pt x="2" y="0"/>
                    <a:pt x="11" y="1"/>
                  </a:cubicBezTo>
                  <a:cubicBezTo>
                    <a:pt x="17" y="1"/>
                    <a:pt x="50" y="1"/>
                    <a:pt x="53" y="1"/>
                  </a:cubicBezTo>
                  <a:cubicBezTo>
                    <a:pt x="55" y="1"/>
                    <a:pt x="58" y="4"/>
                    <a:pt x="58" y="7"/>
                  </a:cubicBezTo>
                  <a:cubicBezTo>
                    <a:pt x="57" y="11"/>
                    <a:pt x="58" y="16"/>
                    <a:pt x="50" y="16"/>
                  </a:cubicBezTo>
                  <a:cubicBezTo>
                    <a:pt x="41" y="16"/>
                    <a:pt x="7" y="16"/>
                    <a:pt x="4" y="15"/>
                  </a:cubicBezTo>
                  <a:cubicBezTo>
                    <a:pt x="0" y="12"/>
                    <a:pt x="0" y="11"/>
                    <a:pt x="2" y="8"/>
                  </a:cubicBezTo>
                  <a:cubicBezTo>
                    <a:pt x="3" y="6"/>
                    <a:pt x="1" y="6"/>
                    <a:pt x="1" y="6"/>
                  </a:cubicBezTo>
                </a:path>
              </a:pathLst>
            </a:custGeom>
            <a:solidFill>
              <a:srgbClr val="40D7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2" name="Freeform 635">
              <a:extLst>
                <a:ext uri="{FF2B5EF4-FFF2-40B4-BE49-F238E27FC236}">
                  <a16:creationId xmlns:a16="http://schemas.microsoft.com/office/drawing/2014/main" id="{6B2E6869-3D7B-B029-C9C7-16F87719FED1}"/>
                </a:ext>
              </a:extLst>
            </p:cNvPr>
            <p:cNvSpPr>
              <a:spLocks/>
            </p:cNvSpPr>
            <p:nvPr/>
          </p:nvSpPr>
          <p:spPr bwMode="auto">
            <a:xfrm>
              <a:off x="6967538" y="3259138"/>
              <a:ext cx="423863" cy="115888"/>
            </a:xfrm>
            <a:custGeom>
              <a:avLst/>
              <a:gdLst>
                <a:gd name="T0" fmla="*/ 1 w 58"/>
                <a:gd name="T1" fmla="*/ 6 h 16"/>
                <a:gd name="T2" fmla="*/ 11 w 58"/>
                <a:gd name="T3" fmla="*/ 1 h 16"/>
                <a:gd name="T4" fmla="*/ 52 w 58"/>
                <a:gd name="T5" fmla="*/ 1 h 16"/>
                <a:gd name="T6" fmla="*/ 58 w 58"/>
                <a:gd name="T7" fmla="*/ 7 h 16"/>
                <a:gd name="T8" fmla="*/ 50 w 58"/>
                <a:gd name="T9" fmla="*/ 16 h 16"/>
                <a:gd name="T10" fmla="*/ 4 w 58"/>
                <a:gd name="T11" fmla="*/ 15 h 16"/>
                <a:gd name="T12" fmla="*/ 2 w 58"/>
                <a:gd name="T13" fmla="*/ 8 h 16"/>
                <a:gd name="T14" fmla="*/ 1 w 58"/>
                <a:gd name="T15" fmla="*/ 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6">
                  <a:moveTo>
                    <a:pt x="1" y="6"/>
                  </a:moveTo>
                  <a:cubicBezTo>
                    <a:pt x="0" y="4"/>
                    <a:pt x="2" y="0"/>
                    <a:pt x="11" y="1"/>
                  </a:cubicBezTo>
                  <a:cubicBezTo>
                    <a:pt x="17" y="1"/>
                    <a:pt x="50" y="2"/>
                    <a:pt x="52" y="1"/>
                  </a:cubicBezTo>
                  <a:cubicBezTo>
                    <a:pt x="55" y="1"/>
                    <a:pt x="58" y="4"/>
                    <a:pt x="58" y="7"/>
                  </a:cubicBezTo>
                  <a:cubicBezTo>
                    <a:pt x="57" y="11"/>
                    <a:pt x="58" y="16"/>
                    <a:pt x="50" y="16"/>
                  </a:cubicBezTo>
                  <a:cubicBezTo>
                    <a:pt x="41" y="16"/>
                    <a:pt x="7" y="16"/>
                    <a:pt x="4" y="15"/>
                  </a:cubicBezTo>
                  <a:cubicBezTo>
                    <a:pt x="0" y="12"/>
                    <a:pt x="1" y="11"/>
                    <a:pt x="2" y="8"/>
                  </a:cubicBezTo>
                  <a:cubicBezTo>
                    <a:pt x="3" y="6"/>
                    <a:pt x="1" y="6"/>
                    <a:pt x="1" y="6"/>
                  </a:cubicBezTo>
                </a:path>
              </a:pathLst>
            </a:custGeom>
            <a:solidFill>
              <a:srgbClr val="3FD7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3" name="Freeform 636">
              <a:extLst>
                <a:ext uri="{FF2B5EF4-FFF2-40B4-BE49-F238E27FC236}">
                  <a16:creationId xmlns:a16="http://schemas.microsoft.com/office/drawing/2014/main" id="{6E69CFDA-E4B6-6FB0-FF3C-4CE186806457}"/>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0 h 15"/>
                <a:gd name="T6" fmla="*/ 58 w 58"/>
                <a:gd name="T7" fmla="*/ 6 h 15"/>
                <a:gd name="T8" fmla="*/ 50 w 58"/>
                <a:gd name="T9" fmla="*/ 15 h 15"/>
                <a:gd name="T10" fmla="*/ 4 w 58"/>
                <a:gd name="T11" fmla="*/ 13 h 15"/>
                <a:gd name="T12" fmla="*/ 2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0" y="3"/>
                    <a:pt x="2" y="0"/>
                    <a:pt x="11" y="0"/>
                  </a:cubicBezTo>
                  <a:cubicBezTo>
                    <a:pt x="17" y="0"/>
                    <a:pt x="50" y="1"/>
                    <a:pt x="52" y="0"/>
                  </a:cubicBezTo>
                  <a:cubicBezTo>
                    <a:pt x="55" y="0"/>
                    <a:pt x="58" y="3"/>
                    <a:pt x="58" y="6"/>
                  </a:cubicBezTo>
                  <a:cubicBezTo>
                    <a:pt x="57" y="10"/>
                    <a:pt x="58" y="15"/>
                    <a:pt x="50" y="15"/>
                  </a:cubicBezTo>
                  <a:cubicBezTo>
                    <a:pt x="41" y="15"/>
                    <a:pt x="7" y="15"/>
                    <a:pt x="4" y="13"/>
                  </a:cubicBezTo>
                  <a:cubicBezTo>
                    <a:pt x="0" y="11"/>
                    <a:pt x="1" y="10"/>
                    <a:pt x="2" y="7"/>
                  </a:cubicBezTo>
                  <a:cubicBezTo>
                    <a:pt x="3" y="5"/>
                    <a:pt x="2" y="5"/>
                    <a:pt x="2" y="5"/>
                  </a:cubicBezTo>
                </a:path>
              </a:pathLst>
            </a:custGeom>
            <a:solidFill>
              <a:srgbClr val="3ED6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4" name="Freeform 637">
              <a:extLst>
                <a:ext uri="{FF2B5EF4-FFF2-40B4-BE49-F238E27FC236}">
                  <a16:creationId xmlns:a16="http://schemas.microsoft.com/office/drawing/2014/main" id="{34121FA6-8C9D-A961-E939-E660609879C7}"/>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0 h 15"/>
                <a:gd name="T6" fmla="*/ 58 w 58"/>
                <a:gd name="T7" fmla="*/ 6 h 15"/>
                <a:gd name="T8" fmla="*/ 50 w 58"/>
                <a:gd name="T9" fmla="*/ 15 h 15"/>
                <a:gd name="T10" fmla="*/ 5 w 58"/>
                <a:gd name="T11" fmla="*/ 13 h 15"/>
                <a:gd name="T12" fmla="*/ 2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0" y="3"/>
                    <a:pt x="2" y="0"/>
                    <a:pt x="11" y="0"/>
                  </a:cubicBezTo>
                  <a:cubicBezTo>
                    <a:pt x="17" y="0"/>
                    <a:pt x="50" y="1"/>
                    <a:pt x="52" y="0"/>
                  </a:cubicBezTo>
                  <a:cubicBezTo>
                    <a:pt x="55" y="0"/>
                    <a:pt x="58" y="3"/>
                    <a:pt x="58" y="6"/>
                  </a:cubicBezTo>
                  <a:cubicBezTo>
                    <a:pt x="57" y="10"/>
                    <a:pt x="58" y="15"/>
                    <a:pt x="50" y="15"/>
                  </a:cubicBezTo>
                  <a:cubicBezTo>
                    <a:pt x="41" y="15"/>
                    <a:pt x="7" y="15"/>
                    <a:pt x="5" y="13"/>
                  </a:cubicBezTo>
                  <a:cubicBezTo>
                    <a:pt x="0" y="11"/>
                    <a:pt x="1" y="10"/>
                    <a:pt x="2" y="7"/>
                  </a:cubicBezTo>
                  <a:cubicBezTo>
                    <a:pt x="3" y="5"/>
                    <a:pt x="2" y="5"/>
                    <a:pt x="2" y="5"/>
                  </a:cubicBezTo>
                </a:path>
              </a:pathLst>
            </a:custGeom>
            <a:solidFill>
              <a:srgbClr val="3DD6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5" name="Freeform 638">
              <a:extLst>
                <a:ext uri="{FF2B5EF4-FFF2-40B4-BE49-F238E27FC236}">
                  <a16:creationId xmlns:a16="http://schemas.microsoft.com/office/drawing/2014/main" id="{5B330979-1C62-5075-7BCD-9C85B360D916}"/>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8 w 58"/>
                <a:gd name="T7" fmla="*/ 6 h 15"/>
                <a:gd name="T8" fmla="*/ 50 w 58"/>
                <a:gd name="T9" fmla="*/ 15 h 15"/>
                <a:gd name="T10" fmla="*/ 5 w 58"/>
                <a:gd name="T11" fmla="*/ 13 h 15"/>
                <a:gd name="T12" fmla="*/ 2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0" y="3"/>
                    <a:pt x="2" y="0"/>
                    <a:pt x="11" y="0"/>
                  </a:cubicBezTo>
                  <a:cubicBezTo>
                    <a:pt x="17" y="0"/>
                    <a:pt x="50" y="1"/>
                    <a:pt x="52" y="1"/>
                  </a:cubicBezTo>
                  <a:cubicBezTo>
                    <a:pt x="55" y="0"/>
                    <a:pt x="58" y="3"/>
                    <a:pt x="58" y="6"/>
                  </a:cubicBezTo>
                  <a:cubicBezTo>
                    <a:pt x="57" y="10"/>
                    <a:pt x="58" y="15"/>
                    <a:pt x="50" y="15"/>
                  </a:cubicBezTo>
                  <a:cubicBezTo>
                    <a:pt x="41" y="15"/>
                    <a:pt x="7" y="15"/>
                    <a:pt x="5" y="13"/>
                  </a:cubicBezTo>
                  <a:cubicBezTo>
                    <a:pt x="0" y="10"/>
                    <a:pt x="1" y="10"/>
                    <a:pt x="2" y="7"/>
                  </a:cubicBezTo>
                  <a:cubicBezTo>
                    <a:pt x="3" y="5"/>
                    <a:pt x="2" y="5"/>
                    <a:pt x="2" y="5"/>
                  </a:cubicBezTo>
                </a:path>
              </a:pathLst>
            </a:custGeom>
            <a:solidFill>
              <a:srgbClr val="3CD6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6" name="Freeform 639">
              <a:extLst>
                <a:ext uri="{FF2B5EF4-FFF2-40B4-BE49-F238E27FC236}">
                  <a16:creationId xmlns:a16="http://schemas.microsoft.com/office/drawing/2014/main" id="{D67D9F32-EDA0-3630-CEDA-373E1DAC9FDD}"/>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8 w 58"/>
                <a:gd name="T7" fmla="*/ 6 h 15"/>
                <a:gd name="T8" fmla="*/ 50 w 58"/>
                <a:gd name="T9" fmla="*/ 15 h 15"/>
                <a:gd name="T10" fmla="*/ 5 w 58"/>
                <a:gd name="T11" fmla="*/ 13 h 15"/>
                <a:gd name="T12" fmla="*/ 2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0" y="4"/>
                    <a:pt x="2" y="0"/>
                    <a:pt x="11" y="0"/>
                  </a:cubicBezTo>
                  <a:cubicBezTo>
                    <a:pt x="17" y="0"/>
                    <a:pt x="50" y="1"/>
                    <a:pt x="52" y="1"/>
                  </a:cubicBezTo>
                  <a:cubicBezTo>
                    <a:pt x="55" y="0"/>
                    <a:pt x="58" y="3"/>
                    <a:pt x="58" y="6"/>
                  </a:cubicBezTo>
                  <a:cubicBezTo>
                    <a:pt x="57" y="10"/>
                    <a:pt x="58" y="15"/>
                    <a:pt x="50" y="15"/>
                  </a:cubicBezTo>
                  <a:cubicBezTo>
                    <a:pt x="41" y="15"/>
                    <a:pt x="7" y="15"/>
                    <a:pt x="5" y="13"/>
                  </a:cubicBezTo>
                  <a:cubicBezTo>
                    <a:pt x="0" y="10"/>
                    <a:pt x="1" y="10"/>
                    <a:pt x="2" y="7"/>
                  </a:cubicBezTo>
                  <a:cubicBezTo>
                    <a:pt x="3" y="5"/>
                    <a:pt x="2" y="5"/>
                    <a:pt x="2" y="5"/>
                  </a:cubicBezTo>
                </a:path>
              </a:pathLst>
            </a:custGeom>
            <a:solidFill>
              <a:srgbClr val="3BD6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7" name="Freeform 640">
              <a:extLst>
                <a:ext uri="{FF2B5EF4-FFF2-40B4-BE49-F238E27FC236}">
                  <a16:creationId xmlns:a16="http://schemas.microsoft.com/office/drawing/2014/main" id="{032F44CA-EC37-CBDC-5417-0C868DA1D0E0}"/>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8 w 58"/>
                <a:gd name="T7" fmla="*/ 6 h 15"/>
                <a:gd name="T8" fmla="*/ 50 w 58"/>
                <a:gd name="T9" fmla="*/ 15 h 15"/>
                <a:gd name="T10" fmla="*/ 5 w 58"/>
                <a:gd name="T11" fmla="*/ 13 h 15"/>
                <a:gd name="T12" fmla="*/ 2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0" y="4"/>
                    <a:pt x="2" y="0"/>
                    <a:pt x="11" y="0"/>
                  </a:cubicBezTo>
                  <a:cubicBezTo>
                    <a:pt x="17" y="0"/>
                    <a:pt x="50" y="1"/>
                    <a:pt x="52" y="1"/>
                  </a:cubicBezTo>
                  <a:cubicBezTo>
                    <a:pt x="55" y="0"/>
                    <a:pt x="58" y="3"/>
                    <a:pt x="58" y="6"/>
                  </a:cubicBezTo>
                  <a:cubicBezTo>
                    <a:pt x="57" y="10"/>
                    <a:pt x="58" y="15"/>
                    <a:pt x="50" y="15"/>
                  </a:cubicBezTo>
                  <a:cubicBezTo>
                    <a:pt x="41" y="15"/>
                    <a:pt x="7" y="15"/>
                    <a:pt x="5" y="13"/>
                  </a:cubicBezTo>
                  <a:cubicBezTo>
                    <a:pt x="0" y="10"/>
                    <a:pt x="1" y="10"/>
                    <a:pt x="2" y="7"/>
                  </a:cubicBezTo>
                  <a:cubicBezTo>
                    <a:pt x="3" y="5"/>
                    <a:pt x="2" y="5"/>
                    <a:pt x="2" y="5"/>
                  </a:cubicBezTo>
                </a:path>
              </a:pathLst>
            </a:custGeom>
            <a:solidFill>
              <a:srgbClr val="3AD6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8" name="Freeform 641">
              <a:extLst>
                <a:ext uri="{FF2B5EF4-FFF2-40B4-BE49-F238E27FC236}">
                  <a16:creationId xmlns:a16="http://schemas.microsoft.com/office/drawing/2014/main" id="{0CCCA8D5-7C53-1652-DC39-B338A5B258B1}"/>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8 w 58"/>
                <a:gd name="T7" fmla="*/ 6 h 15"/>
                <a:gd name="T8" fmla="*/ 50 w 58"/>
                <a:gd name="T9" fmla="*/ 15 h 15"/>
                <a:gd name="T10" fmla="*/ 5 w 58"/>
                <a:gd name="T11" fmla="*/ 13 h 15"/>
                <a:gd name="T12" fmla="*/ 2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0" y="4"/>
                    <a:pt x="2" y="0"/>
                    <a:pt x="11" y="0"/>
                  </a:cubicBezTo>
                  <a:cubicBezTo>
                    <a:pt x="17" y="0"/>
                    <a:pt x="50" y="1"/>
                    <a:pt x="52" y="1"/>
                  </a:cubicBezTo>
                  <a:cubicBezTo>
                    <a:pt x="55" y="1"/>
                    <a:pt x="58" y="3"/>
                    <a:pt x="58" y="6"/>
                  </a:cubicBezTo>
                  <a:cubicBezTo>
                    <a:pt x="57" y="10"/>
                    <a:pt x="58" y="14"/>
                    <a:pt x="50" y="15"/>
                  </a:cubicBezTo>
                  <a:cubicBezTo>
                    <a:pt x="41" y="15"/>
                    <a:pt x="7" y="15"/>
                    <a:pt x="5" y="13"/>
                  </a:cubicBezTo>
                  <a:cubicBezTo>
                    <a:pt x="0" y="10"/>
                    <a:pt x="1" y="10"/>
                    <a:pt x="2" y="7"/>
                  </a:cubicBezTo>
                  <a:cubicBezTo>
                    <a:pt x="3" y="5"/>
                    <a:pt x="2" y="5"/>
                    <a:pt x="2" y="5"/>
                  </a:cubicBezTo>
                </a:path>
              </a:pathLst>
            </a:custGeom>
            <a:solidFill>
              <a:srgbClr val="39D5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599" name="Freeform 642">
              <a:extLst>
                <a:ext uri="{FF2B5EF4-FFF2-40B4-BE49-F238E27FC236}">
                  <a16:creationId xmlns:a16="http://schemas.microsoft.com/office/drawing/2014/main" id="{7139DE9D-60A8-1698-2F0B-CA94C53F6DE8}"/>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8 w 58"/>
                <a:gd name="T7" fmla="*/ 6 h 15"/>
                <a:gd name="T8" fmla="*/ 50 w 58"/>
                <a:gd name="T9" fmla="*/ 15 h 15"/>
                <a:gd name="T10" fmla="*/ 5 w 58"/>
                <a:gd name="T11" fmla="*/ 13 h 15"/>
                <a:gd name="T12" fmla="*/ 2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1" y="4"/>
                    <a:pt x="2" y="0"/>
                    <a:pt x="11" y="0"/>
                  </a:cubicBezTo>
                  <a:cubicBezTo>
                    <a:pt x="17" y="0"/>
                    <a:pt x="49" y="1"/>
                    <a:pt x="52" y="1"/>
                  </a:cubicBezTo>
                  <a:cubicBezTo>
                    <a:pt x="55" y="1"/>
                    <a:pt x="58" y="3"/>
                    <a:pt x="58" y="6"/>
                  </a:cubicBezTo>
                  <a:cubicBezTo>
                    <a:pt x="57" y="10"/>
                    <a:pt x="58" y="14"/>
                    <a:pt x="50" y="15"/>
                  </a:cubicBezTo>
                  <a:cubicBezTo>
                    <a:pt x="41" y="15"/>
                    <a:pt x="7" y="15"/>
                    <a:pt x="5" y="13"/>
                  </a:cubicBezTo>
                  <a:cubicBezTo>
                    <a:pt x="0" y="10"/>
                    <a:pt x="1" y="10"/>
                    <a:pt x="2" y="7"/>
                  </a:cubicBezTo>
                  <a:cubicBezTo>
                    <a:pt x="3" y="5"/>
                    <a:pt x="2" y="5"/>
                    <a:pt x="2" y="5"/>
                  </a:cubicBezTo>
                </a:path>
              </a:pathLst>
            </a:custGeom>
            <a:solidFill>
              <a:srgbClr val="38D5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0" name="Freeform 643">
              <a:extLst>
                <a:ext uri="{FF2B5EF4-FFF2-40B4-BE49-F238E27FC236}">
                  <a16:creationId xmlns:a16="http://schemas.microsoft.com/office/drawing/2014/main" id="{6E157DB9-C5D9-B0E1-2BF2-E02E7B914D32}"/>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8 w 58"/>
                <a:gd name="T7" fmla="*/ 6 h 15"/>
                <a:gd name="T8" fmla="*/ 50 w 58"/>
                <a:gd name="T9" fmla="*/ 15 h 15"/>
                <a:gd name="T10" fmla="*/ 5 w 58"/>
                <a:gd name="T11" fmla="*/ 13 h 15"/>
                <a:gd name="T12" fmla="*/ 2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1" y="4"/>
                    <a:pt x="2" y="0"/>
                    <a:pt x="11" y="0"/>
                  </a:cubicBezTo>
                  <a:cubicBezTo>
                    <a:pt x="17" y="0"/>
                    <a:pt x="49" y="1"/>
                    <a:pt x="52" y="1"/>
                  </a:cubicBezTo>
                  <a:cubicBezTo>
                    <a:pt x="55" y="1"/>
                    <a:pt x="58" y="3"/>
                    <a:pt x="58" y="6"/>
                  </a:cubicBezTo>
                  <a:cubicBezTo>
                    <a:pt x="57" y="10"/>
                    <a:pt x="58" y="14"/>
                    <a:pt x="50" y="15"/>
                  </a:cubicBezTo>
                  <a:cubicBezTo>
                    <a:pt x="41" y="15"/>
                    <a:pt x="7" y="14"/>
                    <a:pt x="5" y="13"/>
                  </a:cubicBezTo>
                  <a:cubicBezTo>
                    <a:pt x="0" y="10"/>
                    <a:pt x="1" y="10"/>
                    <a:pt x="2" y="7"/>
                  </a:cubicBezTo>
                  <a:cubicBezTo>
                    <a:pt x="3" y="5"/>
                    <a:pt x="2" y="5"/>
                    <a:pt x="2" y="5"/>
                  </a:cubicBezTo>
                </a:path>
              </a:pathLst>
            </a:custGeom>
            <a:solidFill>
              <a:srgbClr val="37D5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1" name="Freeform 644">
              <a:extLst>
                <a:ext uri="{FF2B5EF4-FFF2-40B4-BE49-F238E27FC236}">
                  <a16:creationId xmlns:a16="http://schemas.microsoft.com/office/drawing/2014/main" id="{F184343E-7AFC-2484-7B55-1277D7321DA4}"/>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7 w 58"/>
                <a:gd name="T7" fmla="*/ 6 h 15"/>
                <a:gd name="T8" fmla="*/ 50 w 58"/>
                <a:gd name="T9" fmla="*/ 15 h 15"/>
                <a:gd name="T10" fmla="*/ 5 w 58"/>
                <a:gd name="T11" fmla="*/ 13 h 15"/>
                <a:gd name="T12" fmla="*/ 2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1" y="4"/>
                    <a:pt x="2" y="0"/>
                    <a:pt x="11" y="0"/>
                  </a:cubicBezTo>
                  <a:cubicBezTo>
                    <a:pt x="17" y="0"/>
                    <a:pt x="49" y="1"/>
                    <a:pt x="52" y="1"/>
                  </a:cubicBezTo>
                  <a:cubicBezTo>
                    <a:pt x="55" y="1"/>
                    <a:pt x="58" y="3"/>
                    <a:pt x="57" y="6"/>
                  </a:cubicBezTo>
                  <a:cubicBezTo>
                    <a:pt x="57" y="10"/>
                    <a:pt x="58" y="14"/>
                    <a:pt x="50" y="15"/>
                  </a:cubicBezTo>
                  <a:cubicBezTo>
                    <a:pt x="41" y="15"/>
                    <a:pt x="7" y="14"/>
                    <a:pt x="5" y="13"/>
                  </a:cubicBezTo>
                  <a:cubicBezTo>
                    <a:pt x="0" y="10"/>
                    <a:pt x="1" y="10"/>
                    <a:pt x="2" y="7"/>
                  </a:cubicBezTo>
                  <a:cubicBezTo>
                    <a:pt x="3" y="5"/>
                    <a:pt x="2" y="5"/>
                    <a:pt x="2" y="5"/>
                  </a:cubicBezTo>
                </a:path>
              </a:pathLst>
            </a:custGeom>
            <a:solidFill>
              <a:srgbClr val="36D5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2" name="Freeform 645">
              <a:extLst>
                <a:ext uri="{FF2B5EF4-FFF2-40B4-BE49-F238E27FC236}">
                  <a16:creationId xmlns:a16="http://schemas.microsoft.com/office/drawing/2014/main" id="{BA58C976-26E1-8C94-37FC-86A9F0F0185F}"/>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7 w 58"/>
                <a:gd name="T7" fmla="*/ 6 h 15"/>
                <a:gd name="T8" fmla="*/ 49 w 58"/>
                <a:gd name="T9" fmla="*/ 14 h 15"/>
                <a:gd name="T10" fmla="*/ 5 w 58"/>
                <a:gd name="T11" fmla="*/ 13 h 15"/>
                <a:gd name="T12" fmla="*/ 3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1" y="4"/>
                    <a:pt x="3" y="0"/>
                    <a:pt x="11" y="0"/>
                  </a:cubicBezTo>
                  <a:cubicBezTo>
                    <a:pt x="17" y="0"/>
                    <a:pt x="49" y="1"/>
                    <a:pt x="52" y="1"/>
                  </a:cubicBezTo>
                  <a:cubicBezTo>
                    <a:pt x="55" y="1"/>
                    <a:pt x="58" y="3"/>
                    <a:pt x="57" y="6"/>
                  </a:cubicBezTo>
                  <a:cubicBezTo>
                    <a:pt x="57" y="10"/>
                    <a:pt x="58" y="14"/>
                    <a:pt x="49" y="14"/>
                  </a:cubicBezTo>
                  <a:cubicBezTo>
                    <a:pt x="41" y="15"/>
                    <a:pt x="7" y="14"/>
                    <a:pt x="5" y="13"/>
                  </a:cubicBezTo>
                  <a:cubicBezTo>
                    <a:pt x="0" y="10"/>
                    <a:pt x="1" y="10"/>
                    <a:pt x="3" y="7"/>
                  </a:cubicBezTo>
                  <a:cubicBezTo>
                    <a:pt x="3" y="5"/>
                    <a:pt x="2" y="5"/>
                    <a:pt x="2" y="5"/>
                  </a:cubicBezTo>
                </a:path>
              </a:pathLst>
            </a:custGeom>
            <a:solidFill>
              <a:srgbClr val="35D5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3" name="Freeform 646">
              <a:extLst>
                <a:ext uri="{FF2B5EF4-FFF2-40B4-BE49-F238E27FC236}">
                  <a16:creationId xmlns:a16="http://schemas.microsoft.com/office/drawing/2014/main" id="{6AD05357-02D7-BFD0-455A-0F7FEC1E9F2D}"/>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7 w 58"/>
                <a:gd name="T7" fmla="*/ 6 h 15"/>
                <a:gd name="T8" fmla="*/ 49 w 58"/>
                <a:gd name="T9" fmla="*/ 14 h 15"/>
                <a:gd name="T10" fmla="*/ 5 w 58"/>
                <a:gd name="T11" fmla="*/ 13 h 15"/>
                <a:gd name="T12" fmla="*/ 3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1" y="4"/>
                    <a:pt x="3" y="0"/>
                    <a:pt x="11" y="0"/>
                  </a:cubicBezTo>
                  <a:cubicBezTo>
                    <a:pt x="17" y="0"/>
                    <a:pt x="49" y="1"/>
                    <a:pt x="52" y="1"/>
                  </a:cubicBezTo>
                  <a:cubicBezTo>
                    <a:pt x="55" y="1"/>
                    <a:pt x="58" y="3"/>
                    <a:pt x="57" y="6"/>
                  </a:cubicBezTo>
                  <a:cubicBezTo>
                    <a:pt x="57" y="10"/>
                    <a:pt x="58" y="14"/>
                    <a:pt x="49" y="14"/>
                  </a:cubicBezTo>
                  <a:cubicBezTo>
                    <a:pt x="41" y="15"/>
                    <a:pt x="7" y="14"/>
                    <a:pt x="5" y="13"/>
                  </a:cubicBezTo>
                  <a:cubicBezTo>
                    <a:pt x="0" y="10"/>
                    <a:pt x="1" y="10"/>
                    <a:pt x="3" y="7"/>
                  </a:cubicBezTo>
                  <a:cubicBezTo>
                    <a:pt x="3" y="5"/>
                    <a:pt x="2" y="5"/>
                    <a:pt x="2" y="5"/>
                  </a:cubicBezTo>
                </a:path>
              </a:pathLst>
            </a:custGeom>
            <a:solidFill>
              <a:srgbClr val="34D4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4" name="Freeform 647">
              <a:extLst>
                <a:ext uri="{FF2B5EF4-FFF2-40B4-BE49-F238E27FC236}">
                  <a16:creationId xmlns:a16="http://schemas.microsoft.com/office/drawing/2014/main" id="{066C3F49-F414-B784-0014-0E720B60F0F7}"/>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7 w 58"/>
                <a:gd name="T7" fmla="*/ 6 h 15"/>
                <a:gd name="T8" fmla="*/ 49 w 58"/>
                <a:gd name="T9" fmla="*/ 14 h 15"/>
                <a:gd name="T10" fmla="*/ 5 w 58"/>
                <a:gd name="T11" fmla="*/ 13 h 15"/>
                <a:gd name="T12" fmla="*/ 3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1" y="4"/>
                    <a:pt x="3" y="0"/>
                    <a:pt x="11" y="0"/>
                  </a:cubicBezTo>
                  <a:cubicBezTo>
                    <a:pt x="17" y="0"/>
                    <a:pt x="49" y="1"/>
                    <a:pt x="52" y="1"/>
                  </a:cubicBezTo>
                  <a:cubicBezTo>
                    <a:pt x="55" y="1"/>
                    <a:pt x="58" y="3"/>
                    <a:pt x="57" y="6"/>
                  </a:cubicBezTo>
                  <a:cubicBezTo>
                    <a:pt x="57" y="9"/>
                    <a:pt x="58" y="14"/>
                    <a:pt x="49" y="14"/>
                  </a:cubicBezTo>
                  <a:cubicBezTo>
                    <a:pt x="41" y="15"/>
                    <a:pt x="7" y="14"/>
                    <a:pt x="5" y="13"/>
                  </a:cubicBezTo>
                  <a:cubicBezTo>
                    <a:pt x="0" y="10"/>
                    <a:pt x="1" y="10"/>
                    <a:pt x="3" y="7"/>
                  </a:cubicBezTo>
                  <a:cubicBezTo>
                    <a:pt x="3" y="5"/>
                    <a:pt x="2" y="5"/>
                    <a:pt x="2" y="5"/>
                  </a:cubicBezTo>
                </a:path>
              </a:pathLst>
            </a:custGeom>
            <a:solidFill>
              <a:srgbClr val="33D4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5" name="Freeform 648">
              <a:extLst>
                <a:ext uri="{FF2B5EF4-FFF2-40B4-BE49-F238E27FC236}">
                  <a16:creationId xmlns:a16="http://schemas.microsoft.com/office/drawing/2014/main" id="{94A9B0B6-9D5F-4B7F-BC18-89788EE2B881}"/>
                </a:ext>
              </a:extLst>
            </p:cNvPr>
            <p:cNvSpPr>
              <a:spLocks/>
            </p:cNvSpPr>
            <p:nvPr/>
          </p:nvSpPr>
          <p:spPr bwMode="auto">
            <a:xfrm>
              <a:off x="6967538" y="3265488"/>
              <a:ext cx="423863" cy="109538"/>
            </a:xfrm>
            <a:custGeom>
              <a:avLst/>
              <a:gdLst>
                <a:gd name="T0" fmla="*/ 2 w 58"/>
                <a:gd name="T1" fmla="*/ 5 h 15"/>
                <a:gd name="T2" fmla="*/ 11 w 58"/>
                <a:gd name="T3" fmla="*/ 0 h 15"/>
                <a:gd name="T4" fmla="*/ 52 w 58"/>
                <a:gd name="T5" fmla="*/ 1 h 15"/>
                <a:gd name="T6" fmla="*/ 57 w 58"/>
                <a:gd name="T7" fmla="*/ 6 h 15"/>
                <a:gd name="T8" fmla="*/ 49 w 58"/>
                <a:gd name="T9" fmla="*/ 14 h 15"/>
                <a:gd name="T10" fmla="*/ 5 w 58"/>
                <a:gd name="T11" fmla="*/ 13 h 15"/>
                <a:gd name="T12" fmla="*/ 3 w 58"/>
                <a:gd name="T13" fmla="*/ 7 h 15"/>
                <a:gd name="T14" fmla="*/ 2 w 5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5">
                  <a:moveTo>
                    <a:pt x="2" y="5"/>
                  </a:moveTo>
                  <a:cubicBezTo>
                    <a:pt x="1" y="4"/>
                    <a:pt x="3" y="0"/>
                    <a:pt x="11" y="0"/>
                  </a:cubicBezTo>
                  <a:cubicBezTo>
                    <a:pt x="17" y="0"/>
                    <a:pt x="49" y="1"/>
                    <a:pt x="52" y="1"/>
                  </a:cubicBezTo>
                  <a:cubicBezTo>
                    <a:pt x="55" y="1"/>
                    <a:pt x="58" y="4"/>
                    <a:pt x="57" y="6"/>
                  </a:cubicBezTo>
                  <a:cubicBezTo>
                    <a:pt x="57" y="9"/>
                    <a:pt x="58" y="14"/>
                    <a:pt x="49" y="14"/>
                  </a:cubicBezTo>
                  <a:cubicBezTo>
                    <a:pt x="41" y="15"/>
                    <a:pt x="7" y="14"/>
                    <a:pt x="5" y="13"/>
                  </a:cubicBezTo>
                  <a:cubicBezTo>
                    <a:pt x="0" y="10"/>
                    <a:pt x="1" y="10"/>
                    <a:pt x="3" y="7"/>
                  </a:cubicBezTo>
                  <a:cubicBezTo>
                    <a:pt x="3" y="5"/>
                    <a:pt x="2" y="5"/>
                    <a:pt x="2" y="5"/>
                  </a:cubicBezTo>
                </a:path>
              </a:pathLst>
            </a:custGeom>
            <a:solidFill>
              <a:srgbClr val="32D4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6" name="Freeform 649">
              <a:extLst>
                <a:ext uri="{FF2B5EF4-FFF2-40B4-BE49-F238E27FC236}">
                  <a16:creationId xmlns:a16="http://schemas.microsoft.com/office/drawing/2014/main" id="{5F647B32-70CA-1244-A2CB-2ED704D27121}"/>
                </a:ext>
              </a:extLst>
            </p:cNvPr>
            <p:cNvSpPr>
              <a:spLocks/>
            </p:cNvSpPr>
            <p:nvPr/>
          </p:nvSpPr>
          <p:spPr bwMode="auto">
            <a:xfrm>
              <a:off x="6967538" y="3265488"/>
              <a:ext cx="423863" cy="103188"/>
            </a:xfrm>
            <a:custGeom>
              <a:avLst/>
              <a:gdLst>
                <a:gd name="T0" fmla="*/ 2 w 58"/>
                <a:gd name="T1" fmla="*/ 5 h 14"/>
                <a:gd name="T2" fmla="*/ 11 w 58"/>
                <a:gd name="T3" fmla="*/ 0 h 14"/>
                <a:gd name="T4" fmla="*/ 52 w 58"/>
                <a:gd name="T5" fmla="*/ 1 h 14"/>
                <a:gd name="T6" fmla="*/ 57 w 58"/>
                <a:gd name="T7" fmla="*/ 7 h 14"/>
                <a:gd name="T8" fmla="*/ 49 w 58"/>
                <a:gd name="T9" fmla="*/ 14 h 14"/>
                <a:gd name="T10" fmla="*/ 5 w 58"/>
                <a:gd name="T11" fmla="*/ 13 h 14"/>
                <a:gd name="T12" fmla="*/ 3 w 58"/>
                <a:gd name="T13" fmla="*/ 7 h 14"/>
                <a:gd name="T14" fmla="*/ 2 w 58"/>
                <a:gd name="T15" fmla="*/ 5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4">
                  <a:moveTo>
                    <a:pt x="2" y="5"/>
                  </a:moveTo>
                  <a:cubicBezTo>
                    <a:pt x="1" y="4"/>
                    <a:pt x="3" y="0"/>
                    <a:pt x="11" y="0"/>
                  </a:cubicBezTo>
                  <a:cubicBezTo>
                    <a:pt x="17" y="1"/>
                    <a:pt x="49" y="1"/>
                    <a:pt x="52" y="1"/>
                  </a:cubicBezTo>
                  <a:cubicBezTo>
                    <a:pt x="55" y="1"/>
                    <a:pt x="58" y="4"/>
                    <a:pt x="57" y="7"/>
                  </a:cubicBezTo>
                  <a:cubicBezTo>
                    <a:pt x="57" y="9"/>
                    <a:pt x="57" y="14"/>
                    <a:pt x="49" y="14"/>
                  </a:cubicBezTo>
                  <a:cubicBezTo>
                    <a:pt x="41" y="14"/>
                    <a:pt x="7" y="14"/>
                    <a:pt x="5" y="13"/>
                  </a:cubicBezTo>
                  <a:cubicBezTo>
                    <a:pt x="0" y="10"/>
                    <a:pt x="1" y="10"/>
                    <a:pt x="3" y="7"/>
                  </a:cubicBezTo>
                  <a:cubicBezTo>
                    <a:pt x="3" y="5"/>
                    <a:pt x="2" y="5"/>
                    <a:pt x="2" y="5"/>
                  </a:cubicBezTo>
                </a:path>
              </a:pathLst>
            </a:custGeom>
            <a:solidFill>
              <a:srgbClr val="31D4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7" name="Freeform 650">
              <a:extLst>
                <a:ext uri="{FF2B5EF4-FFF2-40B4-BE49-F238E27FC236}">
                  <a16:creationId xmlns:a16="http://schemas.microsoft.com/office/drawing/2014/main" id="{69934CC7-203F-87DB-D852-D84333E5EA47}"/>
                </a:ext>
              </a:extLst>
            </p:cNvPr>
            <p:cNvSpPr>
              <a:spLocks/>
            </p:cNvSpPr>
            <p:nvPr/>
          </p:nvSpPr>
          <p:spPr bwMode="auto">
            <a:xfrm>
              <a:off x="6967538" y="3265488"/>
              <a:ext cx="423863" cy="103188"/>
            </a:xfrm>
            <a:custGeom>
              <a:avLst/>
              <a:gdLst>
                <a:gd name="T0" fmla="*/ 2 w 58"/>
                <a:gd name="T1" fmla="*/ 5 h 14"/>
                <a:gd name="T2" fmla="*/ 11 w 58"/>
                <a:gd name="T3" fmla="*/ 0 h 14"/>
                <a:gd name="T4" fmla="*/ 52 w 58"/>
                <a:gd name="T5" fmla="*/ 1 h 14"/>
                <a:gd name="T6" fmla="*/ 57 w 58"/>
                <a:gd name="T7" fmla="*/ 7 h 14"/>
                <a:gd name="T8" fmla="*/ 49 w 58"/>
                <a:gd name="T9" fmla="*/ 14 h 14"/>
                <a:gd name="T10" fmla="*/ 5 w 58"/>
                <a:gd name="T11" fmla="*/ 13 h 14"/>
                <a:gd name="T12" fmla="*/ 3 w 58"/>
                <a:gd name="T13" fmla="*/ 7 h 14"/>
                <a:gd name="T14" fmla="*/ 2 w 58"/>
                <a:gd name="T15" fmla="*/ 5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4">
                  <a:moveTo>
                    <a:pt x="2" y="5"/>
                  </a:moveTo>
                  <a:cubicBezTo>
                    <a:pt x="1" y="4"/>
                    <a:pt x="3" y="0"/>
                    <a:pt x="11" y="0"/>
                  </a:cubicBezTo>
                  <a:cubicBezTo>
                    <a:pt x="17" y="1"/>
                    <a:pt x="49" y="1"/>
                    <a:pt x="52" y="1"/>
                  </a:cubicBezTo>
                  <a:cubicBezTo>
                    <a:pt x="55" y="1"/>
                    <a:pt x="58" y="4"/>
                    <a:pt x="57" y="7"/>
                  </a:cubicBezTo>
                  <a:cubicBezTo>
                    <a:pt x="57" y="9"/>
                    <a:pt x="57" y="14"/>
                    <a:pt x="49" y="14"/>
                  </a:cubicBezTo>
                  <a:cubicBezTo>
                    <a:pt x="41" y="14"/>
                    <a:pt x="7" y="14"/>
                    <a:pt x="5" y="13"/>
                  </a:cubicBezTo>
                  <a:cubicBezTo>
                    <a:pt x="0" y="10"/>
                    <a:pt x="1" y="10"/>
                    <a:pt x="3" y="7"/>
                  </a:cubicBezTo>
                  <a:cubicBezTo>
                    <a:pt x="4" y="6"/>
                    <a:pt x="2" y="5"/>
                    <a:pt x="2" y="5"/>
                  </a:cubicBezTo>
                </a:path>
              </a:pathLst>
            </a:custGeom>
            <a:solidFill>
              <a:srgbClr val="30D4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8" name="Freeform 651">
              <a:extLst>
                <a:ext uri="{FF2B5EF4-FFF2-40B4-BE49-F238E27FC236}">
                  <a16:creationId xmlns:a16="http://schemas.microsoft.com/office/drawing/2014/main" id="{F010E7FC-71C7-D7C8-AF7A-04196902AC6B}"/>
                </a:ext>
              </a:extLst>
            </p:cNvPr>
            <p:cNvSpPr>
              <a:spLocks/>
            </p:cNvSpPr>
            <p:nvPr/>
          </p:nvSpPr>
          <p:spPr bwMode="auto">
            <a:xfrm>
              <a:off x="6967538" y="3265488"/>
              <a:ext cx="423863" cy="103188"/>
            </a:xfrm>
            <a:custGeom>
              <a:avLst/>
              <a:gdLst>
                <a:gd name="T0" fmla="*/ 2 w 58"/>
                <a:gd name="T1" fmla="*/ 5 h 14"/>
                <a:gd name="T2" fmla="*/ 11 w 58"/>
                <a:gd name="T3" fmla="*/ 1 h 14"/>
                <a:gd name="T4" fmla="*/ 52 w 58"/>
                <a:gd name="T5" fmla="*/ 1 h 14"/>
                <a:gd name="T6" fmla="*/ 57 w 58"/>
                <a:gd name="T7" fmla="*/ 7 h 14"/>
                <a:gd name="T8" fmla="*/ 49 w 58"/>
                <a:gd name="T9" fmla="*/ 14 h 14"/>
                <a:gd name="T10" fmla="*/ 5 w 58"/>
                <a:gd name="T11" fmla="*/ 13 h 14"/>
                <a:gd name="T12" fmla="*/ 3 w 58"/>
                <a:gd name="T13" fmla="*/ 7 h 14"/>
                <a:gd name="T14" fmla="*/ 2 w 58"/>
                <a:gd name="T15" fmla="*/ 5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4">
                  <a:moveTo>
                    <a:pt x="2" y="5"/>
                  </a:moveTo>
                  <a:cubicBezTo>
                    <a:pt x="1" y="4"/>
                    <a:pt x="3" y="0"/>
                    <a:pt x="11" y="1"/>
                  </a:cubicBezTo>
                  <a:cubicBezTo>
                    <a:pt x="17" y="1"/>
                    <a:pt x="49" y="1"/>
                    <a:pt x="52" y="1"/>
                  </a:cubicBezTo>
                  <a:cubicBezTo>
                    <a:pt x="55" y="1"/>
                    <a:pt x="58" y="4"/>
                    <a:pt x="57" y="7"/>
                  </a:cubicBezTo>
                  <a:cubicBezTo>
                    <a:pt x="57" y="9"/>
                    <a:pt x="57" y="14"/>
                    <a:pt x="49" y="14"/>
                  </a:cubicBezTo>
                  <a:cubicBezTo>
                    <a:pt x="41" y="14"/>
                    <a:pt x="7" y="14"/>
                    <a:pt x="5" y="13"/>
                  </a:cubicBezTo>
                  <a:cubicBezTo>
                    <a:pt x="0" y="10"/>
                    <a:pt x="1" y="10"/>
                    <a:pt x="3" y="7"/>
                  </a:cubicBezTo>
                  <a:cubicBezTo>
                    <a:pt x="4" y="6"/>
                    <a:pt x="2" y="5"/>
                    <a:pt x="2" y="5"/>
                  </a:cubicBezTo>
                </a:path>
              </a:pathLst>
            </a:custGeom>
            <a:solidFill>
              <a:srgbClr val="2FD3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09" name="Freeform 652">
              <a:extLst>
                <a:ext uri="{FF2B5EF4-FFF2-40B4-BE49-F238E27FC236}">
                  <a16:creationId xmlns:a16="http://schemas.microsoft.com/office/drawing/2014/main" id="{4A2072E6-0EA7-7F17-1000-462391AFA25A}"/>
                </a:ext>
              </a:extLst>
            </p:cNvPr>
            <p:cNvSpPr>
              <a:spLocks/>
            </p:cNvSpPr>
            <p:nvPr/>
          </p:nvSpPr>
          <p:spPr bwMode="auto">
            <a:xfrm>
              <a:off x="6967538" y="3265488"/>
              <a:ext cx="423863" cy="103188"/>
            </a:xfrm>
            <a:custGeom>
              <a:avLst/>
              <a:gdLst>
                <a:gd name="T0" fmla="*/ 2 w 58"/>
                <a:gd name="T1" fmla="*/ 5 h 14"/>
                <a:gd name="T2" fmla="*/ 11 w 58"/>
                <a:gd name="T3" fmla="*/ 1 h 14"/>
                <a:gd name="T4" fmla="*/ 52 w 58"/>
                <a:gd name="T5" fmla="*/ 1 h 14"/>
                <a:gd name="T6" fmla="*/ 57 w 58"/>
                <a:gd name="T7" fmla="*/ 7 h 14"/>
                <a:gd name="T8" fmla="*/ 49 w 58"/>
                <a:gd name="T9" fmla="*/ 14 h 14"/>
                <a:gd name="T10" fmla="*/ 5 w 58"/>
                <a:gd name="T11" fmla="*/ 13 h 14"/>
                <a:gd name="T12" fmla="*/ 3 w 58"/>
                <a:gd name="T13" fmla="*/ 7 h 14"/>
                <a:gd name="T14" fmla="*/ 2 w 58"/>
                <a:gd name="T15" fmla="*/ 5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4">
                  <a:moveTo>
                    <a:pt x="2" y="5"/>
                  </a:moveTo>
                  <a:cubicBezTo>
                    <a:pt x="1" y="4"/>
                    <a:pt x="3" y="0"/>
                    <a:pt x="11" y="1"/>
                  </a:cubicBezTo>
                  <a:cubicBezTo>
                    <a:pt x="17" y="1"/>
                    <a:pt x="49" y="1"/>
                    <a:pt x="52" y="1"/>
                  </a:cubicBezTo>
                  <a:cubicBezTo>
                    <a:pt x="55" y="1"/>
                    <a:pt x="58" y="4"/>
                    <a:pt x="57" y="7"/>
                  </a:cubicBezTo>
                  <a:cubicBezTo>
                    <a:pt x="57" y="9"/>
                    <a:pt x="57" y="14"/>
                    <a:pt x="49" y="14"/>
                  </a:cubicBezTo>
                  <a:cubicBezTo>
                    <a:pt x="41" y="14"/>
                    <a:pt x="7" y="14"/>
                    <a:pt x="5" y="13"/>
                  </a:cubicBezTo>
                  <a:cubicBezTo>
                    <a:pt x="0" y="10"/>
                    <a:pt x="1" y="10"/>
                    <a:pt x="3" y="7"/>
                  </a:cubicBezTo>
                  <a:cubicBezTo>
                    <a:pt x="4" y="6"/>
                    <a:pt x="2" y="5"/>
                    <a:pt x="2" y="5"/>
                  </a:cubicBezTo>
                </a:path>
              </a:pathLst>
            </a:custGeom>
            <a:solidFill>
              <a:srgbClr val="2ED3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0" name="Freeform 653">
              <a:extLst>
                <a:ext uri="{FF2B5EF4-FFF2-40B4-BE49-F238E27FC236}">
                  <a16:creationId xmlns:a16="http://schemas.microsoft.com/office/drawing/2014/main" id="{BA429EFB-37C6-81FA-F1E8-F2B02D7FD903}"/>
                </a:ext>
              </a:extLst>
            </p:cNvPr>
            <p:cNvSpPr>
              <a:spLocks/>
            </p:cNvSpPr>
            <p:nvPr/>
          </p:nvSpPr>
          <p:spPr bwMode="auto">
            <a:xfrm>
              <a:off x="6967538" y="3265488"/>
              <a:ext cx="423863" cy="103188"/>
            </a:xfrm>
            <a:custGeom>
              <a:avLst/>
              <a:gdLst>
                <a:gd name="T0" fmla="*/ 2 w 58"/>
                <a:gd name="T1" fmla="*/ 5 h 14"/>
                <a:gd name="T2" fmla="*/ 11 w 58"/>
                <a:gd name="T3" fmla="*/ 1 h 14"/>
                <a:gd name="T4" fmla="*/ 52 w 58"/>
                <a:gd name="T5" fmla="*/ 1 h 14"/>
                <a:gd name="T6" fmla="*/ 57 w 58"/>
                <a:gd name="T7" fmla="*/ 7 h 14"/>
                <a:gd name="T8" fmla="*/ 49 w 58"/>
                <a:gd name="T9" fmla="*/ 14 h 14"/>
                <a:gd name="T10" fmla="*/ 5 w 58"/>
                <a:gd name="T11" fmla="*/ 13 h 14"/>
                <a:gd name="T12" fmla="*/ 3 w 58"/>
                <a:gd name="T13" fmla="*/ 7 h 14"/>
                <a:gd name="T14" fmla="*/ 2 w 58"/>
                <a:gd name="T15" fmla="*/ 5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4">
                  <a:moveTo>
                    <a:pt x="2" y="5"/>
                  </a:moveTo>
                  <a:cubicBezTo>
                    <a:pt x="1" y="4"/>
                    <a:pt x="3" y="0"/>
                    <a:pt x="11" y="1"/>
                  </a:cubicBezTo>
                  <a:cubicBezTo>
                    <a:pt x="17" y="1"/>
                    <a:pt x="49" y="1"/>
                    <a:pt x="52" y="1"/>
                  </a:cubicBezTo>
                  <a:cubicBezTo>
                    <a:pt x="55" y="1"/>
                    <a:pt x="58" y="4"/>
                    <a:pt x="57" y="7"/>
                  </a:cubicBezTo>
                  <a:cubicBezTo>
                    <a:pt x="57" y="9"/>
                    <a:pt x="57" y="14"/>
                    <a:pt x="49" y="14"/>
                  </a:cubicBezTo>
                  <a:cubicBezTo>
                    <a:pt x="41" y="14"/>
                    <a:pt x="7" y="14"/>
                    <a:pt x="5" y="13"/>
                  </a:cubicBezTo>
                  <a:cubicBezTo>
                    <a:pt x="0" y="10"/>
                    <a:pt x="1" y="10"/>
                    <a:pt x="3" y="7"/>
                  </a:cubicBezTo>
                  <a:cubicBezTo>
                    <a:pt x="4" y="6"/>
                    <a:pt x="2" y="5"/>
                    <a:pt x="2" y="5"/>
                  </a:cubicBezTo>
                </a:path>
              </a:pathLst>
            </a:custGeom>
            <a:solidFill>
              <a:srgbClr val="2DD3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1" name="Freeform 654">
              <a:extLst>
                <a:ext uri="{FF2B5EF4-FFF2-40B4-BE49-F238E27FC236}">
                  <a16:creationId xmlns:a16="http://schemas.microsoft.com/office/drawing/2014/main" id="{5171A4BB-F118-B80A-FD28-7B7468ABBEE6}"/>
                </a:ext>
              </a:extLst>
            </p:cNvPr>
            <p:cNvSpPr>
              <a:spLocks/>
            </p:cNvSpPr>
            <p:nvPr/>
          </p:nvSpPr>
          <p:spPr bwMode="auto">
            <a:xfrm>
              <a:off x="6973888" y="3273426"/>
              <a:ext cx="411163" cy="95250"/>
            </a:xfrm>
            <a:custGeom>
              <a:avLst/>
              <a:gdLst>
                <a:gd name="T0" fmla="*/ 1 w 56"/>
                <a:gd name="T1" fmla="*/ 4 h 13"/>
                <a:gd name="T2" fmla="*/ 10 w 56"/>
                <a:gd name="T3" fmla="*/ 0 h 13"/>
                <a:gd name="T4" fmla="*/ 51 w 56"/>
                <a:gd name="T5" fmla="*/ 0 h 13"/>
                <a:gd name="T6" fmla="*/ 56 w 56"/>
                <a:gd name="T7" fmla="*/ 6 h 13"/>
                <a:gd name="T8" fmla="*/ 48 w 56"/>
                <a:gd name="T9" fmla="*/ 13 h 13"/>
                <a:gd name="T10" fmla="*/ 4 w 56"/>
                <a:gd name="T11" fmla="*/ 12 h 13"/>
                <a:gd name="T12" fmla="*/ 2 w 56"/>
                <a:gd name="T13" fmla="*/ 6 h 13"/>
                <a:gd name="T14" fmla="*/ 1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1" y="4"/>
                  </a:moveTo>
                  <a:cubicBezTo>
                    <a:pt x="0" y="3"/>
                    <a:pt x="2" y="0"/>
                    <a:pt x="10" y="0"/>
                  </a:cubicBezTo>
                  <a:cubicBezTo>
                    <a:pt x="16" y="0"/>
                    <a:pt x="48" y="0"/>
                    <a:pt x="51" y="0"/>
                  </a:cubicBezTo>
                  <a:cubicBezTo>
                    <a:pt x="54" y="0"/>
                    <a:pt x="56" y="3"/>
                    <a:pt x="56" y="6"/>
                  </a:cubicBezTo>
                  <a:cubicBezTo>
                    <a:pt x="56" y="8"/>
                    <a:pt x="56" y="13"/>
                    <a:pt x="48" y="13"/>
                  </a:cubicBezTo>
                  <a:cubicBezTo>
                    <a:pt x="40" y="13"/>
                    <a:pt x="6" y="13"/>
                    <a:pt x="4" y="12"/>
                  </a:cubicBezTo>
                  <a:cubicBezTo>
                    <a:pt x="0" y="9"/>
                    <a:pt x="0" y="9"/>
                    <a:pt x="2" y="6"/>
                  </a:cubicBezTo>
                  <a:cubicBezTo>
                    <a:pt x="3" y="5"/>
                    <a:pt x="1" y="4"/>
                    <a:pt x="1" y="4"/>
                  </a:cubicBezTo>
                </a:path>
              </a:pathLst>
            </a:custGeom>
            <a:solidFill>
              <a:srgbClr val="2CD3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2" name="Freeform 655">
              <a:extLst>
                <a:ext uri="{FF2B5EF4-FFF2-40B4-BE49-F238E27FC236}">
                  <a16:creationId xmlns:a16="http://schemas.microsoft.com/office/drawing/2014/main" id="{A52B9EFC-6B42-5DE3-16FF-E63BCE38360F}"/>
                </a:ext>
              </a:extLst>
            </p:cNvPr>
            <p:cNvSpPr>
              <a:spLocks/>
            </p:cNvSpPr>
            <p:nvPr/>
          </p:nvSpPr>
          <p:spPr bwMode="auto">
            <a:xfrm>
              <a:off x="6973888" y="3273426"/>
              <a:ext cx="411163" cy="95250"/>
            </a:xfrm>
            <a:custGeom>
              <a:avLst/>
              <a:gdLst>
                <a:gd name="T0" fmla="*/ 1 w 56"/>
                <a:gd name="T1" fmla="*/ 4 h 13"/>
                <a:gd name="T2" fmla="*/ 10 w 56"/>
                <a:gd name="T3" fmla="*/ 0 h 13"/>
                <a:gd name="T4" fmla="*/ 51 w 56"/>
                <a:gd name="T5" fmla="*/ 0 h 13"/>
                <a:gd name="T6" fmla="*/ 56 w 56"/>
                <a:gd name="T7" fmla="*/ 6 h 13"/>
                <a:gd name="T8" fmla="*/ 48 w 56"/>
                <a:gd name="T9" fmla="*/ 13 h 13"/>
                <a:gd name="T10" fmla="*/ 4 w 56"/>
                <a:gd name="T11" fmla="*/ 12 h 13"/>
                <a:gd name="T12" fmla="*/ 2 w 56"/>
                <a:gd name="T13" fmla="*/ 6 h 13"/>
                <a:gd name="T14" fmla="*/ 1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1" y="4"/>
                  </a:moveTo>
                  <a:cubicBezTo>
                    <a:pt x="0" y="3"/>
                    <a:pt x="2" y="0"/>
                    <a:pt x="10" y="0"/>
                  </a:cubicBezTo>
                  <a:cubicBezTo>
                    <a:pt x="16" y="0"/>
                    <a:pt x="48" y="0"/>
                    <a:pt x="51" y="0"/>
                  </a:cubicBezTo>
                  <a:cubicBezTo>
                    <a:pt x="54" y="0"/>
                    <a:pt x="56" y="3"/>
                    <a:pt x="56" y="6"/>
                  </a:cubicBezTo>
                  <a:cubicBezTo>
                    <a:pt x="56" y="8"/>
                    <a:pt x="56" y="13"/>
                    <a:pt x="48" y="13"/>
                  </a:cubicBezTo>
                  <a:cubicBezTo>
                    <a:pt x="40" y="13"/>
                    <a:pt x="6" y="13"/>
                    <a:pt x="4" y="12"/>
                  </a:cubicBezTo>
                  <a:cubicBezTo>
                    <a:pt x="0" y="9"/>
                    <a:pt x="0" y="9"/>
                    <a:pt x="2" y="6"/>
                  </a:cubicBezTo>
                  <a:cubicBezTo>
                    <a:pt x="3" y="5"/>
                    <a:pt x="1" y="4"/>
                    <a:pt x="1" y="4"/>
                  </a:cubicBezTo>
                </a:path>
              </a:pathLst>
            </a:custGeom>
            <a:solidFill>
              <a:srgbClr val="2BD3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3" name="Freeform 656">
              <a:extLst>
                <a:ext uri="{FF2B5EF4-FFF2-40B4-BE49-F238E27FC236}">
                  <a16:creationId xmlns:a16="http://schemas.microsoft.com/office/drawing/2014/main" id="{B2F3753D-4485-3467-668A-94D57456F845}"/>
                </a:ext>
              </a:extLst>
            </p:cNvPr>
            <p:cNvSpPr>
              <a:spLocks/>
            </p:cNvSpPr>
            <p:nvPr/>
          </p:nvSpPr>
          <p:spPr bwMode="auto">
            <a:xfrm>
              <a:off x="6973888" y="3273426"/>
              <a:ext cx="411163" cy="95250"/>
            </a:xfrm>
            <a:custGeom>
              <a:avLst/>
              <a:gdLst>
                <a:gd name="T0" fmla="*/ 1 w 56"/>
                <a:gd name="T1" fmla="*/ 4 h 13"/>
                <a:gd name="T2" fmla="*/ 10 w 56"/>
                <a:gd name="T3" fmla="*/ 0 h 13"/>
                <a:gd name="T4" fmla="*/ 51 w 56"/>
                <a:gd name="T5" fmla="*/ 0 h 13"/>
                <a:gd name="T6" fmla="*/ 56 w 56"/>
                <a:gd name="T7" fmla="*/ 6 h 13"/>
                <a:gd name="T8" fmla="*/ 48 w 56"/>
                <a:gd name="T9" fmla="*/ 13 h 13"/>
                <a:gd name="T10" fmla="*/ 4 w 56"/>
                <a:gd name="T11" fmla="*/ 12 h 13"/>
                <a:gd name="T12" fmla="*/ 2 w 56"/>
                <a:gd name="T13" fmla="*/ 6 h 13"/>
                <a:gd name="T14" fmla="*/ 1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1" y="4"/>
                  </a:moveTo>
                  <a:cubicBezTo>
                    <a:pt x="0" y="3"/>
                    <a:pt x="2" y="0"/>
                    <a:pt x="10" y="0"/>
                  </a:cubicBezTo>
                  <a:cubicBezTo>
                    <a:pt x="16" y="0"/>
                    <a:pt x="48" y="1"/>
                    <a:pt x="51" y="0"/>
                  </a:cubicBezTo>
                  <a:cubicBezTo>
                    <a:pt x="54" y="0"/>
                    <a:pt x="56" y="3"/>
                    <a:pt x="56" y="6"/>
                  </a:cubicBezTo>
                  <a:cubicBezTo>
                    <a:pt x="56" y="8"/>
                    <a:pt x="56" y="13"/>
                    <a:pt x="48" y="13"/>
                  </a:cubicBezTo>
                  <a:cubicBezTo>
                    <a:pt x="40" y="13"/>
                    <a:pt x="6" y="13"/>
                    <a:pt x="4" y="12"/>
                  </a:cubicBezTo>
                  <a:cubicBezTo>
                    <a:pt x="0" y="9"/>
                    <a:pt x="0" y="9"/>
                    <a:pt x="2" y="6"/>
                  </a:cubicBezTo>
                  <a:cubicBezTo>
                    <a:pt x="3" y="5"/>
                    <a:pt x="1" y="4"/>
                    <a:pt x="1" y="4"/>
                  </a:cubicBezTo>
                </a:path>
              </a:pathLst>
            </a:custGeom>
            <a:solidFill>
              <a:srgbClr val="2AD2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4" name="Freeform 657">
              <a:extLst>
                <a:ext uri="{FF2B5EF4-FFF2-40B4-BE49-F238E27FC236}">
                  <a16:creationId xmlns:a16="http://schemas.microsoft.com/office/drawing/2014/main" id="{AB1633BE-A17A-B31C-9AE2-5EAD6174834E}"/>
                </a:ext>
              </a:extLst>
            </p:cNvPr>
            <p:cNvSpPr>
              <a:spLocks/>
            </p:cNvSpPr>
            <p:nvPr/>
          </p:nvSpPr>
          <p:spPr bwMode="auto">
            <a:xfrm>
              <a:off x="6973888" y="3273426"/>
              <a:ext cx="411163" cy="95250"/>
            </a:xfrm>
            <a:custGeom>
              <a:avLst/>
              <a:gdLst>
                <a:gd name="T0" fmla="*/ 1 w 56"/>
                <a:gd name="T1" fmla="*/ 4 h 13"/>
                <a:gd name="T2" fmla="*/ 10 w 56"/>
                <a:gd name="T3" fmla="*/ 0 h 13"/>
                <a:gd name="T4" fmla="*/ 51 w 56"/>
                <a:gd name="T5" fmla="*/ 0 h 13"/>
                <a:gd name="T6" fmla="*/ 56 w 56"/>
                <a:gd name="T7" fmla="*/ 6 h 13"/>
                <a:gd name="T8" fmla="*/ 48 w 56"/>
                <a:gd name="T9" fmla="*/ 13 h 13"/>
                <a:gd name="T10" fmla="*/ 4 w 56"/>
                <a:gd name="T11" fmla="*/ 12 h 13"/>
                <a:gd name="T12" fmla="*/ 2 w 56"/>
                <a:gd name="T13" fmla="*/ 6 h 13"/>
                <a:gd name="T14" fmla="*/ 1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1" y="4"/>
                  </a:moveTo>
                  <a:cubicBezTo>
                    <a:pt x="0" y="3"/>
                    <a:pt x="2" y="0"/>
                    <a:pt x="10" y="0"/>
                  </a:cubicBezTo>
                  <a:cubicBezTo>
                    <a:pt x="16" y="0"/>
                    <a:pt x="48" y="1"/>
                    <a:pt x="51" y="0"/>
                  </a:cubicBezTo>
                  <a:cubicBezTo>
                    <a:pt x="54" y="0"/>
                    <a:pt x="56" y="3"/>
                    <a:pt x="56" y="6"/>
                  </a:cubicBezTo>
                  <a:cubicBezTo>
                    <a:pt x="56" y="8"/>
                    <a:pt x="56" y="13"/>
                    <a:pt x="48" y="13"/>
                  </a:cubicBezTo>
                  <a:cubicBezTo>
                    <a:pt x="40" y="13"/>
                    <a:pt x="6" y="13"/>
                    <a:pt x="4" y="12"/>
                  </a:cubicBezTo>
                  <a:cubicBezTo>
                    <a:pt x="0" y="9"/>
                    <a:pt x="0" y="8"/>
                    <a:pt x="2" y="6"/>
                  </a:cubicBezTo>
                  <a:cubicBezTo>
                    <a:pt x="3" y="5"/>
                    <a:pt x="1" y="4"/>
                    <a:pt x="1" y="4"/>
                  </a:cubicBezTo>
                </a:path>
              </a:pathLst>
            </a:custGeom>
            <a:solidFill>
              <a:srgbClr val="29D2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5" name="Freeform 658">
              <a:extLst>
                <a:ext uri="{FF2B5EF4-FFF2-40B4-BE49-F238E27FC236}">
                  <a16:creationId xmlns:a16="http://schemas.microsoft.com/office/drawing/2014/main" id="{556F5DAC-644E-5290-82ED-686999FB6362}"/>
                </a:ext>
              </a:extLst>
            </p:cNvPr>
            <p:cNvSpPr>
              <a:spLocks/>
            </p:cNvSpPr>
            <p:nvPr/>
          </p:nvSpPr>
          <p:spPr bwMode="auto">
            <a:xfrm>
              <a:off x="6973888" y="3273426"/>
              <a:ext cx="411163" cy="95250"/>
            </a:xfrm>
            <a:custGeom>
              <a:avLst/>
              <a:gdLst>
                <a:gd name="T0" fmla="*/ 1 w 56"/>
                <a:gd name="T1" fmla="*/ 4 h 13"/>
                <a:gd name="T2" fmla="*/ 10 w 56"/>
                <a:gd name="T3" fmla="*/ 0 h 13"/>
                <a:gd name="T4" fmla="*/ 51 w 56"/>
                <a:gd name="T5" fmla="*/ 0 h 13"/>
                <a:gd name="T6" fmla="*/ 56 w 56"/>
                <a:gd name="T7" fmla="*/ 6 h 13"/>
                <a:gd name="T8" fmla="*/ 48 w 56"/>
                <a:gd name="T9" fmla="*/ 13 h 13"/>
                <a:gd name="T10" fmla="*/ 4 w 56"/>
                <a:gd name="T11" fmla="*/ 12 h 13"/>
                <a:gd name="T12" fmla="*/ 2 w 56"/>
                <a:gd name="T13" fmla="*/ 6 h 13"/>
                <a:gd name="T14" fmla="*/ 1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1" y="4"/>
                  </a:moveTo>
                  <a:cubicBezTo>
                    <a:pt x="0" y="3"/>
                    <a:pt x="2" y="0"/>
                    <a:pt x="10" y="0"/>
                  </a:cubicBezTo>
                  <a:cubicBezTo>
                    <a:pt x="16" y="0"/>
                    <a:pt x="48" y="1"/>
                    <a:pt x="51" y="0"/>
                  </a:cubicBezTo>
                  <a:cubicBezTo>
                    <a:pt x="54" y="0"/>
                    <a:pt x="56" y="3"/>
                    <a:pt x="56" y="6"/>
                  </a:cubicBezTo>
                  <a:cubicBezTo>
                    <a:pt x="56" y="8"/>
                    <a:pt x="56" y="13"/>
                    <a:pt x="48" y="13"/>
                  </a:cubicBezTo>
                  <a:cubicBezTo>
                    <a:pt x="40" y="13"/>
                    <a:pt x="6" y="13"/>
                    <a:pt x="4" y="12"/>
                  </a:cubicBezTo>
                  <a:cubicBezTo>
                    <a:pt x="0" y="9"/>
                    <a:pt x="0" y="8"/>
                    <a:pt x="2" y="6"/>
                  </a:cubicBezTo>
                  <a:cubicBezTo>
                    <a:pt x="3" y="5"/>
                    <a:pt x="1" y="4"/>
                    <a:pt x="1" y="4"/>
                  </a:cubicBezTo>
                </a:path>
              </a:pathLst>
            </a:custGeom>
            <a:solidFill>
              <a:srgbClr val="28D2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6" name="Freeform 659">
              <a:extLst>
                <a:ext uri="{FF2B5EF4-FFF2-40B4-BE49-F238E27FC236}">
                  <a16:creationId xmlns:a16="http://schemas.microsoft.com/office/drawing/2014/main" id="{5745C8A7-BC06-0245-E1D7-4DA8AE5EDAC7}"/>
                </a:ext>
              </a:extLst>
            </p:cNvPr>
            <p:cNvSpPr>
              <a:spLocks/>
            </p:cNvSpPr>
            <p:nvPr/>
          </p:nvSpPr>
          <p:spPr bwMode="auto">
            <a:xfrm>
              <a:off x="6973888" y="3273426"/>
              <a:ext cx="411163" cy="95250"/>
            </a:xfrm>
            <a:custGeom>
              <a:avLst/>
              <a:gdLst>
                <a:gd name="T0" fmla="*/ 1 w 56"/>
                <a:gd name="T1" fmla="*/ 4 h 13"/>
                <a:gd name="T2" fmla="*/ 10 w 56"/>
                <a:gd name="T3" fmla="*/ 0 h 13"/>
                <a:gd name="T4" fmla="*/ 51 w 56"/>
                <a:gd name="T5" fmla="*/ 1 h 13"/>
                <a:gd name="T6" fmla="*/ 56 w 56"/>
                <a:gd name="T7" fmla="*/ 6 h 13"/>
                <a:gd name="T8" fmla="*/ 48 w 56"/>
                <a:gd name="T9" fmla="*/ 13 h 13"/>
                <a:gd name="T10" fmla="*/ 4 w 56"/>
                <a:gd name="T11" fmla="*/ 12 h 13"/>
                <a:gd name="T12" fmla="*/ 2 w 56"/>
                <a:gd name="T13" fmla="*/ 6 h 13"/>
                <a:gd name="T14" fmla="*/ 1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1" y="4"/>
                  </a:moveTo>
                  <a:cubicBezTo>
                    <a:pt x="0" y="3"/>
                    <a:pt x="2" y="0"/>
                    <a:pt x="10" y="0"/>
                  </a:cubicBezTo>
                  <a:cubicBezTo>
                    <a:pt x="16" y="0"/>
                    <a:pt x="48" y="1"/>
                    <a:pt x="51" y="1"/>
                  </a:cubicBezTo>
                  <a:cubicBezTo>
                    <a:pt x="54" y="0"/>
                    <a:pt x="56" y="3"/>
                    <a:pt x="56" y="6"/>
                  </a:cubicBezTo>
                  <a:cubicBezTo>
                    <a:pt x="56" y="8"/>
                    <a:pt x="56" y="13"/>
                    <a:pt x="48" y="13"/>
                  </a:cubicBezTo>
                  <a:cubicBezTo>
                    <a:pt x="40" y="13"/>
                    <a:pt x="6" y="13"/>
                    <a:pt x="4" y="12"/>
                  </a:cubicBezTo>
                  <a:cubicBezTo>
                    <a:pt x="0" y="9"/>
                    <a:pt x="0" y="8"/>
                    <a:pt x="2" y="6"/>
                  </a:cubicBezTo>
                  <a:cubicBezTo>
                    <a:pt x="3" y="5"/>
                    <a:pt x="1" y="4"/>
                    <a:pt x="1" y="4"/>
                  </a:cubicBezTo>
                </a:path>
              </a:pathLst>
            </a:custGeom>
            <a:solidFill>
              <a:srgbClr val="27D2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7" name="Freeform 660">
              <a:extLst>
                <a:ext uri="{FF2B5EF4-FFF2-40B4-BE49-F238E27FC236}">
                  <a16:creationId xmlns:a16="http://schemas.microsoft.com/office/drawing/2014/main" id="{1AB64C83-31AF-4026-050F-3B82D39A9DF7}"/>
                </a:ext>
              </a:extLst>
            </p:cNvPr>
            <p:cNvSpPr>
              <a:spLocks/>
            </p:cNvSpPr>
            <p:nvPr/>
          </p:nvSpPr>
          <p:spPr bwMode="auto">
            <a:xfrm>
              <a:off x="6973888" y="3273426"/>
              <a:ext cx="411163" cy="95250"/>
            </a:xfrm>
            <a:custGeom>
              <a:avLst/>
              <a:gdLst>
                <a:gd name="T0" fmla="*/ 1 w 56"/>
                <a:gd name="T1" fmla="*/ 4 h 13"/>
                <a:gd name="T2" fmla="*/ 10 w 56"/>
                <a:gd name="T3" fmla="*/ 0 h 13"/>
                <a:gd name="T4" fmla="*/ 51 w 56"/>
                <a:gd name="T5" fmla="*/ 1 h 13"/>
                <a:gd name="T6" fmla="*/ 56 w 56"/>
                <a:gd name="T7" fmla="*/ 6 h 13"/>
                <a:gd name="T8" fmla="*/ 48 w 56"/>
                <a:gd name="T9" fmla="*/ 13 h 13"/>
                <a:gd name="T10" fmla="*/ 4 w 56"/>
                <a:gd name="T11" fmla="*/ 11 h 13"/>
                <a:gd name="T12" fmla="*/ 2 w 56"/>
                <a:gd name="T13" fmla="*/ 6 h 13"/>
                <a:gd name="T14" fmla="*/ 1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1" y="4"/>
                  </a:moveTo>
                  <a:cubicBezTo>
                    <a:pt x="0" y="3"/>
                    <a:pt x="2" y="0"/>
                    <a:pt x="10" y="0"/>
                  </a:cubicBezTo>
                  <a:cubicBezTo>
                    <a:pt x="17" y="0"/>
                    <a:pt x="48" y="1"/>
                    <a:pt x="51" y="1"/>
                  </a:cubicBezTo>
                  <a:cubicBezTo>
                    <a:pt x="53" y="0"/>
                    <a:pt x="56" y="3"/>
                    <a:pt x="56" y="6"/>
                  </a:cubicBezTo>
                  <a:cubicBezTo>
                    <a:pt x="56" y="8"/>
                    <a:pt x="56" y="12"/>
                    <a:pt x="48" y="13"/>
                  </a:cubicBezTo>
                  <a:cubicBezTo>
                    <a:pt x="40" y="13"/>
                    <a:pt x="6" y="13"/>
                    <a:pt x="4" y="11"/>
                  </a:cubicBezTo>
                  <a:cubicBezTo>
                    <a:pt x="0" y="9"/>
                    <a:pt x="0" y="8"/>
                    <a:pt x="2" y="6"/>
                  </a:cubicBezTo>
                  <a:cubicBezTo>
                    <a:pt x="3" y="5"/>
                    <a:pt x="1" y="4"/>
                    <a:pt x="1" y="4"/>
                  </a:cubicBezTo>
                </a:path>
              </a:pathLst>
            </a:custGeom>
            <a:solidFill>
              <a:srgbClr val="26D2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8" name="Freeform 661">
              <a:extLst>
                <a:ext uri="{FF2B5EF4-FFF2-40B4-BE49-F238E27FC236}">
                  <a16:creationId xmlns:a16="http://schemas.microsoft.com/office/drawing/2014/main" id="{61692F1B-E4ED-04FC-52E0-D7DEB3F50A5F}"/>
                </a:ext>
              </a:extLst>
            </p:cNvPr>
            <p:cNvSpPr>
              <a:spLocks/>
            </p:cNvSpPr>
            <p:nvPr/>
          </p:nvSpPr>
          <p:spPr bwMode="auto">
            <a:xfrm>
              <a:off x="6973888" y="3273426"/>
              <a:ext cx="411163" cy="95250"/>
            </a:xfrm>
            <a:custGeom>
              <a:avLst/>
              <a:gdLst>
                <a:gd name="T0" fmla="*/ 1 w 56"/>
                <a:gd name="T1" fmla="*/ 4 h 13"/>
                <a:gd name="T2" fmla="*/ 10 w 56"/>
                <a:gd name="T3" fmla="*/ 0 h 13"/>
                <a:gd name="T4" fmla="*/ 51 w 56"/>
                <a:gd name="T5" fmla="*/ 1 h 13"/>
                <a:gd name="T6" fmla="*/ 56 w 56"/>
                <a:gd name="T7" fmla="*/ 6 h 13"/>
                <a:gd name="T8" fmla="*/ 48 w 56"/>
                <a:gd name="T9" fmla="*/ 13 h 13"/>
                <a:gd name="T10" fmla="*/ 4 w 56"/>
                <a:gd name="T11" fmla="*/ 11 h 13"/>
                <a:gd name="T12" fmla="*/ 2 w 56"/>
                <a:gd name="T13" fmla="*/ 6 h 13"/>
                <a:gd name="T14" fmla="*/ 1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1" y="4"/>
                  </a:moveTo>
                  <a:cubicBezTo>
                    <a:pt x="0" y="3"/>
                    <a:pt x="2" y="0"/>
                    <a:pt x="10" y="0"/>
                  </a:cubicBezTo>
                  <a:cubicBezTo>
                    <a:pt x="17" y="0"/>
                    <a:pt x="48" y="1"/>
                    <a:pt x="51" y="1"/>
                  </a:cubicBezTo>
                  <a:cubicBezTo>
                    <a:pt x="53" y="1"/>
                    <a:pt x="56" y="3"/>
                    <a:pt x="56" y="6"/>
                  </a:cubicBezTo>
                  <a:cubicBezTo>
                    <a:pt x="55" y="8"/>
                    <a:pt x="56" y="12"/>
                    <a:pt x="48" y="13"/>
                  </a:cubicBezTo>
                  <a:cubicBezTo>
                    <a:pt x="40" y="13"/>
                    <a:pt x="6" y="13"/>
                    <a:pt x="4" y="11"/>
                  </a:cubicBezTo>
                  <a:cubicBezTo>
                    <a:pt x="0" y="9"/>
                    <a:pt x="0" y="8"/>
                    <a:pt x="2" y="6"/>
                  </a:cubicBezTo>
                  <a:cubicBezTo>
                    <a:pt x="3" y="5"/>
                    <a:pt x="1" y="4"/>
                    <a:pt x="1" y="4"/>
                  </a:cubicBezTo>
                </a:path>
              </a:pathLst>
            </a:custGeom>
            <a:solidFill>
              <a:srgbClr val="25D1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19" name="Freeform 662">
              <a:extLst>
                <a:ext uri="{FF2B5EF4-FFF2-40B4-BE49-F238E27FC236}">
                  <a16:creationId xmlns:a16="http://schemas.microsoft.com/office/drawing/2014/main" id="{7C927FE0-177B-9F65-8678-7E3BF2E20134}"/>
                </a:ext>
              </a:extLst>
            </p:cNvPr>
            <p:cNvSpPr>
              <a:spLocks/>
            </p:cNvSpPr>
            <p:nvPr/>
          </p:nvSpPr>
          <p:spPr bwMode="auto">
            <a:xfrm>
              <a:off x="6973888" y="3273426"/>
              <a:ext cx="411163" cy="95250"/>
            </a:xfrm>
            <a:custGeom>
              <a:avLst/>
              <a:gdLst>
                <a:gd name="T0" fmla="*/ 1 w 56"/>
                <a:gd name="T1" fmla="*/ 4 h 13"/>
                <a:gd name="T2" fmla="*/ 10 w 56"/>
                <a:gd name="T3" fmla="*/ 0 h 13"/>
                <a:gd name="T4" fmla="*/ 51 w 56"/>
                <a:gd name="T5" fmla="*/ 1 h 13"/>
                <a:gd name="T6" fmla="*/ 56 w 56"/>
                <a:gd name="T7" fmla="*/ 6 h 13"/>
                <a:gd name="T8" fmla="*/ 48 w 56"/>
                <a:gd name="T9" fmla="*/ 13 h 13"/>
                <a:gd name="T10" fmla="*/ 4 w 56"/>
                <a:gd name="T11" fmla="*/ 11 h 13"/>
                <a:gd name="T12" fmla="*/ 2 w 56"/>
                <a:gd name="T13" fmla="*/ 6 h 13"/>
                <a:gd name="T14" fmla="*/ 1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1" y="4"/>
                  </a:moveTo>
                  <a:cubicBezTo>
                    <a:pt x="0" y="3"/>
                    <a:pt x="2" y="0"/>
                    <a:pt x="10" y="0"/>
                  </a:cubicBezTo>
                  <a:cubicBezTo>
                    <a:pt x="17" y="0"/>
                    <a:pt x="48" y="1"/>
                    <a:pt x="51" y="1"/>
                  </a:cubicBezTo>
                  <a:cubicBezTo>
                    <a:pt x="53" y="1"/>
                    <a:pt x="56" y="3"/>
                    <a:pt x="56" y="6"/>
                  </a:cubicBezTo>
                  <a:cubicBezTo>
                    <a:pt x="55" y="8"/>
                    <a:pt x="56" y="12"/>
                    <a:pt x="48" y="13"/>
                  </a:cubicBezTo>
                  <a:cubicBezTo>
                    <a:pt x="40" y="13"/>
                    <a:pt x="6" y="12"/>
                    <a:pt x="4" y="11"/>
                  </a:cubicBezTo>
                  <a:cubicBezTo>
                    <a:pt x="0" y="9"/>
                    <a:pt x="1" y="8"/>
                    <a:pt x="2" y="6"/>
                  </a:cubicBezTo>
                  <a:cubicBezTo>
                    <a:pt x="3" y="5"/>
                    <a:pt x="1" y="4"/>
                    <a:pt x="1" y="4"/>
                  </a:cubicBezTo>
                </a:path>
              </a:pathLst>
            </a:custGeom>
            <a:solidFill>
              <a:srgbClr val="24D1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0" name="Freeform 663">
              <a:extLst>
                <a:ext uri="{FF2B5EF4-FFF2-40B4-BE49-F238E27FC236}">
                  <a16:creationId xmlns:a16="http://schemas.microsoft.com/office/drawing/2014/main" id="{511CD6A8-7C52-41AE-1A7B-9B93B32F0295}"/>
                </a:ext>
              </a:extLst>
            </p:cNvPr>
            <p:cNvSpPr>
              <a:spLocks/>
            </p:cNvSpPr>
            <p:nvPr/>
          </p:nvSpPr>
          <p:spPr bwMode="auto">
            <a:xfrm>
              <a:off x="6973888" y="3273426"/>
              <a:ext cx="411163" cy="95250"/>
            </a:xfrm>
            <a:custGeom>
              <a:avLst/>
              <a:gdLst>
                <a:gd name="T0" fmla="*/ 1 w 56"/>
                <a:gd name="T1" fmla="*/ 4 h 13"/>
                <a:gd name="T2" fmla="*/ 10 w 56"/>
                <a:gd name="T3" fmla="*/ 0 h 13"/>
                <a:gd name="T4" fmla="*/ 51 w 56"/>
                <a:gd name="T5" fmla="*/ 1 h 13"/>
                <a:gd name="T6" fmla="*/ 56 w 56"/>
                <a:gd name="T7" fmla="*/ 6 h 13"/>
                <a:gd name="T8" fmla="*/ 48 w 56"/>
                <a:gd name="T9" fmla="*/ 13 h 13"/>
                <a:gd name="T10" fmla="*/ 4 w 56"/>
                <a:gd name="T11" fmla="*/ 11 h 13"/>
                <a:gd name="T12" fmla="*/ 2 w 56"/>
                <a:gd name="T13" fmla="*/ 6 h 13"/>
                <a:gd name="T14" fmla="*/ 1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1" y="4"/>
                  </a:moveTo>
                  <a:cubicBezTo>
                    <a:pt x="0" y="3"/>
                    <a:pt x="2" y="0"/>
                    <a:pt x="10" y="0"/>
                  </a:cubicBezTo>
                  <a:cubicBezTo>
                    <a:pt x="17" y="0"/>
                    <a:pt x="48" y="1"/>
                    <a:pt x="51" y="1"/>
                  </a:cubicBezTo>
                  <a:cubicBezTo>
                    <a:pt x="53" y="1"/>
                    <a:pt x="56" y="3"/>
                    <a:pt x="56" y="6"/>
                  </a:cubicBezTo>
                  <a:cubicBezTo>
                    <a:pt x="55" y="8"/>
                    <a:pt x="56" y="12"/>
                    <a:pt x="48" y="13"/>
                  </a:cubicBezTo>
                  <a:cubicBezTo>
                    <a:pt x="40" y="13"/>
                    <a:pt x="6" y="12"/>
                    <a:pt x="4" y="11"/>
                  </a:cubicBezTo>
                  <a:cubicBezTo>
                    <a:pt x="0" y="9"/>
                    <a:pt x="1" y="8"/>
                    <a:pt x="2" y="6"/>
                  </a:cubicBezTo>
                  <a:cubicBezTo>
                    <a:pt x="3" y="5"/>
                    <a:pt x="1" y="4"/>
                    <a:pt x="1" y="4"/>
                  </a:cubicBezTo>
                </a:path>
              </a:pathLst>
            </a:custGeom>
            <a:solidFill>
              <a:srgbClr val="23D1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1" name="Freeform 664">
              <a:extLst>
                <a:ext uri="{FF2B5EF4-FFF2-40B4-BE49-F238E27FC236}">
                  <a16:creationId xmlns:a16="http://schemas.microsoft.com/office/drawing/2014/main" id="{626B3B0F-409E-F696-6C5E-6D9693761E39}"/>
                </a:ext>
              </a:extLst>
            </p:cNvPr>
            <p:cNvSpPr>
              <a:spLocks/>
            </p:cNvSpPr>
            <p:nvPr/>
          </p:nvSpPr>
          <p:spPr bwMode="auto">
            <a:xfrm>
              <a:off x="6973888" y="3273426"/>
              <a:ext cx="411163" cy="95250"/>
            </a:xfrm>
            <a:custGeom>
              <a:avLst/>
              <a:gdLst>
                <a:gd name="T0" fmla="*/ 2 w 56"/>
                <a:gd name="T1" fmla="*/ 4 h 13"/>
                <a:gd name="T2" fmla="*/ 10 w 56"/>
                <a:gd name="T3" fmla="*/ 0 h 13"/>
                <a:gd name="T4" fmla="*/ 51 w 56"/>
                <a:gd name="T5" fmla="*/ 1 h 13"/>
                <a:gd name="T6" fmla="*/ 56 w 56"/>
                <a:gd name="T7" fmla="*/ 6 h 13"/>
                <a:gd name="T8" fmla="*/ 48 w 56"/>
                <a:gd name="T9" fmla="*/ 12 h 13"/>
                <a:gd name="T10" fmla="*/ 4 w 56"/>
                <a:gd name="T11" fmla="*/ 11 h 13"/>
                <a:gd name="T12" fmla="*/ 2 w 56"/>
                <a:gd name="T13" fmla="*/ 6 h 13"/>
                <a:gd name="T14" fmla="*/ 2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2" y="4"/>
                  </a:moveTo>
                  <a:cubicBezTo>
                    <a:pt x="0" y="3"/>
                    <a:pt x="2" y="0"/>
                    <a:pt x="10" y="0"/>
                  </a:cubicBezTo>
                  <a:cubicBezTo>
                    <a:pt x="17" y="0"/>
                    <a:pt x="48" y="1"/>
                    <a:pt x="51" y="1"/>
                  </a:cubicBezTo>
                  <a:cubicBezTo>
                    <a:pt x="53" y="1"/>
                    <a:pt x="56" y="3"/>
                    <a:pt x="56" y="6"/>
                  </a:cubicBezTo>
                  <a:cubicBezTo>
                    <a:pt x="55" y="8"/>
                    <a:pt x="56" y="12"/>
                    <a:pt x="48" y="12"/>
                  </a:cubicBezTo>
                  <a:cubicBezTo>
                    <a:pt x="40" y="13"/>
                    <a:pt x="6" y="12"/>
                    <a:pt x="4" y="11"/>
                  </a:cubicBezTo>
                  <a:cubicBezTo>
                    <a:pt x="0" y="9"/>
                    <a:pt x="1" y="8"/>
                    <a:pt x="2" y="6"/>
                  </a:cubicBezTo>
                  <a:cubicBezTo>
                    <a:pt x="3" y="5"/>
                    <a:pt x="2" y="4"/>
                    <a:pt x="2" y="4"/>
                  </a:cubicBezTo>
                </a:path>
              </a:pathLst>
            </a:custGeom>
            <a:solidFill>
              <a:srgbClr val="22D1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2" name="Freeform 665">
              <a:extLst>
                <a:ext uri="{FF2B5EF4-FFF2-40B4-BE49-F238E27FC236}">
                  <a16:creationId xmlns:a16="http://schemas.microsoft.com/office/drawing/2014/main" id="{70B89739-804C-266E-24AD-EC93CB338866}"/>
                </a:ext>
              </a:extLst>
            </p:cNvPr>
            <p:cNvSpPr>
              <a:spLocks/>
            </p:cNvSpPr>
            <p:nvPr/>
          </p:nvSpPr>
          <p:spPr bwMode="auto">
            <a:xfrm>
              <a:off x="6973888" y="3273426"/>
              <a:ext cx="411163" cy="95250"/>
            </a:xfrm>
            <a:custGeom>
              <a:avLst/>
              <a:gdLst>
                <a:gd name="T0" fmla="*/ 2 w 56"/>
                <a:gd name="T1" fmla="*/ 4 h 13"/>
                <a:gd name="T2" fmla="*/ 10 w 56"/>
                <a:gd name="T3" fmla="*/ 0 h 13"/>
                <a:gd name="T4" fmla="*/ 51 w 56"/>
                <a:gd name="T5" fmla="*/ 1 h 13"/>
                <a:gd name="T6" fmla="*/ 56 w 56"/>
                <a:gd name="T7" fmla="*/ 6 h 13"/>
                <a:gd name="T8" fmla="*/ 48 w 56"/>
                <a:gd name="T9" fmla="*/ 12 h 13"/>
                <a:gd name="T10" fmla="*/ 4 w 56"/>
                <a:gd name="T11" fmla="*/ 11 h 13"/>
                <a:gd name="T12" fmla="*/ 2 w 56"/>
                <a:gd name="T13" fmla="*/ 6 h 13"/>
                <a:gd name="T14" fmla="*/ 2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2" y="4"/>
                  </a:moveTo>
                  <a:cubicBezTo>
                    <a:pt x="0" y="3"/>
                    <a:pt x="2" y="0"/>
                    <a:pt x="10" y="0"/>
                  </a:cubicBezTo>
                  <a:cubicBezTo>
                    <a:pt x="17" y="0"/>
                    <a:pt x="48" y="1"/>
                    <a:pt x="51" y="1"/>
                  </a:cubicBezTo>
                  <a:cubicBezTo>
                    <a:pt x="53" y="1"/>
                    <a:pt x="56" y="3"/>
                    <a:pt x="56" y="6"/>
                  </a:cubicBezTo>
                  <a:cubicBezTo>
                    <a:pt x="55" y="8"/>
                    <a:pt x="56" y="12"/>
                    <a:pt x="48" y="12"/>
                  </a:cubicBezTo>
                  <a:cubicBezTo>
                    <a:pt x="40" y="13"/>
                    <a:pt x="6" y="12"/>
                    <a:pt x="4" y="11"/>
                  </a:cubicBezTo>
                  <a:cubicBezTo>
                    <a:pt x="0" y="9"/>
                    <a:pt x="1" y="8"/>
                    <a:pt x="2" y="6"/>
                  </a:cubicBezTo>
                  <a:cubicBezTo>
                    <a:pt x="3" y="5"/>
                    <a:pt x="2" y="4"/>
                    <a:pt x="2" y="4"/>
                  </a:cubicBezTo>
                </a:path>
              </a:pathLst>
            </a:custGeom>
            <a:solidFill>
              <a:srgbClr val="21D1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3" name="Freeform 666">
              <a:extLst>
                <a:ext uri="{FF2B5EF4-FFF2-40B4-BE49-F238E27FC236}">
                  <a16:creationId xmlns:a16="http://schemas.microsoft.com/office/drawing/2014/main" id="{8C94B960-01B7-EB6D-4893-86D37A855D9A}"/>
                </a:ext>
              </a:extLst>
            </p:cNvPr>
            <p:cNvSpPr>
              <a:spLocks/>
            </p:cNvSpPr>
            <p:nvPr/>
          </p:nvSpPr>
          <p:spPr bwMode="auto">
            <a:xfrm>
              <a:off x="6973888" y="3273426"/>
              <a:ext cx="411163" cy="95250"/>
            </a:xfrm>
            <a:custGeom>
              <a:avLst/>
              <a:gdLst>
                <a:gd name="T0" fmla="*/ 2 w 56"/>
                <a:gd name="T1" fmla="*/ 4 h 13"/>
                <a:gd name="T2" fmla="*/ 10 w 56"/>
                <a:gd name="T3" fmla="*/ 0 h 13"/>
                <a:gd name="T4" fmla="*/ 51 w 56"/>
                <a:gd name="T5" fmla="*/ 1 h 13"/>
                <a:gd name="T6" fmla="*/ 56 w 56"/>
                <a:gd name="T7" fmla="*/ 6 h 13"/>
                <a:gd name="T8" fmla="*/ 48 w 56"/>
                <a:gd name="T9" fmla="*/ 12 h 13"/>
                <a:gd name="T10" fmla="*/ 4 w 56"/>
                <a:gd name="T11" fmla="*/ 11 h 13"/>
                <a:gd name="T12" fmla="*/ 2 w 56"/>
                <a:gd name="T13" fmla="*/ 6 h 13"/>
                <a:gd name="T14" fmla="*/ 2 w 56"/>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3">
                  <a:moveTo>
                    <a:pt x="2" y="4"/>
                  </a:moveTo>
                  <a:cubicBezTo>
                    <a:pt x="0" y="3"/>
                    <a:pt x="2" y="0"/>
                    <a:pt x="10" y="0"/>
                  </a:cubicBezTo>
                  <a:cubicBezTo>
                    <a:pt x="17" y="0"/>
                    <a:pt x="48" y="1"/>
                    <a:pt x="51" y="1"/>
                  </a:cubicBezTo>
                  <a:cubicBezTo>
                    <a:pt x="53" y="1"/>
                    <a:pt x="56" y="3"/>
                    <a:pt x="56" y="6"/>
                  </a:cubicBezTo>
                  <a:cubicBezTo>
                    <a:pt x="55" y="8"/>
                    <a:pt x="56" y="12"/>
                    <a:pt x="48" y="12"/>
                  </a:cubicBezTo>
                  <a:cubicBezTo>
                    <a:pt x="40" y="13"/>
                    <a:pt x="6" y="12"/>
                    <a:pt x="4" y="11"/>
                  </a:cubicBezTo>
                  <a:cubicBezTo>
                    <a:pt x="0" y="9"/>
                    <a:pt x="1" y="8"/>
                    <a:pt x="2" y="6"/>
                  </a:cubicBezTo>
                  <a:cubicBezTo>
                    <a:pt x="3" y="5"/>
                    <a:pt x="2" y="4"/>
                    <a:pt x="2" y="4"/>
                  </a:cubicBezTo>
                </a:path>
              </a:pathLst>
            </a:custGeom>
            <a:solidFill>
              <a:srgbClr val="20D0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4" name="Freeform 667">
              <a:extLst>
                <a:ext uri="{FF2B5EF4-FFF2-40B4-BE49-F238E27FC236}">
                  <a16:creationId xmlns:a16="http://schemas.microsoft.com/office/drawing/2014/main" id="{7F9A2734-3EB5-8A08-E345-4CA4F4827F9B}"/>
                </a:ext>
              </a:extLst>
            </p:cNvPr>
            <p:cNvSpPr>
              <a:spLocks/>
            </p:cNvSpPr>
            <p:nvPr/>
          </p:nvSpPr>
          <p:spPr bwMode="auto">
            <a:xfrm>
              <a:off x="6973888" y="3273426"/>
              <a:ext cx="411163" cy="87313"/>
            </a:xfrm>
            <a:custGeom>
              <a:avLst/>
              <a:gdLst>
                <a:gd name="T0" fmla="*/ 2 w 56"/>
                <a:gd name="T1" fmla="*/ 4 h 12"/>
                <a:gd name="T2" fmla="*/ 10 w 56"/>
                <a:gd name="T3" fmla="*/ 0 h 12"/>
                <a:gd name="T4" fmla="*/ 51 w 56"/>
                <a:gd name="T5" fmla="*/ 1 h 12"/>
                <a:gd name="T6" fmla="*/ 56 w 56"/>
                <a:gd name="T7" fmla="*/ 6 h 12"/>
                <a:gd name="T8" fmla="*/ 48 w 56"/>
                <a:gd name="T9" fmla="*/ 12 h 12"/>
                <a:gd name="T10" fmla="*/ 4 w 56"/>
                <a:gd name="T11" fmla="*/ 11 h 12"/>
                <a:gd name="T12" fmla="*/ 2 w 56"/>
                <a:gd name="T13" fmla="*/ 6 h 12"/>
                <a:gd name="T14" fmla="*/ 2 w 56"/>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2">
                  <a:moveTo>
                    <a:pt x="2" y="4"/>
                  </a:moveTo>
                  <a:cubicBezTo>
                    <a:pt x="0" y="3"/>
                    <a:pt x="2" y="0"/>
                    <a:pt x="10" y="0"/>
                  </a:cubicBezTo>
                  <a:cubicBezTo>
                    <a:pt x="17" y="0"/>
                    <a:pt x="48" y="1"/>
                    <a:pt x="51" y="1"/>
                  </a:cubicBezTo>
                  <a:cubicBezTo>
                    <a:pt x="53" y="1"/>
                    <a:pt x="56" y="3"/>
                    <a:pt x="56" y="6"/>
                  </a:cubicBezTo>
                  <a:cubicBezTo>
                    <a:pt x="55" y="8"/>
                    <a:pt x="56" y="12"/>
                    <a:pt x="48" y="12"/>
                  </a:cubicBezTo>
                  <a:cubicBezTo>
                    <a:pt x="40" y="12"/>
                    <a:pt x="6" y="12"/>
                    <a:pt x="4" y="11"/>
                  </a:cubicBezTo>
                  <a:cubicBezTo>
                    <a:pt x="0" y="9"/>
                    <a:pt x="1" y="8"/>
                    <a:pt x="2" y="6"/>
                  </a:cubicBezTo>
                  <a:cubicBezTo>
                    <a:pt x="3" y="5"/>
                    <a:pt x="2" y="4"/>
                    <a:pt x="2" y="4"/>
                  </a:cubicBezTo>
                </a:path>
              </a:pathLst>
            </a:custGeom>
            <a:solidFill>
              <a:srgbClr val="1FD0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5" name="Freeform 668">
              <a:extLst>
                <a:ext uri="{FF2B5EF4-FFF2-40B4-BE49-F238E27FC236}">
                  <a16:creationId xmlns:a16="http://schemas.microsoft.com/office/drawing/2014/main" id="{BB179E73-A55A-F5D6-244B-6F5240B90013}"/>
                </a:ext>
              </a:extLst>
            </p:cNvPr>
            <p:cNvSpPr>
              <a:spLocks/>
            </p:cNvSpPr>
            <p:nvPr/>
          </p:nvSpPr>
          <p:spPr bwMode="auto">
            <a:xfrm>
              <a:off x="6973888" y="3273426"/>
              <a:ext cx="411163" cy="87313"/>
            </a:xfrm>
            <a:custGeom>
              <a:avLst/>
              <a:gdLst>
                <a:gd name="T0" fmla="*/ 2 w 56"/>
                <a:gd name="T1" fmla="*/ 4 h 12"/>
                <a:gd name="T2" fmla="*/ 10 w 56"/>
                <a:gd name="T3" fmla="*/ 0 h 12"/>
                <a:gd name="T4" fmla="*/ 51 w 56"/>
                <a:gd name="T5" fmla="*/ 1 h 12"/>
                <a:gd name="T6" fmla="*/ 56 w 56"/>
                <a:gd name="T7" fmla="*/ 6 h 12"/>
                <a:gd name="T8" fmla="*/ 48 w 56"/>
                <a:gd name="T9" fmla="*/ 12 h 12"/>
                <a:gd name="T10" fmla="*/ 4 w 56"/>
                <a:gd name="T11" fmla="*/ 11 h 12"/>
                <a:gd name="T12" fmla="*/ 2 w 56"/>
                <a:gd name="T13" fmla="*/ 6 h 12"/>
                <a:gd name="T14" fmla="*/ 2 w 56"/>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2">
                  <a:moveTo>
                    <a:pt x="2" y="4"/>
                  </a:moveTo>
                  <a:cubicBezTo>
                    <a:pt x="0" y="3"/>
                    <a:pt x="2" y="0"/>
                    <a:pt x="10" y="0"/>
                  </a:cubicBezTo>
                  <a:cubicBezTo>
                    <a:pt x="17" y="1"/>
                    <a:pt x="48" y="1"/>
                    <a:pt x="51" y="1"/>
                  </a:cubicBezTo>
                  <a:cubicBezTo>
                    <a:pt x="53" y="1"/>
                    <a:pt x="56" y="3"/>
                    <a:pt x="56" y="6"/>
                  </a:cubicBezTo>
                  <a:cubicBezTo>
                    <a:pt x="55" y="8"/>
                    <a:pt x="56" y="12"/>
                    <a:pt x="48" y="12"/>
                  </a:cubicBezTo>
                  <a:cubicBezTo>
                    <a:pt x="40" y="12"/>
                    <a:pt x="7" y="12"/>
                    <a:pt x="4" y="11"/>
                  </a:cubicBezTo>
                  <a:cubicBezTo>
                    <a:pt x="0" y="9"/>
                    <a:pt x="1" y="8"/>
                    <a:pt x="2" y="6"/>
                  </a:cubicBezTo>
                  <a:cubicBezTo>
                    <a:pt x="3" y="5"/>
                    <a:pt x="2" y="4"/>
                    <a:pt x="2" y="4"/>
                  </a:cubicBezTo>
                </a:path>
              </a:pathLst>
            </a:custGeom>
            <a:solidFill>
              <a:srgbClr val="1ED0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6" name="Freeform 669">
              <a:extLst>
                <a:ext uri="{FF2B5EF4-FFF2-40B4-BE49-F238E27FC236}">
                  <a16:creationId xmlns:a16="http://schemas.microsoft.com/office/drawing/2014/main" id="{4A89913E-11E5-BD1D-90C8-703DB70B46FE}"/>
                </a:ext>
              </a:extLst>
            </p:cNvPr>
            <p:cNvSpPr>
              <a:spLocks/>
            </p:cNvSpPr>
            <p:nvPr/>
          </p:nvSpPr>
          <p:spPr bwMode="auto">
            <a:xfrm>
              <a:off x="6973888" y="3273426"/>
              <a:ext cx="411163" cy="87313"/>
            </a:xfrm>
            <a:custGeom>
              <a:avLst/>
              <a:gdLst>
                <a:gd name="T0" fmla="*/ 2 w 56"/>
                <a:gd name="T1" fmla="*/ 4 h 12"/>
                <a:gd name="T2" fmla="*/ 10 w 56"/>
                <a:gd name="T3" fmla="*/ 0 h 12"/>
                <a:gd name="T4" fmla="*/ 50 w 56"/>
                <a:gd name="T5" fmla="*/ 1 h 12"/>
                <a:gd name="T6" fmla="*/ 56 w 56"/>
                <a:gd name="T7" fmla="*/ 6 h 12"/>
                <a:gd name="T8" fmla="*/ 48 w 56"/>
                <a:gd name="T9" fmla="*/ 12 h 12"/>
                <a:gd name="T10" fmla="*/ 5 w 56"/>
                <a:gd name="T11" fmla="*/ 11 h 12"/>
                <a:gd name="T12" fmla="*/ 2 w 56"/>
                <a:gd name="T13" fmla="*/ 6 h 12"/>
                <a:gd name="T14" fmla="*/ 2 w 56"/>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2">
                  <a:moveTo>
                    <a:pt x="2" y="4"/>
                  </a:moveTo>
                  <a:cubicBezTo>
                    <a:pt x="1" y="3"/>
                    <a:pt x="2" y="0"/>
                    <a:pt x="10" y="0"/>
                  </a:cubicBezTo>
                  <a:cubicBezTo>
                    <a:pt x="17" y="1"/>
                    <a:pt x="48" y="1"/>
                    <a:pt x="50" y="1"/>
                  </a:cubicBezTo>
                  <a:cubicBezTo>
                    <a:pt x="53" y="1"/>
                    <a:pt x="56" y="3"/>
                    <a:pt x="56" y="6"/>
                  </a:cubicBezTo>
                  <a:cubicBezTo>
                    <a:pt x="55" y="8"/>
                    <a:pt x="56" y="12"/>
                    <a:pt x="48" y="12"/>
                  </a:cubicBezTo>
                  <a:cubicBezTo>
                    <a:pt x="40" y="12"/>
                    <a:pt x="7" y="12"/>
                    <a:pt x="5" y="11"/>
                  </a:cubicBezTo>
                  <a:cubicBezTo>
                    <a:pt x="0" y="9"/>
                    <a:pt x="1" y="8"/>
                    <a:pt x="2" y="6"/>
                  </a:cubicBezTo>
                  <a:cubicBezTo>
                    <a:pt x="3" y="5"/>
                    <a:pt x="2" y="4"/>
                    <a:pt x="2" y="4"/>
                  </a:cubicBezTo>
                </a:path>
              </a:pathLst>
            </a:custGeom>
            <a:solidFill>
              <a:srgbClr val="1DD0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7" name="Freeform 670">
              <a:extLst>
                <a:ext uri="{FF2B5EF4-FFF2-40B4-BE49-F238E27FC236}">
                  <a16:creationId xmlns:a16="http://schemas.microsoft.com/office/drawing/2014/main" id="{497E8F4A-1F6F-EE0B-33CB-F6C50EDAD34A}"/>
                </a:ext>
              </a:extLst>
            </p:cNvPr>
            <p:cNvSpPr>
              <a:spLocks/>
            </p:cNvSpPr>
            <p:nvPr/>
          </p:nvSpPr>
          <p:spPr bwMode="auto">
            <a:xfrm>
              <a:off x="6973888" y="3273426"/>
              <a:ext cx="411163" cy="87313"/>
            </a:xfrm>
            <a:custGeom>
              <a:avLst/>
              <a:gdLst>
                <a:gd name="T0" fmla="*/ 2 w 56"/>
                <a:gd name="T1" fmla="*/ 4 h 12"/>
                <a:gd name="T2" fmla="*/ 10 w 56"/>
                <a:gd name="T3" fmla="*/ 1 h 12"/>
                <a:gd name="T4" fmla="*/ 50 w 56"/>
                <a:gd name="T5" fmla="*/ 1 h 12"/>
                <a:gd name="T6" fmla="*/ 56 w 56"/>
                <a:gd name="T7" fmla="*/ 6 h 12"/>
                <a:gd name="T8" fmla="*/ 48 w 56"/>
                <a:gd name="T9" fmla="*/ 12 h 12"/>
                <a:gd name="T10" fmla="*/ 5 w 56"/>
                <a:gd name="T11" fmla="*/ 11 h 12"/>
                <a:gd name="T12" fmla="*/ 2 w 56"/>
                <a:gd name="T13" fmla="*/ 6 h 12"/>
                <a:gd name="T14" fmla="*/ 2 w 56"/>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2">
                  <a:moveTo>
                    <a:pt x="2" y="4"/>
                  </a:moveTo>
                  <a:cubicBezTo>
                    <a:pt x="1" y="3"/>
                    <a:pt x="2" y="0"/>
                    <a:pt x="10" y="1"/>
                  </a:cubicBezTo>
                  <a:cubicBezTo>
                    <a:pt x="17" y="1"/>
                    <a:pt x="48" y="1"/>
                    <a:pt x="50" y="1"/>
                  </a:cubicBezTo>
                  <a:cubicBezTo>
                    <a:pt x="53" y="1"/>
                    <a:pt x="56" y="3"/>
                    <a:pt x="56" y="6"/>
                  </a:cubicBezTo>
                  <a:cubicBezTo>
                    <a:pt x="55" y="8"/>
                    <a:pt x="56" y="12"/>
                    <a:pt x="48" y="12"/>
                  </a:cubicBezTo>
                  <a:cubicBezTo>
                    <a:pt x="40" y="12"/>
                    <a:pt x="7" y="12"/>
                    <a:pt x="5" y="11"/>
                  </a:cubicBezTo>
                  <a:cubicBezTo>
                    <a:pt x="0" y="9"/>
                    <a:pt x="1" y="8"/>
                    <a:pt x="2" y="6"/>
                  </a:cubicBezTo>
                  <a:cubicBezTo>
                    <a:pt x="3" y="5"/>
                    <a:pt x="2" y="4"/>
                    <a:pt x="2" y="4"/>
                  </a:cubicBezTo>
                </a:path>
              </a:pathLst>
            </a:custGeom>
            <a:solidFill>
              <a:srgbClr val="1CD0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8" name="Freeform 671">
              <a:extLst>
                <a:ext uri="{FF2B5EF4-FFF2-40B4-BE49-F238E27FC236}">
                  <a16:creationId xmlns:a16="http://schemas.microsoft.com/office/drawing/2014/main" id="{B1D47E7A-9625-1D5C-6F45-03AEDA7D5CAB}"/>
                </a:ext>
              </a:extLst>
            </p:cNvPr>
            <p:cNvSpPr>
              <a:spLocks/>
            </p:cNvSpPr>
            <p:nvPr/>
          </p:nvSpPr>
          <p:spPr bwMode="auto">
            <a:xfrm>
              <a:off x="6973888" y="3273426"/>
              <a:ext cx="411163" cy="87313"/>
            </a:xfrm>
            <a:custGeom>
              <a:avLst/>
              <a:gdLst>
                <a:gd name="T0" fmla="*/ 2 w 56"/>
                <a:gd name="T1" fmla="*/ 4 h 12"/>
                <a:gd name="T2" fmla="*/ 10 w 56"/>
                <a:gd name="T3" fmla="*/ 1 h 12"/>
                <a:gd name="T4" fmla="*/ 50 w 56"/>
                <a:gd name="T5" fmla="*/ 1 h 12"/>
                <a:gd name="T6" fmla="*/ 55 w 56"/>
                <a:gd name="T7" fmla="*/ 6 h 12"/>
                <a:gd name="T8" fmla="*/ 48 w 56"/>
                <a:gd name="T9" fmla="*/ 12 h 12"/>
                <a:gd name="T10" fmla="*/ 5 w 56"/>
                <a:gd name="T11" fmla="*/ 11 h 12"/>
                <a:gd name="T12" fmla="*/ 2 w 56"/>
                <a:gd name="T13" fmla="*/ 6 h 12"/>
                <a:gd name="T14" fmla="*/ 2 w 56"/>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2">
                  <a:moveTo>
                    <a:pt x="2" y="4"/>
                  </a:moveTo>
                  <a:cubicBezTo>
                    <a:pt x="1" y="3"/>
                    <a:pt x="2" y="0"/>
                    <a:pt x="10" y="1"/>
                  </a:cubicBezTo>
                  <a:cubicBezTo>
                    <a:pt x="17" y="1"/>
                    <a:pt x="48" y="1"/>
                    <a:pt x="50" y="1"/>
                  </a:cubicBezTo>
                  <a:cubicBezTo>
                    <a:pt x="53" y="1"/>
                    <a:pt x="56" y="3"/>
                    <a:pt x="55" y="6"/>
                  </a:cubicBezTo>
                  <a:cubicBezTo>
                    <a:pt x="55" y="8"/>
                    <a:pt x="56" y="12"/>
                    <a:pt x="48" y="12"/>
                  </a:cubicBezTo>
                  <a:cubicBezTo>
                    <a:pt x="40" y="12"/>
                    <a:pt x="7" y="12"/>
                    <a:pt x="5" y="11"/>
                  </a:cubicBezTo>
                  <a:cubicBezTo>
                    <a:pt x="0" y="9"/>
                    <a:pt x="1" y="8"/>
                    <a:pt x="2" y="6"/>
                  </a:cubicBezTo>
                  <a:cubicBezTo>
                    <a:pt x="3" y="5"/>
                    <a:pt x="2" y="4"/>
                    <a:pt x="2" y="4"/>
                  </a:cubicBezTo>
                </a:path>
              </a:pathLst>
            </a:custGeom>
            <a:solidFill>
              <a:srgbClr val="1BCF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29" name="Freeform 672">
              <a:extLst>
                <a:ext uri="{FF2B5EF4-FFF2-40B4-BE49-F238E27FC236}">
                  <a16:creationId xmlns:a16="http://schemas.microsoft.com/office/drawing/2014/main" id="{DED59442-9642-4323-CBBB-942BBA783087}"/>
                </a:ext>
              </a:extLst>
            </p:cNvPr>
            <p:cNvSpPr>
              <a:spLocks/>
            </p:cNvSpPr>
            <p:nvPr/>
          </p:nvSpPr>
          <p:spPr bwMode="auto">
            <a:xfrm>
              <a:off x="6973888" y="3279776"/>
              <a:ext cx="411163" cy="80963"/>
            </a:xfrm>
            <a:custGeom>
              <a:avLst/>
              <a:gdLst>
                <a:gd name="T0" fmla="*/ 2 w 56"/>
                <a:gd name="T1" fmla="*/ 3 h 11"/>
                <a:gd name="T2" fmla="*/ 10 w 56"/>
                <a:gd name="T3" fmla="*/ 0 h 11"/>
                <a:gd name="T4" fmla="*/ 50 w 56"/>
                <a:gd name="T5" fmla="*/ 0 h 11"/>
                <a:gd name="T6" fmla="*/ 55 w 56"/>
                <a:gd name="T7" fmla="*/ 5 h 11"/>
                <a:gd name="T8" fmla="*/ 48 w 56"/>
                <a:gd name="T9" fmla="*/ 11 h 11"/>
                <a:gd name="T10" fmla="*/ 5 w 56"/>
                <a:gd name="T11" fmla="*/ 10 h 11"/>
                <a:gd name="T12" fmla="*/ 2 w 56"/>
                <a:gd name="T13" fmla="*/ 5 h 11"/>
                <a:gd name="T14" fmla="*/ 2 w 56"/>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1">
                  <a:moveTo>
                    <a:pt x="2" y="3"/>
                  </a:moveTo>
                  <a:cubicBezTo>
                    <a:pt x="1" y="2"/>
                    <a:pt x="2" y="0"/>
                    <a:pt x="10" y="0"/>
                  </a:cubicBezTo>
                  <a:cubicBezTo>
                    <a:pt x="17" y="0"/>
                    <a:pt x="48" y="0"/>
                    <a:pt x="50" y="0"/>
                  </a:cubicBezTo>
                  <a:cubicBezTo>
                    <a:pt x="53" y="0"/>
                    <a:pt x="56" y="2"/>
                    <a:pt x="55" y="5"/>
                  </a:cubicBezTo>
                  <a:cubicBezTo>
                    <a:pt x="55" y="7"/>
                    <a:pt x="56" y="11"/>
                    <a:pt x="48" y="11"/>
                  </a:cubicBezTo>
                  <a:cubicBezTo>
                    <a:pt x="40" y="11"/>
                    <a:pt x="7" y="11"/>
                    <a:pt x="5" y="10"/>
                  </a:cubicBezTo>
                  <a:cubicBezTo>
                    <a:pt x="0" y="8"/>
                    <a:pt x="1" y="7"/>
                    <a:pt x="2" y="5"/>
                  </a:cubicBezTo>
                  <a:cubicBezTo>
                    <a:pt x="3" y="4"/>
                    <a:pt x="2" y="3"/>
                    <a:pt x="2" y="3"/>
                  </a:cubicBezTo>
                </a:path>
              </a:pathLst>
            </a:custGeom>
            <a:solidFill>
              <a:srgbClr val="1ACF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0" name="Freeform 673">
              <a:extLst>
                <a:ext uri="{FF2B5EF4-FFF2-40B4-BE49-F238E27FC236}">
                  <a16:creationId xmlns:a16="http://schemas.microsoft.com/office/drawing/2014/main" id="{9A342E57-E98E-8BE6-575E-39C6862D9B4D}"/>
                </a:ext>
              </a:extLst>
            </p:cNvPr>
            <p:cNvSpPr>
              <a:spLocks/>
            </p:cNvSpPr>
            <p:nvPr/>
          </p:nvSpPr>
          <p:spPr bwMode="auto">
            <a:xfrm>
              <a:off x="6973888" y="3279776"/>
              <a:ext cx="411163" cy="80963"/>
            </a:xfrm>
            <a:custGeom>
              <a:avLst/>
              <a:gdLst>
                <a:gd name="T0" fmla="*/ 2 w 56"/>
                <a:gd name="T1" fmla="*/ 4 h 11"/>
                <a:gd name="T2" fmla="*/ 11 w 56"/>
                <a:gd name="T3" fmla="*/ 0 h 11"/>
                <a:gd name="T4" fmla="*/ 50 w 56"/>
                <a:gd name="T5" fmla="*/ 0 h 11"/>
                <a:gd name="T6" fmla="*/ 55 w 56"/>
                <a:gd name="T7" fmla="*/ 5 h 11"/>
                <a:gd name="T8" fmla="*/ 48 w 56"/>
                <a:gd name="T9" fmla="*/ 11 h 11"/>
                <a:gd name="T10" fmla="*/ 5 w 56"/>
                <a:gd name="T11" fmla="*/ 10 h 11"/>
                <a:gd name="T12" fmla="*/ 2 w 56"/>
                <a:gd name="T13" fmla="*/ 5 h 11"/>
                <a:gd name="T14" fmla="*/ 2 w 56"/>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1">
                  <a:moveTo>
                    <a:pt x="2" y="4"/>
                  </a:moveTo>
                  <a:cubicBezTo>
                    <a:pt x="1" y="2"/>
                    <a:pt x="2" y="0"/>
                    <a:pt x="11" y="0"/>
                  </a:cubicBezTo>
                  <a:cubicBezTo>
                    <a:pt x="17" y="0"/>
                    <a:pt x="48" y="0"/>
                    <a:pt x="50" y="0"/>
                  </a:cubicBezTo>
                  <a:cubicBezTo>
                    <a:pt x="53" y="0"/>
                    <a:pt x="56" y="2"/>
                    <a:pt x="55" y="5"/>
                  </a:cubicBezTo>
                  <a:cubicBezTo>
                    <a:pt x="55" y="7"/>
                    <a:pt x="56" y="11"/>
                    <a:pt x="48" y="11"/>
                  </a:cubicBezTo>
                  <a:cubicBezTo>
                    <a:pt x="40" y="11"/>
                    <a:pt x="7" y="11"/>
                    <a:pt x="5" y="10"/>
                  </a:cubicBezTo>
                  <a:cubicBezTo>
                    <a:pt x="0" y="8"/>
                    <a:pt x="1" y="7"/>
                    <a:pt x="2" y="5"/>
                  </a:cubicBezTo>
                  <a:cubicBezTo>
                    <a:pt x="3" y="4"/>
                    <a:pt x="2" y="4"/>
                    <a:pt x="2" y="4"/>
                  </a:cubicBezTo>
                </a:path>
              </a:pathLst>
            </a:custGeom>
            <a:solidFill>
              <a:srgbClr val="19CF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1" name="Freeform 674">
              <a:extLst>
                <a:ext uri="{FF2B5EF4-FFF2-40B4-BE49-F238E27FC236}">
                  <a16:creationId xmlns:a16="http://schemas.microsoft.com/office/drawing/2014/main" id="{C68E3C56-0D4C-BC9A-FA3C-10CBC45A38A4}"/>
                </a:ext>
              </a:extLst>
            </p:cNvPr>
            <p:cNvSpPr>
              <a:spLocks/>
            </p:cNvSpPr>
            <p:nvPr/>
          </p:nvSpPr>
          <p:spPr bwMode="auto">
            <a:xfrm>
              <a:off x="6973888" y="3279776"/>
              <a:ext cx="411163" cy="80963"/>
            </a:xfrm>
            <a:custGeom>
              <a:avLst/>
              <a:gdLst>
                <a:gd name="T0" fmla="*/ 2 w 56"/>
                <a:gd name="T1" fmla="*/ 4 h 11"/>
                <a:gd name="T2" fmla="*/ 11 w 56"/>
                <a:gd name="T3" fmla="*/ 0 h 11"/>
                <a:gd name="T4" fmla="*/ 50 w 56"/>
                <a:gd name="T5" fmla="*/ 0 h 11"/>
                <a:gd name="T6" fmla="*/ 55 w 56"/>
                <a:gd name="T7" fmla="*/ 5 h 11"/>
                <a:gd name="T8" fmla="*/ 48 w 56"/>
                <a:gd name="T9" fmla="*/ 11 h 11"/>
                <a:gd name="T10" fmla="*/ 5 w 56"/>
                <a:gd name="T11" fmla="*/ 10 h 11"/>
                <a:gd name="T12" fmla="*/ 3 w 56"/>
                <a:gd name="T13" fmla="*/ 5 h 11"/>
                <a:gd name="T14" fmla="*/ 2 w 56"/>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1">
                  <a:moveTo>
                    <a:pt x="2" y="4"/>
                  </a:moveTo>
                  <a:cubicBezTo>
                    <a:pt x="1" y="2"/>
                    <a:pt x="3" y="0"/>
                    <a:pt x="11" y="0"/>
                  </a:cubicBezTo>
                  <a:cubicBezTo>
                    <a:pt x="17" y="0"/>
                    <a:pt x="48" y="0"/>
                    <a:pt x="50" y="0"/>
                  </a:cubicBezTo>
                  <a:cubicBezTo>
                    <a:pt x="53" y="0"/>
                    <a:pt x="56" y="2"/>
                    <a:pt x="55" y="5"/>
                  </a:cubicBezTo>
                  <a:cubicBezTo>
                    <a:pt x="55" y="7"/>
                    <a:pt x="56" y="11"/>
                    <a:pt x="48" y="11"/>
                  </a:cubicBezTo>
                  <a:cubicBezTo>
                    <a:pt x="40" y="11"/>
                    <a:pt x="7" y="11"/>
                    <a:pt x="5" y="10"/>
                  </a:cubicBezTo>
                  <a:cubicBezTo>
                    <a:pt x="0" y="8"/>
                    <a:pt x="1" y="7"/>
                    <a:pt x="3" y="5"/>
                  </a:cubicBezTo>
                  <a:cubicBezTo>
                    <a:pt x="3" y="4"/>
                    <a:pt x="2" y="4"/>
                    <a:pt x="2" y="4"/>
                  </a:cubicBezTo>
                </a:path>
              </a:pathLst>
            </a:custGeom>
            <a:solidFill>
              <a:srgbClr val="18CF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2" name="Freeform 675">
              <a:extLst>
                <a:ext uri="{FF2B5EF4-FFF2-40B4-BE49-F238E27FC236}">
                  <a16:creationId xmlns:a16="http://schemas.microsoft.com/office/drawing/2014/main" id="{627CB3F8-4C1A-2D80-88B8-658766D55619}"/>
                </a:ext>
              </a:extLst>
            </p:cNvPr>
            <p:cNvSpPr>
              <a:spLocks/>
            </p:cNvSpPr>
            <p:nvPr/>
          </p:nvSpPr>
          <p:spPr bwMode="auto">
            <a:xfrm>
              <a:off x="6973888" y="3279776"/>
              <a:ext cx="411163" cy="80963"/>
            </a:xfrm>
            <a:custGeom>
              <a:avLst/>
              <a:gdLst>
                <a:gd name="T0" fmla="*/ 2 w 56"/>
                <a:gd name="T1" fmla="*/ 4 h 11"/>
                <a:gd name="T2" fmla="*/ 11 w 56"/>
                <a:gd name="T3" fmla="*/ 0 h 11"/>
                <a:gd name="T4" fmla="*/ 50 w 56"/>
                <a:gd name="T5" fmla="*/ 0 h 11"/>
                <a:gd name="T6" fmla="*/ 55 w 56"/>
                <a:gd name="T7" fmla="*/ 5 h 11"/>
                <a:gd name="T8" fmla="*/ 48 w 56"/>
                <a:gd name="T9" fmla="*/ 11 h 11"/>
                <a:gd name="T10" fmla="*/ 5 w 56"/>
                <a:gd name="T11" fmla="*/ 10 h 11"/>
                <a:gd name="T12" fmla="*/ 3 w 56"/>
                <a:gd name="T13" fmla="*/ 5 h 11"/>
                <a:gd name="T14" fmla="*/ 2 w 56"/>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1">
                  <a:moveTo>
                    <a:pt x="2" y="4"/>
                  </a:moveTo>
                  <a:cubicBezTo>
                    <a:pt x="1" y="2"/>
                    <a:pt x="3" y="0"/>
                    <a:pt x="11" y="0"/>
                  </a:cubicBezTo>
                  <a:cubicBezTo>
                    <a:pt x="17" y="0"/>
                    <a:pt x="48" y="0"/>
                    <a:pt x="50" y="0"/>
                  </a:cubicBezTo>
                  <a:cubicBezTo>
                    <a:pt x="53" y="0"/>
                    <a:pt x="56" y="2"/>
                    <a:pt x="55" y="5"/>
                  </a:cubicBezTo>
                  <a:cubicBezTo>
                    <a:pt x="55" y="7"/>
                    <a:pt x="56" y="11"/>
                    <a:pt x="48" y="11"/>
                  </a:cubicBezTo>
                  <a:cubicBezTo>
                    <a:pt x="40" y="11"/>
                    <a:pt x="7" y="11"/>
                    <a:pt x="5" y="10"/>
                  </a:cubicBezTo>
                  <a:cubicBezTo>
                    <a:pt x="0" y="8"/>
                    <a:pt x="1" y="7"/>
                    <a:pt x="3" y="5"/>
                  </a:cubicBezTo>
                  <a:cubicBezTo>
                    <a:pt x="3" y="4"/>
                    <a:pt x="2" y="4"/>
                    <a:pt x="2" y="4"/>
                  </a:cubicBezTo>
                </a:path>
              </a:pathLst>
            </a:custGeom>
            <a:solidFill>
              <a:srgbClr val="17CF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3" name="Freeform 676">
              <a:extLst>
                <a:ext uri="{FF2B5EF4-FFF2-40B4-BE49-F238E27FC236}">
                  <a16:creationId xmlns:a16="http://schemas.microsoft.com/office/drawing/2014/main" id="{D7E86A4C-9120-E0CB-074B-6C0FACD1F369}"/>
                </a:ext>
              </a:extLst>
            </p:cNvPr>
            <p:cNvSpPr>
              <a:spLocks/>
            </p:cNvSpPr>
            <p:nvPr/>
          </p:nvSpPr>
          <p:spPr bwMode="auto">
            <a:xfrm>
              <a:off x="6973888" y="3279776"/>
              <a:ext cx="411163" cy="80963"/>
            </a:xfrm>
            <a:custGeom>
              <a:avLst/>
              <a:gdLst>
                <a:gd name="T0" fmla="*/ 2 w 56"/>
                <a:gd name="T1" fmla="*/ 4 h 11"/>
                <a:gd name="T2" fmla="*/ 11 w 56"/>
                <a:gd name="T3" fmla="*/ 0 h 11"/>
                <a:gd name="T4" fmla="*/ 50 w 56"/>
                <a:gd name="T5" fmla="*/ 0 h 11"/>
                <a:gd name="T6" fmla="*/ 55 w 56"/>
                <a:gd name="T7" fmla="*/ 5 h 11"/>
                <a:gd name="T8" fmla="*/ 48 w 56"/>
                <a:gd name="T9" fmla="*/ 11 h 11"/>
                <a:gd name="T10" fmla="*/ 5 w 56"/>
                <a:gd name="T11" fmla="*/ 10 h 11"/>
                <a:gd name="T12" fmla="*/ 3 w 56"/>
                <a:gd name="T13" fmla="*/ 5 h 11"/>
                <a:gd name="T14" fmla="*/ 2 w 56"/>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1">
                  <a:moveTo>
                    <a:pt x="2" y="4"/>
                  </a:moveTo>
                  <a:cubicBezTo>
                    <a:pt x="1" y="3"/>
                    <a:pt x="3" y="0"/>
                    <a:pt x="11" y="0"/>
                  </a:cubicBezTo>
                  <a:cubicBezTo>
                    <a:pt x="17" y="0"/>
                    <a:pt x="48" y="0"/>
                    <a:pt x="50" y="0"/>
                  </a:cubicBezTo>
                  <a:cubicBezTo>
                    <a:pt x="53" y="0"/>
                    <a:pt x="56" y="2"/>
                    <a:pt x="55" y="5"/>
                  </a:cubicBezTo>
                  <a:cubicBezTo>
                    <a:pt x="55" y="7"/>
                    <a:pt x="56" y="11"/>
                    <a:pt x="48" y="11"/>
                  </a:cubicBezTo>
                  <a:cubicBezTo>
                    <a:pt x="40" y="11"/>
                    <a:pt x="7" y="11"/>
                    <a:pt x="5" y="10"/>
                  </a:cubicBezTo>
                  <a:cubicBezTo>
                    <a:pt x="0" y="8"/>
                    <a:pt x="1" y="7"/>
                    <a:pt x="3" y="5"/>
                  </a:cubicBezTo>
                  <a:cubicBezTo>
                    <a:pt x="3" y="4"/>
                    <a:pt x="2" y="4"/>
                    <a:pt x="2" y="4"/>
                  </a:cubicBezTo>
                </a:path>
              </a:pathLst>
            </a:custGeom>
            <a:solidFill>
              <a:srgbClr val="16C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4" name="Freeform 677">
              <a:extLst>
                <a:ext uri="{FF2B5EF4-FFF2-40B4-BE49-F238E27FC236}">
                  <a16:creationId xmlns:a16="http://schemas.microsoft.com/office/drawing/2014/main" id="{2CD26DC5-248B-778E-B3A1-EC27D4E9F163}"/>
                </a:ext>
              </a:extLst>
            </p:cNvPr>
            <p:cNvSpPr>
              <a:spLocks/>
            </p:cNvSpPr>
            <p:nvPr/>
          </p:nvSpPr>
          <p:spPr bwMode="auto">
            <a:xfrm>
              <a:off x="6973888" y="3279776"/>
              <a:ext cx="411163" cy="80963"/>
            </a:xfrm>
            <a:custGeom>
              <a:avLst/>
              <a:gdLst>
                <a:gd name="T0" fmla="*/ 2 w 56"/>
                <a:gd name="T1" fmla="*/ 4 h 11"/>
                <a:gd name="T2" fmla="*/ 11 w 56"/>
                <a:gd name="T3" fmla="*/ 0 h 11"/>
                <a:gd name="T4" fmla="*/ 50 w 56"/>
                <a:gd name="T5" fmla="*/ 0 h 11"/>
                <a:gd name="T6" fmla="*/ 55 w 56"/>
                <a:gd name="T7" fmla="*/ 5 h 11"/>
                <a:gd name="T8" fmla="*/ 48 w 56"/>
                <a:gd name="T9" fmla="*/ 11 h 11"/>
                <a:gd name="T10" fmla="*/ 5 w 56"/>
                <a:gd name="T11" fmla="*/ 10 h 11"/>
                <a:gd name="T12" fmla="*/ 3 w 56"/>
                <a:gd name="T13" fmla="*/ 5 h 11"/>
                <a:gd name="T14" fmla="*/ 2 w 56"/>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1">
                  <a:moveTo>
                    <a:pt x="2" y="4"/>
                  </a:moveTo>
                  <a:cubicBezTo>
                    <a:pt x="1" y="3"/>
                    <a:pt x="3" y="0"/>
                    <a:pt x="11" y="0"/>
                  </a:cubicBezTo>
                  <a:cubicBezTo>
                    <a:pt x="17" y="0"/>
                    <a:pt x="48" y="1"/>
                    <a:pt x="50" y="0"/>
                  </a:cubicBezTo>
                  <a:cubicBezTo>
                    <a:pt x="53" y="0"/>
                    <a:pt x="56" y="2"/>
                    <a:pt x="55" y="5"/>
                  </a:cubicBezTo>
                  <a:cubicBezTo>
                    <a:pt x="55" y="7"/>
                    <a:pt x="55" y="11"/>
                    <a:pt x="48" y="11"/>
                  </a:cubicBezTo>
                  <a:cubicBezTo>
                    <a:pt x="40" y="11"/>
                    <a:pt x="7" y="11"/>
                    <a:pt x="5" y="10"/>
                  </a:cubicBezTo>
                  <a:cubicBezTo>
                    <a:pt x="0" y="8"/>
                    <a:pt x="1" y="7"/>
                    <a:pt x="3" y="5"/>
                  </a:cubicBezTo>
                  <a:cubicBezTo>
                    <a:pt x="3" y="4"/>
                    <a:pt x="2" y="4"/>
                    <a:pt x="2" y="4"/>
                  </a:cubicBezTo>
                </a:path>
              </a:pathLst>
            </a:custGeom>
            <a:solidFill>
              <a:srgbClr val="15C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5" name="Freeform 678">
              <a:extLst>
                <a:ext uri="{FF2B5EF4-FFF2-40B4-BE49-F238E27FC236}">
                  <a16:creationId xmlns:a16="http://schemas.microsoft.com/office/drawing/2014/main" id="{52EE3A2E-6145-A029-A503-F4E16B33C9D9}"/>
                </a:ext>
              </a:extLst>
            </p:cNvPr>
            <p:cNvSpPr>
              <a:spLocks/>
            </p:cNvSpPr>
            <p:nvPr/>
          </p:nvSpPr>
          <p:spPr bwMode="auto">
            <a:xfrm>
              <a:off x="6973888" y="3279776"/>
              <a:ext cx="411163" cy="80963"/>
            </a:xfrm>
            <a:custGeom>
              <a:avLst/>
              <a:gdLst>
                <a:gd name="T0" fmla="*/ 2 w 56"/>
                <a:gd name="T1" fmla="*/ 4 h 11"/>
                <a:gd name="T2" fmla="*/ 11 w 56"/>
                <a:gd name="T3" fmla="*/ 0 h 11"/>
                <a:gd name="T4" fmla="*/ 50 w 56"/>
                <a:gd name="T5" fmla="*/ 0 h 11"/>
                <a:gd name="T6" fmla="*/ 55 w 56"/>
                <a:gd name="T7" fmla="*/ 5 h 11"/>
                <a:gd name="T8" fmla="*/ 48 w 56"/>
                <a:gd name="T9" fmla="*/ 11 h 11"/>
                <a:gd name="T10" fmla="*/ 5 w 56"/>
                <a:gd name="T11" fmla="*/ 10 h 11"/>
                <a:gd name="T12" fmla="*/ 3 w 56"/>
                <a:gd name="T13" fmla="*/ 5 h 11"/>
                <a:gd name="T14" fmla="*/ 2 w 56"/>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1">
                  <a:moveTo>
                    <a:pt x="2" y="4"/>
                  </a:moveTo>
                  <a:cubicBezTo>
                    <a:pt x="1" y="3"/>
                    <a:pt x="3" y="0"/>
                    <a:pt x="11" y="0"/>
                  </a:cubicBezTo>
                  <a:cubicBezTo>
                    <a:pt x="17" y="0"/>
                    <a:pt x="48" y="1"/>
                    <a:pt x="50" y="0"/>
                  </a:cubicBezTo>
                  <a:cubicBezTo>
                    <a:pt x="53" y="0"/>
                    <a:pt x="56" y="2"/>
                    <a:pt x="55" y="5"/>
                  </a:cubicBezTo>
                  <a:cubicBezTo>
                    <a:pt x="55" y="7"/>
                    <a:pt x="55" y="11"/>
                    <a:pt x="48" y="11"/>
                  </a:cubicBezTo>
                  <a:cubicBezTo>
                    <a:pt x="40" y="11"/>
                    <a:pt x="7" y="11"/>
                    <a:pt x="5" y="10"/>
                  </a:cubicBezTo>
                  <a:cubicBezTo>
                    <a:pt x="0" y="8"/>
                    <a:pt x="1" y="7"/>
                    <a:pt x="3" y="5"/>
                  </a:cubicBezTo>
                  <a:cubicBezTo>
                    <a:pt x="3" y="4"/>
                    <a:pt x="2" y="4"/>
                    <a:pt x="2" y="4"/>
                  </a:cubicBezTo>
                </a:path>
              </a:pathLst>
            </a:custGeom>
            <a:solidFill>
              <a:srgbClr val="14C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6" name="Freeform 679">
              <a:extLst>
                <a:ext uri="{FF2B5EF4-FFF2-40B4-BE49-F238E27FC236}">
                  <a16:creationId xmlns:a16="http://schemas.microsoft.com/office/drawing/2014/main" id="{A2F55143-8A89-58B1-6A12-166ED43CFF8E}"/>
                </a:ext>
              </a:extLst>
            </p:cNvPr>
            <p:cNvSpPr>
              <a:spLocks/>
            </p:cNvSpPr>
            <p:nvPr/>
          </p:nvSpPr>
          <p:spPr bwMode="auto">
            <a:xfrm>
              <a:off x="6973888" y="3279776"/>
              <a:ext cx="411163" cy="80963"/>
            </a:xfrm>
            <a:custGeom>
              <a:avLst/>
              <a:gdLst>
                <a:gd name="T0" fmla="*/ 2 w 56"/>
                <a:gd name="T1" fmla="*/ 4 h 11"/>
                <a:gd name="T2" fmla="*/ 11 w 56"/>
                <a:gd name="T3" fmla="*/ 0 h 11"/>
                <a:gd name="T4" fmla="*/ 50 w 56"/>
                <a:gd name="T5" fmla="*/ 1 h 11"/>
                <a:gd name="T6" fmla="*/ 55 w 56"/>
                <a:gd name="T7" fmla="*/ 5 h 11"/>
                <a:gd name="T8" fmla="*/ 48 w 56"/>
                <a:gd name="T9" fmla="*/ 11 h 11"/>
                <a:gd name="T10" fmla="*/ 5 w 56"/>
                <a:gd name="T11" fmla="*/ 10 h 11"/>
                <a:gd name="T12" fmla="*/ 3 w 56"/>
                <a:gd name="T13" fmla="*/ 5 h 11"/>
                <a:gd name="T14" fmla="*/ 2 w 56"/>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1">
                  <a:moveTo>
                    <a:pt x="2" y="4"/>
                  </a:moveTo>
                  <a:cubicBezTo>
                    <a:pt x="1" y="3"/>
                    <a:pt x="3" y="0"/>
                    <a:pt x="11" y="0"/>
                  </a:cubicBezTo>
                  <a:cubicBezTo>
                    <a:pt x="17" y="0"/>
                    <a:pt x="48" y="1"/>
                    <a:pt x="50" y="1"/>
                  </a:cubicBezTo>
                  <a:cubicBezTo>
                    <a:pt x="53" y="0"/>
                    <a:pt x="56" y="2"/>
                    <a:pt x="55" y="5"/>
                  </a:cubicBezTo>
                  <a:cubicBezTo>
                    <a:pt x="55" y="7"/>
                    <a:pt x="55" y="10"/>
                    <a:pt x="48" y="11"/>
                  </a:cubicBezTo>
                  <a:cubicBezTo>
                    <a:pt x="40" y="11"/>
                    <a:pt x="7" y="11"/>
                    <a:pt x="5" y="10"/>
                  </a:cubicBezTo>
                  <a:cubicBezTo>
                    <a:pt x="0" y="8"/>
                    <a:pt x="1" y="7"/>
                    <a:pt x="3" y="5"/>
                  </a:cubicBezTo>
                  <a:cubicBezTo>
                    <a:pt x="3" y="4"/>
                    <a:pt x="2" y="4"/>
                    <a:pt x="2" y="4"/>
                  </a:cubicBezTo>
                </a:path>
              </a:pathLst>
            </a:custGeom>
            <a:solidFill>
              <a:srgbClr val="13C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7" name="Freeform 680">
              <a:extLst>
                <a:ext uri="{FF2B5EF4-FFF2-40B4-BE49-F238E27FC236}">
                  <a16:creationId xmlns:a16="http://schemas.microsoft.com/office/drawing/2014/main" id="{F41C7C2C-9953-04BB-0F47-75A8BBBF0977}"/>
                </a:ext>
              </a:extLst>
            </p:cNvPr>
            <p:cNvSpPr>
              <a:spLocks/>
            </p:cNvSpPr>
            <p:nvPr/>
          </p:nvSpPr>
          <p:spPr bwMode="auto">
            <a:xfrm>
              <a:off x="6981826" y="3279776"/>
              <a:ext cx="403225" cy="80963"/>
            </a:xfrm>
            <a:custGeom>
              <a:avLst/>
              <a:gdLst>
                <a:gd name="T0" fmla="*/ 1 w 55"/>
                <a:gd name="T1" fmla="*/ 4 h 11"/>
                <a:gd name="T2" fmla="*/ 10 w 55"/>
                <a:gd name="T3" fmla="*/ 0 h 11"/>
                <a:gd name="T4" fmla="*/ 49 w 55"/>
                <a:gd name="T5" fmla="*/ 1 h 11"/>
                <a:gd name="T6" fmla="*/ 54 w 55"/>
                <a:gd name="T7" fmla="*/ 5 h 11"/>
                <a:gd name="T8" fmla="*/ 47 w 55"/>
                <a:gd name="T9" fmla="*/ 11 h 11"/>
                <a:gd name="T10" fmla="*/ 4 w 55"/>
                <a:gd name="T11" fmla="*/ 10 h 11"/>
                <a:gd name="T12" fmla="*/ 2 w 55"/>
                <a:gd name="T13" fmla="*/ 5 h 11"/>
                <a:gd name="T14" fmla="*/ 1 w 55"/>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1">
                  <a:moveTo>
                    <a:pt x="1" y="4"/>
                  </a:moveTo>
                  <a:cubicBezTo>
                    <a:pt x="0" y="3"/>
                    <a:pt x="2" y="0"/>
                    <a:pt x="10" y="0"/>
                  </a:cubicBezTo>
                  <a:cubicBezTo>
                    <a:pt x="16" y="0"/>
                    <a:pt x="46" y="1"/>
                    <a:pt x="49" y="1"/>
                  </a:cubicBezTo>
                  <a:cubicBezTo>
                    <a:pt x="52" y="0"/>
                    <a:pt x="55" y="2"/>
                    <a:pt x="54" y="5"/>
                  </a:cubicBezTo>
                  <a:cubicBezTo>
                    <a:pt x="54" y="7"/>
                    <a:pt x="54" y="10"/>
                    <a:pt x="47" y="11"/>
                  </a:cubicBezTo>
                  <a:cubicBezTo>
                    <a:pt x="39" y="11"/>
                    <a:pt x="6" y="11"/>
                    <a:pt x="4" y="10"/>
                  </a:cubicBezTo>
                  <a:cubicBezTo>
                    <a:pt x="0" y="8"/>
                    <a:pt x="0" y="7"/>
                    <a:pt x="2" y="5"/>
                  </a:cubicBezTo>
                  <a:cubicBezTo>
                    <a:pt x="3" y="4"/>
                    <a:pt x="1" y="4"/>
                    <a:pt x="1" y="4"/>
                  </a:cubicBezTo>
                </a:path>
              </a:pathLst>
            </a:custGeom>
            <a:solidFill>
              <a:srgbClr val="12CE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8" name="Freeform 681">
              <a:extLst>
                <a:ext uri="{FF2B5EF4-FFF2-40B4-BE49-F238E27FC236}">
                  <a16:creationId xmlns:a16="http://schemas.microsoft.com/office/drawing/2014/main" id="{91256F46-67B3-0F93-65B6-8478C401F44C}"/>
                </a:ext>
              </a:extLst>
            </p:cNvPr>
            <p:cNvSpPr>
              <a:spLocks/>
            </p:cNvSpPr>
            <p:nvPr/>
          </p:nvSpPr>
          <p:spPr bwMode="auto">
            <a:xfrm>
              <a:off x="6981826" y="3279776"/>
              <a:ext cx="403225" cy="80963"/>
            </a:xfrm>
            <a:custGeom>
              <a:avLst/>
              <a:gdLst>
                <a:gd name="T0" fmla="*/ 1 w 55"/>
                <a:gd name="T1" fmla="*/ 4 h 11"/>
                <a:gd name="T2" fmla="*/ 10 w 55"/>
                <a:gd name="T3" fmla="*/ 0 h 11"/>
                <a:gd name="T4" fmla="*/ 49 w 55"/>
                <a:gd name="T5" fmla="*/ 1 h 11"/>
                <a:gd name="T6" fmla="*/ 54 w 55"/>
                <a:gd name="T7" fmla="*/ 5 h 11"/>
                <a:gd name="T8" fmla="*/ 47 w 55"/>
                <a:gd name="T9" fmla="*/ 11 h 11"/>
                <a:gd name="T10" fmla="*/ 4 w 55"/>
                <a:gd name="T11" fmla="*/ 10 h 11"/>
                <a:gd name="T12" fmla="*/ 2 w 55"/>
                <a:gd name="T13" fmla="*/ 5 h 11"/>
                <a:gd name="T14" fmla="*/ 1 w 55"/>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1">
                  <a:moveTo>
                    <a:pt x="1" y="4"/>
                  </a:moveTo>
                  <a:cubicBezTo>
                    <a:pt x="0" y="3"/>
                    <a:pt x="2" y="0"/>
                    <a:pt x="10" y="0"/>
                  </a:cubicBezTo>
                  <a:cubicBezTo>
                    <a:pt x="16" y="0"/>
                    <a:pt x="46" y="1"/>
                    <a:pt x="49" y="1"/>
                  </a:cubicBezTo>
                  <a:cubicBezTo>
                    <a:pt x="52" y="1"/>
                    <a:pt x="55" y="2"/>
                    <a:pt x="54" y="5"/>
                  </a:cubicBezTo>
                  <a:cubicBezTo>
                    <a:pt x="54" y="7"/>
                    <a:pt x="54" y="10"/>
                    <a:pt x="47" y="11"/>
                  </a:cubicBezTo>
                  <a:cubicBezTo>
                    <a:pt x="39" y="11"/>
                    <a:pt x="6" y="10"/>
                    <a:pt x="4" y="10"/>
                  </a:cubicBezTo>
                  <a:cubicBezTo>
                    <a:pt x="0" y="8"/>
                    <a:pt x="0" y="7"/>
                    <a:pt x="2" y="5"/>
                  </a:cubicBezTo>
                  <a:cubicBezTo>
                    <a:pt x="3" y="4"/>
                    <a:pt x="1" y="4"/>
                    <a:pt x="1" y="4"/>
                  </a:cubicBezTo>
                </a:path>
              </a:pathLst>
            </a:custGeom>
            <a:solidFill>
              <a:srgbClr val="11CD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39" name="Freeform 682">
              <a:extLst>
                <a:ext uri="{FF2B5EF4-FFF2-40B4-BE49-F238E27FC236}">
                  <a16:creationId xmlns:a16="http://schemas.microsoft.com/office/drawing/2014/main" id="{1B5F337F-ED38-64DB-B03C-4018C05CE316}"/>
                </a:ext>
              </a:extLst>
            </p:cNvPr>
            <p:cNvSpPr>
              <a:spLocks/>
            </p:cNvSpPr>
            <p:nvPr/>
          </p:nvSpPr>
          <p:spPr bwMode="auto">
            <a:xfrm>
              <a:off x="6981826" y="3279776"/>
              <a:ext cx="395288" cy="80963"/>
            </a:xfrm>
            <a:custGeom>
              <a:avLst/>
              <a:gdLst>
                <a:gd name="T0" fmla="*/ 1 w 54"/>
                <a:gd name="T1" fmla="*/ 4 h 11"/>
                <a:gd name="T2" fmla="*/ 10 w 54"/>
                <a:gd name="T3" fmla="*/ 0 h 11"/>
                <a:gd name="T4" fmla="*/ 49 w 54"/>
                <a:gd name="T5" fmla="*/ 1 h 11"/>
                <a:gd name="T6" fmla="*/ 54 w 54"/>
                <a:gd name="T7" fmla="*/ 5 h 11"/>
                <a:gd name="T8" fmla="*/ 47 w 54"/>
                <a:gd name="T9" fmla="*/ 10 h 11"/>
                <a:gd name="T10" fmla="*/ 4 w 54"/>
                <a:gd name="T11" fmla="*/ 10 h 11"/>
                <a:gd name="T12" fmla="*/ 2 w 54"/>
                <a:gd name="T13" fmla="*/ 5 h 11"/>
                <a:gd name="T14" fmla="*/ 1 w 54"/>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1">
                  <a:moveTo>
                    <a:pt x="1" y="4"/>
                  </a:moveTo>
                  <a:cubicBezTo>
                    <a:pt x="0" y="3"/>
                    <a:pt x="2" y="0"/>
                    <a:pt x="10" y="0"/>
                  </a:cubicBezTo>
                  <a:cubicBezTo>
                    <a:pt x="16" y="0"/>
                    <a:pt x="46" y="1"/>
                    <a:pt x="49" y="1"/>
                  </a:cubicBezTo>
                  <a:cubicBezTo>
                    <a:pt x="52" y="1"/>
                    <a:pt x="54" y="3"/>
                    <a:pt x="54" y="5"/>
                  </a:cubicBezTo>
                  <a:cubicBezTo>
                    <a:pt x="54" y="7"/>
                    <a:pt x="54" y="10"/>
                    <a:pt x="47" y="10"/>
                  </a:cubicBezTo>
                  <a:cubicBezTo>
                    <a:pt x="39" y="11"/>
                    <a:pt x="6" y="10"/>
                    <a:pt x="4" y="10"/>
                  </a:cubicBezTo>
                  <a:cubicBezTo>
                    <a:pt x="0" y="8"/>
                    <a:pt x="0" y="7"/>
                    <a:pt x="2" y="5"/>
                  </a:cubicBezTo>
                  <a:cubicBezTo>
                    <a:pt x="3" y="4"/>
                    <a:pt x="1" y="4"/>
                    <a:pt x="1" y="4"/>
                  </a:cubicBezTo>
                </a:path>
              </a:pathLst>
            </a:custGeom>
            <a:solidFill>
              <a:srgbClr val="10CD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0" name="Freeform 683">
              <a:extLst>
                <a:ext uri="{FF2B5EF4-FFF2-40B4-BE49-F238E27FC236}">
                  <a16:creationId xmlns:a16="http://schemas.microsoft.com/office/drawing/2014/main" id="{BADAC870-8E6F-F362-B573-BE273A35EBF5}"/>
                </a:ext>
              </a:extLst>
            </p:cNvPr>
            <p:cNvSpPr>
              <a:spLocks/>
            </p:cNvSpPr>
            <p:nvPr/>
          </p:nvSpPr>
          <p:spPr bwMode="auto">
            <a:xfrm>
              <a:off x="6981826" y="3279776"/>
              <a:ext cx="395288" cy="80963"/>
            </a:xfrm>
            <a:custGeom>
              <a:avLst/>
              <a:gdLst>
                <a:gd name="T0" fmla="*/ 1 w 54"/>
                <a:gd name="T1" fmla="*/ 4 h 11"/>
                <a:gd name="T2" fmla="*/ 10 w 54"/>
                <a:gd name="T3" fmla="*/ 0 h 11"/>
                <a:gd name="T4" fmla="*/ 49 w 54"/>
                <a:gd name="T5" fmla="*/ 1 h 11"/>
                <a:gd name="T6" fmla="*/ 54 w 54"/>
                <a:gd name="T7" fmla="*/ 5 h 11"/>
                <a:gd name="T8" fmla="*/ 46 w 54"/>
                <a:gd name="T9" fmla="*/ 10 h 11"/>
                <a:gd name="T10" fmla="*/ 4 w 54"/>
                <a:gd name="T11" fmla="*/ 9 h 11"/>
                <a:gd name="T12" fmla="*/ 2 w 54"/>
                <a:gd name="T13" fmla="*/ 5 h 11"/>
                <a:gd name="T14" fmla="*/ 1 w 54"/>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1">
                  <a:moveTo>
                    <a:pt x="1" y="4"/>
                  </a:moveTo>
                  <a:cubicBezTo>
                    <a:pt x="0" y="3"/>
                    <a:pt x="2" y="0"/>
                    <a:pt x="10" y="0"/>
                  </a:cubicBezTo>
                  <a:cubicBezTo>
                    <a:pt x="16" y="0"/>
                    <a:pt x="46" y="1"/>
                    <a:pt x="49" y="1"/>
                  </a:cubicBezTo>
                  <a:cubicBezTo>
                    <a:pt x="52" y="1"/>
                    <a:pt x="54" y="3"/>
                    <a:pt x="54" y="5"/>
                  </a:cubicBezTo>
                  <a:cubicBezTo>
                    <a:pt x="54" y="7"/>
                    <a:pt x="54" y="10"/>
                    <a:pt x="46" y="10"/>
                  </a:cubicBezTo>
                  <a:cubicBezTo>
                    <a:pt x="39" y="11"/>
                    <a:pt x="6" y="10"/>
                    <a:pt x="4" y="9"/>
                  </a:cubicBezTo>
                  <a:cubicBezTo>
                    <a:pt x="0" y="7"/>
                    <a:pt x="0" y="7"/>
                    <a:pt x="2" y="5"/>
                  </a:cubicBezTo>
                  <a:cubicBezTo>
                    <a:pt x="3" y="4"/>
                    <a:pt x="1" y="4"/>
                    <a:pt x="1" y="4"/>
                  </a:cubicBezTo>
                </a:path>
              </a:pathLst>
            </a:custGeom>
            <a:solidFill>
              <a:srgbClr val="0FCD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1" name="Freeform 684">
              <a:extLst>
                <a:ext uri="{FF2B5EF4-FFF2-40B4-BE49-F238E27FC236}">
                  <a16:creationId xmlns:a16="http://schemas.microsoft.com/office/drawing/2014/main" id="{E6040E37-2F9B-FC91-6E8A-B39A33633080}"/>
                </a:ext>
              </a:extLst>
            </p:cNvPr>
            <p:cNvSpPr>
              <a:spLocks/>
            </p:cNvSpPr>
            <p:nvPr/>
          </p:nvSpPr>
          <p:spPr bwMode="auto">
            <a:xfrm>
              <a:off x="6981826" y="3279776"/>
              <a:ext cx="395288" cy="80963"/>
            </a:xfrm>
            <a:custGeom>
              <a:avLst/>
              <a:gdLst>
                <a:gd name="T0" fmla="*/ 1 w 54"/>
                <a:gd name="T1" fmla="*/ 4 h 11"/>
                <a:gd name="T2" fmla="*/ 10 w 54"/>
                <a:gd name="T3" fmla="*/ 0 h 11"/>
                <a:gd name="T4" fmla="*/ 49 w 54"/>
                <a:gd name="T5" fmla="*/ 1 h 11"/>
                <a:gd name="T6" fmla="*/ 54 w 54"/>
                <a:gd name="T7" fmla="*/ 5 h 11"/>
                <a:gd name="T8" fmla="*/ 46 w 54"/>
                <a:gd name="T9" fmla="*/ 10 h 11"/>
                <a:gd name="T10" fmla="*/ 4 w 54"/>
                <a:gd name="T11" fmla="*/ 9 h 11"/>
                <a:gd name="T12" fmla="*/ 2 w 54"/>
                <a:gd name="T13" fmla="*/ 5 h 11"/>
                <a:gd name="T14" fmla="*/ 1 w 54"/>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1">
                  <a:moveTo>
                    <a:pt x="1" y="4"/>
                  </a:moveTo>
                  <a:cubicBezTo>
                    <a:pt x="0" y="3"/>
                    <a:pt x="2" y="0"/>
                    <a:pt x="10" y="0"/>
                  </a:cubicBezTo>
                  <a:cubicBezTo>
                    <a:pt x="16" y="0"/>
                    <a:pt x="46" y="1"/>
                    <a:pt x="49" y="1"/>
                  </a:cubicBezTo>
                  <a:cubicBezTo>
                    <a:pt x="52" y="1"/>
                    <a:pt x="54" y="3"/>
                    <a:pt x="54" y="5"/>
                  </a:cubicBezTo>
                  <a:cubicBezTo>
                    <a:pt x="54" y="7"/>
                    <a:pt x="54" y="10"/>
                    <a:pt x="46" y="10"/>
                  </a:cubicBezTo>
                  <a:cubicBezTo>
                    <a:pt x="39" y="11"/>
                    <a:pt x="6" y="10"/>
                    <a:pt x="4" y="9"/>
                  </a:cubicBezTo>
                  <a:cubicBezTo>
                    <a:pt x="0" y="7"/>
                    <a:pt x="0" y="7"/>
                    <a:pt x="2" y="5"/>
                  </a:cubicBezTo>
                  <a:cubicBezTo>
                    <a:pt x="3" y="4"/>
                    <a:pt x="1" y="4"/>
                    <a:pt x="1" y="4"/>
                  </a:cubicBezTo>
                </a:path>
              </a:pathLst>
            </a:custGeom>
            <a:solidFill>
              <a:srgbClr val="0ECD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2" name="Freeform 685">
              <a:extLst>
                <a:ext uri="{FF2B5EF4-FFF2-40B4-BE49-F238E27FC236}">
                  <a16:creationId xmlns:a16="http://schemas.microsoft.com/office/drawing/2014/main" id="{7DA4DEA4-6CAF-EE58-121A-411581BEEBB5}"/>
                </a:ext>
              </a:extLst>
            </p:cNvPr>
            <p:cNvSpPr>
              <a:spLocks/>
            </p:cNvSpPr>
            <p:nvPr/>
          </p:nvSpPr>
          <p:spPr bwMode="auto">
            <a:xfrm>
              <a:off x="6981826" y="3279776"/>
              <a:ext cx="395288" cy="74613"/>
            </a:xfrm>
            <a:custGeom>
              <a:avLst/>
              <a:gdLst>
                <a:gd name="T0" fmla="*/ 1 w 54"/>
                <a:gd name="T1" fmla="*/ 4 h 10"/>
                <a:gd name="T2" fmla="*/ 10 w 54"/>
                <a:gd name="T3" fmla="*/ 0 h 10"/>
                <a:gd name="T4" fmla="*/ 49 w 54"/>
                <a:gd name="T5" fmla="*/ 1 h 10"/>
                <a:gd name="T6" fmla="*/ 54 w 54"/>
                <a:gd name="T7" fmla="*/ 5 h 10"/>
                <a:gd name="T8" fmla="*/ 46 w 54"/>
                <a:gd name="T9" fmla="*/ 10 h 10"/>
                <a:gd name="T10" fmla="*/ 4 w 54"/>
                <a:gd name="T11" fmla="*/ 9 h 10"/>
                <a:gd name="T12" fmla="*/ 2 w 54"/>
                <a:gd name="T13" fmla="*/ 5 h 10"/>
                <a:gd name="T14" fmla="*/ 1 w 54"/>
                <a:gd name="T15" fmla="*/ 4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0">
                  <a:moveTo>
                    <a:pt x="1" y="4"/>
                  </a:moveTo>
                  <a:cubicBezTo>
                    <a:pt x="0" y="3"/>
                    <a:pt x="2" y="0"/>
                    <a:pt x="10" y="0"/>
                  </a:cubicBezTo>
                  <a:cubicBezTo>
                    <a:pt x="16" y="0"/>
                    <a:pt x="46" y="1"/>
                    <a:pt x="49" y="1"/>
                  </a:cubicBezTo>
                  <a:cubicBezTo>
                    <a:pt x="52" y="1"/>
                    <a:pt x="54" y="3"/>
                    <a:pt x="54" y="5"/>
                  </a:cubicBezTo>
                  <a:cubicBezTo>
                    <a:pt x="54" y="7"/>
                    <a:pt x="54" y="10"/>
                    <a:pt x="46" y="10"/>
                  </a:cubicBezTo>
                  <a:cubicBezTo>
                    <a:pt x="39" y="10"/>
                    <a:pt x="6" y="10"/>
                    <a:pt x="4" y="9"/>
                  </a:cubicBezTo>
                  <a:cubicBezTo>
                    <a:pt x="0" y="7"/>
                    <a:pt x="0" y="7"/>
                    <a:pt x="2" y="5"/>
                  </a:cubicBezTo>
                  <a:cubicBezTo>
                    <a:pt x="3" y="4"/>
                    <a:pt x="1" y="4"/>
                    <a:pt x="1" y="4"/>
                  </a:cubicBezTo>
                </a:path>
              </a:pathLst>
            </a:custGeom>
            <a:solidFill>
              <a:srgbClr val="0DCD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3" name="Freeform 686">
              <a:extLst>
                <a:ext uri="{FF2B5EF4-FFF2-40B4-BE49-F238E27FC236}">
                  <a16:creationId xmlns:a16="http://schemas.microsoft.com/office/drawing/2014/main" id="{916BE016-87CD-D81D-FFF8-8264BEF36E3F}"/>
                </a:ext>
              </a:extLst>
            </p:cNvPr>
            <p:cNvSpPr>
              <a:spLocks/>
            </p:cNvSpPr>
            <p:nvPr/>
          </p:nvSpPr>
          <p:spPr bwMode="auto">
            <a:xfrm>
              <a:off x="6981826" y="3279776"/>
              <a:ext cx="395288" cy="74613"/>
            </a:xfrm>
            <a:custGeom>
              <a:avLst/>
              <a:gdLst>
                <a:gd name="T0" fmla="*/ 1 w 54"/>
                <a:gd name="T1" fmla="*/ 4 h 10"/>
                <a:gd name="T2" fmla="*/ 10 w 54"/>
                <a:gd name="T3" fmla="*/ 0 h 10"/>
                <a:gd name="T4" fmla="*/ 49 w 54"/>
                <a:gd name="T5" fmla="*/ 1 h 10"/>
                <a:gd name="T6" fmla="*/ 54 w 54"/>
                <a:gd name="T7" fmla="*/ 5 h 10"/>
                <a:gd name="T8" fmla="*/ 46 w 54"/>
                <a:gd name="T9" fmla="*/ 10 h 10"/>
                <a:gd name="T10" fmla="*/ 4 w 54"/>
                <a:gd name="T11" fmla="*/ 9 h 10"/>
                <a:gd name="T12" fmla="*/ 2 w 54"/>
                <a:gd name="T13" fmla="*/ 5 h 10"/>
                <a:gd name="T14" fmla="*/ 1 w 54"/>
                <a:gd name="T15" fmla="*/ 4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0">
                  <a:moveTo>
                    <a:pt x="1" y="4"/>
                  </a:moveTo>
                  <a:cubicBezTo>
                    <a:pt x="0" y="3"/>
                    <a:pt x="2" y="0"/>
                    <a:pt x="10" y="0"/>
                  </a:cubicBezTo>
                  <a:cubicBezTo>
                    <a:pt x="16" y="0"/>
                    <a:pt x="46" y="1"/>
                    <a:pt x="49" y="1"/>
                  </a:cubicBezTo>
                  <a:cubicBezTo>
                    <a:pt x="52" y="1"/>
                    <a:pt x="54" y="3"/>
                    <a:pt x="54" y="5"/>
                  </a:cubicBezTo>
                  <a:cubicBezTo>
                    <a:pt x="54" y="7"/>
                    <a:pt x="54" y="10"/>
                    <a:pt x="46" y="10"/>
                  </a:cubicBezTo>
                  <a:cubicBezTo>
                    <a:pt x="39" y="10"/>
                    <a:pt x="6" y="10"/>
                    <a:pt x="4" y="9"/>
                  </a:cubicBezTo>
                  <a:cubicBezTo>
                    <a:pt x="0" y="7"/>
                    <a:pt x="0" y="7"/>
                    <a:pt x="2" y="5"/>
                  </a:cubicBezTo>
                  <a:cubicBezTo>
                    <a:pt x="3" y="4"/>
                    <a:pt x="1" y="4"/>
                    <a:pt x="1" y="4"/>
                  </a:cubicBezTo>
                </a:path>
              </a:pathLst>
            </a:custGeom>
            <a:solidFill>
              <a:srgbClr val="0CC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4" name="Freeform 687">
              <a:extLst>
                <a:ext uri="{FF2B5EF4-FFF2-40B4-BE49-F238E27FC236}">
                  <a16:creationId xmlns:a16="http://schemas.microsoft.com/office/drawing/2014/main" id="{52B7F4E8-7C85-2619-27DE-8692513CC0EA}"/>
                </a:ext>
              </a:extLst>
            </p:cNvPr>
            <p:cNvSpPr>
              <a:spLocks/>
            </p:cNvSpPr>
            <p:nvPr/>
          </p:nvSpPr>
          <p:spPr bwMode="auto">
            <a:xfrm>
              <a:off x="6981826" y="3279776"/>
              <a:ext cx="395288" cy="74613"/>
            </a:xfrm>
            <a:custGeom>
              <a:avLst/>
              <a:gdLst>
                <a:gd name="T0" fmla="*/ 1 w 54"/>
                <a:gd name="T1" fmla="*/ 4 h 10"/>
                <a:gd name="T2" fmla="*/ 10 w 54"/>
                <a:gd name="T3" fmla="*/ 0 h 10"/>
                <a:gd name="T4" fmla="*/ 49 w 54"/>
                <a:gd name="T5" fmla="*/ 1 h 10"/>
                <a:gd name="T6" fmla="*/ 54 w 54"/>
                <a:gd name="T7" fmla="*/ 5 h 10"/>
                <a:gd name="T8" fmla="*/ 46 w 54"/>
                <a:gd name="T9" fmla="*/ 10 h 10"/>
                <a:gd name="T10" fmla="*/ 4 w 54"/>
                <a:gd name="T11" fmla="*/ 9 h 10"/>
                <a:gd name="T12" fmla="*/ 2 w 54"/>
                <a:gd name="T13" fmla="*/ 5 h 10"/>
                <a:gd name="T14" fmla="*/ 1 w 54"/>
                <a:gd name="T15" fmla="*/ 4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0">
                  <a:moveTo>
                    <a:pt x="1" y="4"/>
                  </a:moveTo>
                  <a:cubicBezTo>
                    <a:pt x="0" y="3"/>
                    <a:pt x="2" y="0"/>
                    <a:pt x="10" y="0"/>
                  </a:cubicBezTo>
                  <a:cubicBezTo>
                    <a:pt x="16" y="1"/>
                    <a:pt x="46" y="1"/>
                    <a:pt x="49" y="1"/>
                  </a:cubicBezTo>
                  <a:cubicBezTo>
                    <a:pt x="52" y="1"/>
                    <a:pt x="54" y="3"/>
                    <a:pt x="54" y="5"/>
                  </a:cubicBezTo>
                  <a:cubicBezTo>
                    <a:pt x="54" y="7"/>
                    <a:pt x="54" y="10"/>
                    <a:pt x="46" y="10"/>
                  </a:cubicBezTo>
                  <a:cubicBezTo>
                    <a:pt x="39" y="10"/>
                    <a:pt x="6" y="10"/>
                    <a:pt x="4" y="9"/>
                  </a:cubicBezTo>
                  <a:cubicBezTo>
                    <a:pt x="0" y="7"/>
                    <a:pt x="0" y="7"/>
                    <a:pt x="2" y="5"/>
                  </a:cubicBezTo>
                  <a:cubicBezTo>
                    <a:pt x="3" y="4"/>
                    <a:pt x="1" y="4"/>
                    <a:pt x="1" y="4"/>
                  </a:cubicBezTo>
                </a:path>
              </a:pathLst>
            </a:custGeom>
            <a:solidFill>
              <a:srgbClr val="0BC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5" name="Freeform 688">
              <a:extLst>
                <a:ext uri="{FF2B5EF4-FFF2-40B4-BE49-F238E27FC236}">
                  <a16:creationId xmlns:a16="http://schemas.microsoft.com/office/drawing/2014/main" id="{5E942BA3-0415-CFE9-E78F-66854BCC11A8}"/>
                </a:ext>
              </a:extLst>
            </p:cNvPr>
            <p:cNvSpPr>
              <a:spLocks/>
            </p:cNvSpPr>
            <p:nvPr/>
          </p:nvSpPr>
          <p:spPr bwMode="auto">
            <a:xfrm>
              <a:off x="6981826" y="3279776"/>
              <a:ext cx="395288" cy="74613"/>
            </a:xfrm>
            <a:custGeom>
              <a:avLst/>
              <a:gdLst>
                <a:gd name="T0" fmla="*/ 1 w 54"/>
                <a:gd name="T1" fmla="*/ 4 h 10"/>
                <a:gd name="T2" fmla="*/ 10 w 54"/>
                <a:gd name="T3" fmla="*/ 0 h 10"/>
                <a:gd name="T4" fmla="*/ 49 w 54"/>
                <a:gd name="T5" fmla="*/ 1 h 10"/>
                <a:gd name="T6" fmla="*/ 54 w 54"/>
                <a:gd name="T7" fmla="*/ 5 h 10"/>
                <a:gd name="T8" fmla="*/ 46 w 54"/>
                <a:gd name="T9" fmla="*/ 10 h 10"/>
                <a:gd name="T10" fmla="*/ 4 w 54"/>
                <a:gd name="T11" fmla="*/ 9 h 10"/>
                <a:gd name="T12" fmla="*/ 2 w 54"/>
                <a:gd name="T13" fmla="*/ 5 h 10"/>
                <a:gd name="T14" fmla="*/ 1 w 54"/>
                <a:gd name="T15" fmla="*/ 4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0">
                  <a:moveTo>
                    <a:pt x="1" y="4"/>
                  </a:moveTo>
                  <a:cubicBezTo>
                    <a:pt x="0" y="3"/>
                    <a:pt x="2" y="0"/>
                    <a:pt x="10" y="0"/>
                  </a:cubicBezTo>
                  <a:cubicBezTo>
                    <a:pt x="16" y="1"/>
                    <a:pt x="46" y="1"/>
                    <a:pt x="49" y="1"/>
                  </a:cubicBezTo>
                  <a:cubicBezTo>
                    <a:pt x="52" y="1"/>
                    <a:pt x="54" y="3"/>
                    <a:pt x="54" y="5"/>
                  </a:cubicBezTo>
                  <a:cubicBezTo>
                    <a:pt x="54" y="7"/>
                    <a:pt x="54" y="10"/>
                    <a:pt x="46" y="10"/>
                  </a:cubicBezTo>
                  <a:cubicBezTo>
                    <a:pt x="39" y="10"/>
                    <a:pt x="6" y="10"/>
                    <a:pt x="4" y="9"/>
                  </a:cubicBezTo>
                  <a:cubicBezTo>
                    <a:pt x="0" y="7"/>
                    <a:pt x="0" y="7"/>
                    <a:pt x="2" y="5"/>
                  </a:cubicBezTo>
                  <a:cubicBezTo>
                    <a:pt x="3" y="4"/>
                    <a:pt x="1" y="4"/>
                    <a:pt x="1" y="4"/>
                  </a:cubicBezTo>
                </a:path>
              </a:pathLst>
            </a:custGeom>
            <a:solidFill>
              <a:srgbClr val="0AC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6" name="Freeform 689">
              <a:extLst>
                <a:ext uri="{FF2B5EF4-FFF2-40B4-BE49-F238E27FC236}">
                  <a16:creationId xmlns:a16="http://schemas.microsoft.com/office/drawing/2014/main" id="{57185746-1F3D-5350-C982-05A34F12D8B3}"/>
                </a:ext>
              </a:extLst>
            </p:cNvPr>
            <p:cNvSpPr>
              <a:spLocks/>
            </p:cNvSpPr>
            <p:nvPr/>
          </p:nvSpPr>
          <p:spPr bwMode="auto">
            <a:xfrm>
              <a:off x="6981826" y="3279776"/>
              <a:ext cx="395288" cy="74613"/>
            </a:xfrm>
            <a:custGeom>
              <a:avLst/>
              <a:gdLst>
                <a:gd name="T0" fmla="*/ 1 w 54"/>
                <a:gd name="T1" fmla="*/ 4 h 10"/>
                <a:gd name="T2" fmla="*/ 10 w 54"/>
                <a:gd name="T3" fmla="*/ 1 h 10"/>
                <a:gd name="T4" fmla="*/ 49 w 54"/>
                <a:gd name="T5" fmla="*/ 1 h 10"/>
                <a:gd name="T6" fmla="*/ 54 w 54"/>
                <a:gd name="T7" fmla="*/ 5 h 10"/>
                <a:gd name="T8" fmla="*/ 46 w 54"/>
                <a:gd name="T9" fmla="*/ 10 h 10"/>
                <a:gd name="T10" fmla="*/ 4 w 54"/>
                <a:gd name="T11" fmla="*/ 9 h 10"/>
                <a:gd name="T12" fmla="*/ 2 w 54"/>
                <a:gd name="T13" fmla="*/ 5 h 10"/>
                <a:gd name="T14" fmla="*/ 1 w 54"/>
                <a:gd name="T15" fmla="*/ 4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0">
                  <a:moveTo>
                    <a:pt x="1" y="4"/>
                  </a:moveTo>
                  <a:cubicBezTo>
                    <a:pt x="0" y="3"/>
                    <a:pt x="2" y="0"/>
                    <a:pt x="10" y="1"/>
                  </a:cubicBezTo>
                  <a:cubicBezTo>
                    <a:pt x="16" y="1"/>
                    <a:pt x="46" y="1"/>
                    <a:pt x="49" y="1"/>
                  </a:cubicBezTo>
                  <a:cubicBezTo>
                    <a:pt x="52" y="1"/>
                    <a:pt x="54" y="3"/>
                    <a:pt x="54" y="5"/>
                  </a:cubicBezTo>
                  <a:cubicBezTo>
                    <a:pt x="53" y="7"/>
                    <a:pt x="54" y="10"/>
                    <a:pt x="46" y="10"/>
                  </a:cubicBezTo>
                  <a:cubicBezTo>
                    <a:pt x="39" y="10"/>
                    <a:pt x="6" y="10"/>
                    <a:pt x="4" y="9"/>
                  </a:cubicBezTo>
                  <a:cubicBezTo>
                    <a:pt x="0" y="7"/>
                    <a:pt x="1" y="7"/>
                    <a:pt x="2" y="5"/>
                  </a:cubicBezTo>
                  <a:cubicBezTo>
                    <a:pt x="3" y="4"/>
                    <a:pt x="1" y="4"/>
                    <a:pt x="1" y="4"/>
                  </a:cubicBezTo>
                </a:path>
              </a:pathLst>
            </a:custGeom>
            <a:solidFill>
              <a:srgbClr val="09C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7" name="Freeform 690">
              <a:extLst>
                <a:ext uri="{FF2B5EF4-FFF2-40B4-BE49-F238E27FC236}">
                  <a16:creationId xmlns:a16="http://schemas.microsoft.com/office/drawing/2014/main" id="{BC7B7E33-C62A-4423-FDD2-BE732E309B62}"/>
                </a:ext>
              </a:extLst>
            </p:cNvPr>
            <p:cNvSpPr>
              <a:spLocks/>
            </p:cNvSpPr>
            <p:nvPr/>
          </p:nvSpPr>
          <p:spPr bwMode="auto">
            <a:xfrm>
              <a:off x="6981826" y="3279776"/>
              <a:ext cx="395288" cy="74613"/>
            </a:xfrm>
            <a:custGeom>
              <a:avLst/>
              <a:gdLst>
                <a:gd name="T0" fmla="*/ 1 w 54"/>
                <a:gd name="T1" fmla="*/ 4 h 10"/>
                <a:gd name="T2" fmla="*/ 10 w 54"/>
                <a:gd name="T3" fmla="*/ 1 h 10"/>
                <a:gd name="T4" fmla="*/ 49 w 54"/>
                <a:gd name="T5" fmla="*/ 1 h 10"/>
                <a:gd name="T6" fmla="*/ 54 w 54"/>
                <a:gd name="T7" fmla="*/ 5 h 10"/>
                <a:gd name="T8" fmla="*/ 46 w 54"/>
                <a:gd name="T9" fmla="*/ 10 h 10"/>
                <a:gd name="T10" fmla="*/ 4 w 54"/>
                <a:gd name="T11" fmla="*/ 9 h 10"/>
                <a:gd name="T12" fmla="*/ 2 w 54"/>
                <a:gd name="T13" fmla="*/ 5 h 10"/>
                <a:gd name="T14" fmla="*/ 1 w 54"/>
                <a:gd name="T15" fmla="*/ 4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0">
                  <a:moveTo>
                    <a:pt x="1" y="4"/>
                  </a:moveTo>
                  <a:cubicBezTo>
                    <a:pt x="0" y="3"/>
                    <a:pt x="2" y="0"/>
                    <a:pt x="10" y="1"/>
                  </a:cubicBezTo>
                  <a:cubicBezTo>
                    <a:pt x="16" y="1"/>
                    <a:pt x="46" y="1"/>
                    <a:pt x="49" y="1"/>
                  </a:cubicBezTo>
                  <a:cubicBezTo>
                    <a:pt x="51" y="1"/>
                    <a:pt x="54" y="3"/>
                    <a:pt x="54" y="5"/>
                  </a:cubicBezTo>
                  <a:cubicBezTo>
                    <a:pt x="53" y="7"/>
                    <a:pt x="54" y="10"/>
                    <a:pt x="46" y="10"/>
                  </a:cubicBezTo>
                  <a:cubicBezTo>
                    <a:pt x="39" y="10"/>
                    <a:pt x="6" y="10"/>
                    <a:pt x="4" y="9"/>
                  </a:cubicBezTo>
                  <a:cubicBezTo>
                    <a:pt x="0" y="7"/>
                    <a:pt x="1" y="7"/>
                    <a:pt x="2" y="5"/>
                  </a:cubicBezTo>
                  <a:cubicBezTo>
                    <a:pt x="3" y="4"/>
                    <a:pt x="1" y="4"/>
                    <a:pt x="1" y="4"/>
                  </a:cubicBezTo>
                </a:path>
              </a:pathLst>
            </a:custGeom>
            <a:solidFill>
              <a:srgbClr val="08CC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8" name="Freeform 691">
              <a:extLst>
                <a:ext uri="{FF2B5EF4-FFF2-40B4-BE49-F238E27FC236}">
                  <a16:creationId xmlns:a16="http://schemas.microsoft.com/office/drawing/2014/main" id="{FB2C053E-575E-C08B-3372-C50F986A1365}"/>
                </a:ext>
              </a:extLst>
            </p:cNvPr>
            <p:cNvSpPr>
              <a:spLocks/>
            </p:cNvSpPr>
            <p:nvPr/>
          </p:nvSpPr>
          <p:spPr bwMode="auto">
            <a:xfrm>
              <a:off x="6981826" y="3287713"/>
              <a:ext cx="395288" cy="66675"/>
            </a:xfrm>
            <a:custGeom>
              <a:avLst/>
              <a:gdLst>
                <a:gd name="T0" fmla="*/ 1 w 54"/>
                <a:gd name="T1" fmla="*/ 3 h 9"/>
                <a:gd name="T2" fmla="*/ 10 w 54"/>
                <a:gd name="T3" fmla="*/ 0 h 9"/>
                <a:gd name="T4" fmla="*/ 49 w 54"/>
                <a:gd name="T5" fmla="*/ 0 h 9"/>
                <a:gd name="T6" fmla="*/ 54 w 54"/>
                <a:gd name="T7" fmla="*/ 4 h 9"/>
                <a:gd name="T8" fmla="*/ 46 w 54"/>
                <a:gd name="T9" fmla="*/ 9 h 9"/>
                <a:gd name="T10" fmla="*/ 4 w 54"/>
                <a:gd name="T11" fmla="*/ 8 h 9"/>
                <a:gd name="T12" fmla="*/ 2 w 54"/>
                <a:gd name="T13" fmla="*/ 4 h 9"/>
                <a:gd name="T14" fmla="*/ 1 w 5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9">
                  <a:moveTo>
                    <a:pt x="1" y="3"/>
                  </a:moveTo>
                  <a:cubicBezTo>
                    <a:pt x="0" y="2"/>
                    <a:pt x="2" y="0"/>
                    <a:pt x="10" y="0"/>
                  </a:cubicBezTo>
                  <a:cubicBezTo>
                    <a:pt x="16" y="0"/>
                    <a:pt x="46" y="0"/>
                    <a:pt x="49" y="0"/>
                  </a:cubicBezTo>
                  <a:cubicBezTo>
                    <a:pt x="51" y="0"/>
                    <a:pt x="54" y="2"/>
                    <a:pt x="54" y="4"/>
                  </a:cubicBezTo>
                  <a:cubicBezTo>
                    <a:pt x="53" y="6"/>
                    <a:pt x="54" y="9"/>
                    <a:pt x="46" y="9"/>
                  </a:cubicBezTo>
                  <a:cubicBezTo>
                    <a:pt x="39" y="9"/>
                    <a:pt x="6" y="9"/>
                    <a:pt x="4" y="8"/>
                  </a:cubicBezTo>
                  <a:cubicBezTo>
                    <a:pt x="0" y="6"/>
                    <a:pt x="1" y="6"/>
                    <a:pt x="2" y="4"/>
                  </a:cubicBezTo>
                  <a:cubicBezTo>
                    <a:pt x="3" y="3"/>
                    <a:pt x="1" y="3"/>
                    <a:pt x="1" y="3"/>
                  </a:cubicBezTo>
                </a:path>
              </a:pathLst>
            </a:custGeom>
            <a:solidFill>
              <a:srgbClr val="07CB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49" name="Freeform 692">
              <a:extLst>
                <a:ext uri="{FF2B5EF4-FFF2-40B4-BE49-F238E27FC236}">
                  <a16:creationId xmlns:a16="http://schemas.microsoft.com/office/drawing/2014/main" id="{964826A7-706D-650E-C048-C3B2159F3CE1}"/>
                </a:ext>
              </a:extLst>
            </p:cNvPr>
            <p:cNvSpPr>
              <a:spLocks/>
            </p:cNvSpPr>
            <p:nvPr/>
          </p:nvSpPr>
          <p:spPr bwMode="auto">
            <a:xfrm>
              <a:off x="6981826" y="3287713"/>
              <a:ext cx="395288" cy="66675"/>
            </a:xfrm>
            <a:custGeom>
              <a:avLst/>
              <a:gdLst>
                <a:gd name="T0" fmla="*/ 2 w 54"/>
                <a:gd name="T1" fmla="*/ 3 h 9"/>
                <a:gd name="T2" fmla="*/ 10 w 54"/>
                <a:gd name="T3" fmla="*/ 0 h 9"/>
                <a:gd name="T4" fmla="*/ 49 w 54"/>
                <a:gd name="T5" fmla="*/ 0 h 9"/>
                <a:gd name="T6" fmla="*/ 54 w 54"/>
                <a:gd name="T7" fmla="*/ 4 h 9"/>
                <a:gd name="T8" fmla="*/ 46 w 54"/>
                <a:gd name="T9" fmla="*/ 9 h 9"/>
                <a:gd name="T10" fmla="*/ 4 w 54"/>
                <a:gd name="T11" fmla="*/ 8 h 9"/>
                <a:gd name="T12" fmla="*/ 2 w 54"/>
                <a:gd name="T13" fmla="*/ 4 h 9"/>
                <a:gd name="T14" fmla="*/ 2 w 5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9">
                  <a:moveTo>
                    <a:pt x="2" y="3"/>
                  </a:moveTo>
                  <a:cubicBezTo>
                    <a:pt x="0" y="2"/>
                    <a:pt x="2" y="0"/>
                    <a:pt x="10" y="0"/>
                  </a:cubicBezTo>
                  <a:cubicBezTo>
                    <a:pt x="16" y="0"/>
                    <a:pt x="46" y="0"/>
                    <a:pt x="49" y="0"/>
                  </a:cubicBezTo>
                  <a:cubicBezTo>
                    <a:pt x="51" y="0"/>
                    <a:pt x="54" y="2"/>
                    <a:pt x="54" y="4"/>
                  </a:cubicBezTo>
                  <a:cubicBezTo>
                    <a:pt x="53" y="6"/>
                    <a:pt x="54" y="9"/>
                    <a:pt x="46" y="9"/>
                  </a:cubicBezTo>
                  <a:cubicBezTo>
                    <a:pt x="39" y="9"/>
                    <a:pt x="6" y="9"/>
                    <a:pt x="4" y="8"/>
                  </a:cubicBezTo>
                  <a:cubicBezTo>
                    <a:pt x="0" y="6"/>
                    <a:pt x="1" y="6"/>
                    <a:pt x="2" y="4"/>
                  </a:cubicBezTo>
                  <a:cubicBezTo>
                    <a:pt x="3" y="3"/>
                    <a:pt x="2" y="3"/>
                    <a:pt x="2" y="3"/>
                  </a:cubicBezTo>
                </a:path>
              </a:pathLst>
            </a:custGeom>
            <a:solidFill>
              <a:srgbClr val="06CB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0" name="Freeform 693">
              <a:extLst>
                <a:ext uri="{FF2B5EF4-FFF2-40B4-BE49-F238E27FC236}">
                  <a16:creationId xmlns:a16="http://schemas.microsoft.com/office/drawing/2014/main" id="{E423A4AE-817D-4B71-83CC-130D76ED66D7}"/>
                </a:ext>
              </a:extLst>
            </p:cNvPr>
            <p:cNvSpPr>
              <a:spLocks/>
            </p:cNvSpPr>
            <p:nvPr/>
          </p:nvSpPr>
          <p:spPr bwMode="auto">
            <a:xfrm>
              <a:off x="6981826" y="3287713"/>
              <a:ext cx="395288" cy="66675"/>
            </a:xfrm>
            <a:custGeom>
              <a:avLst/>
              <a:gdLst>
                <a:gd name="T0" fmla="*/ 2 w 54"/>
                <a:gd name="T1" fmla="*/ 3 h 9"/>
                <a:gd name="T2" fmla="*/ 10 w 54"/>
                <a:gd name="T3" fmla="*/ 0 h 9"/>
                <a:gd name="T4" fmla="*/ 49 w 54"/>
                <a:gd name="T5" fmla="*/ 0 h 9"/>
                <a:gd name="T6" fmla="*/ 54 w 54"/>
                <a:gd name="T7" fmla="*/ 4 h 9"/>
                <a:gd name="T8" fmla="*/ 46 w 54"/>
                <a:gd name="T9" fmla="*/ 9 h 9"/>
                <a:gd name="T10" fmla="*/ 4 w 54"/>
                <a:gd name="T11" fmla="*/ 8 h 9"/>
                <a:gd name="T12" fmla="*/ 2 w 54"/>
                <a:gd name="T13" fmla="*/ 4 h 9"/>
                <a:gd name="T14" fmla="*/ 2 w 5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9">
                  <a:moveTo>
                    <a:pt x="2" y="3"/>
                  </a:moveTo>
                  <a:cubicBezTo>
                    <a:pt x="0" y="2"/>
                    <a:pt x="2" y="0"/>
                    <a:pt x="10" y="0"/>
                  </a:cubicBezTo>
                  <a:cubicBezTo>
                    <a:pt x="16" y="0"/>
                    <a:pt x="46" y="0"/>
                    <a:pt x="49" y="0"/>
                  </a:cubicBezTo>
                  <a:cubicBezTo>
                    <a:pt x="51" y="0"/>
                    <a:pt x="54" y="2"/>
                    <a:pt x="54" y="4"/>
                  </a:cubicBezTo>
                  <a:cubicBezTo>
                    <a:pt x="53" y="6"/>
                    <a:pt x="54" y="9"/>
                    <a:pt x="46" y="9"/>
                  </a:cubicBezTo>
                  <a:cubicBezTo>
                    <a:pt x="39" y="9"/>
                    <a:pt x="6" y="9"/>
                    <a:pt x="4" y="8"/>
                  </a:cubicBezTo>
                  <a:cubicBezTo>
                    <a:pt x="0" y="6"/>
                    <a:pt x="1" y="6"/>
                    <a:pt x="2" y="4"/>
                  </a:cubicBezTo>
                  <a:cubicBezTo>
                    <a:pt x="3" y="3"/>
                    <a:pt x="2" y="3"/>
                    <a:pt x="2" y="3"/>
                  </a:cubicBezTo>
                </a:path>
              </a:pathLst>
            </a:custGeom>
            <a:solidFill>
              <a:srgbClr val="05CB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1" name="Freeform 694">
              <a:extLst>
                <a:ext uri="{FF2B5EF4-FFF2-40B4-BE49-F238E27FC236}">
                  <a16:creationId xmlns:a16="http://schemas.microsoft.com/office/drawing/2014/main" id="{0219432F-E3D0-CAA6-DD78-E60654570847}"/>
                </a:ext>
              </a:extLst>
            </p:cNvPr>
            <p:cNvSpPr>
              <a:spLocks/>
            </p:cNvSpPr>
            <p:nvPr/>
          </p:nvSpPr>
          <p:spPr bwMode="auto">
            <a:xfrm>
              <a:off x="6981826" y="3287713"/>
              <a:ext cx="395288" cy="66675"/>
            </a:xfrm>
            <a:custGeom>
              <a:avLst/>
              <a:gdLst>
                <a:gd name="T0" fmla="*/ 2 w 54"/>
                <a:gd name="T1" fmla="*/ 3 h 9"/>
                <a:gd name="T2" fmla="*/ 10 w 54"/>
                <a:gd name="T3" fmla="*/ 0 h 9"/>
                <a:gd name="T4" fmla="*/ 49 w 54"/>
                <a:gd name="T5" fmla="*/ 0 h 9"/>
                <a:gd name="T6" fmla="*/ 54 w 54"/>
                <a:gd name="T7" fmla="*/ 4 h 9"/>
                <a:gd name="T8" fmla="*/ 46 w 54"/>
                <a:gd name="T9" fmla="*/ 9 h 9"/>
                <a:gd name="T10" fmla="*/ 4 w 54"/>
                <a:gd name="T11" fmla="*/ 8 h 9"/>
                <a:gd name="T12" fmla="*/ 2 w 54"/>
                <a:gd name="T13" fmla="*/ 4 h 9"/>
                <a:gd name="T14" fmla="*/ 2 w 5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9">
                  <a:moveTo>
                    <a:pt x="2" y="3"/>
                  </a:moveTo>
                  <a:cubicBezTo>
                    <a:pt x="0" y="2"/>
                    <a:pt x="2" y="0"/>
                    <a:pt x="10" y="0"/>
                  </a:cubicBezTo>
                  <a:cubicBezTo>
                    <a:pt x="16" y="0"/>
                    <a:pt x="46" y="0"/>
                    <a:pt x="49" y="0"/>
                  </a:cubicBezTo>
                  <a:cubicBezTo>
                    <a:pt x="51" y="0"/>
                    <a:pt x="54" y="2"/>
                    <a:pt x="54" y="4"/>
                  </a:cubicBezTo>
                  <a:cubicBezTo>
                    <a:pt x="53" y="6"/>
                    <a:pt x="54" y="9"/>
                    <a:pt x="46" y="9"/>
                  </a:cubicBezTo>
                  <a:cubicBezTo>
                    <a:pt x="39" y="9"/>
                    <a:pt x="6" y="9"/>
                    <a:pt x="4" y="8"/>
                  </a:cubicBezTo>
                  <a:cubicBezTo>
                    <a:pt x="0" y="6"/>
                    <a:pt x="1" y="6"/>
                    <a:pt x="2" y="4"/>
                  </a:cubicBezTo>
                  <a:cubicBezTo>
                    <a:pt x="3" y="3"/>
                    <a:pt x="2" y="3"/>
                    <a:pt x="2" y="3"/>
                  </a:cubicBezTo>
                </a:path>
              </a:pathLst>
            </a:custGeom>
            <a:solidFill>
              <a:srgbClr val="04CB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2" name="Freeform 695">
              <a:extLst>
                <a:ext uri="{FF2B5EF4-FFF2-40B4-BE49-F238E27FC236}">
                  <a16:creationId xmlns:a16="http://schemas.microsoft.com/office/drawing/2014/main" id="{76D2C2F0-774B-C112-F4C7-032CC5257D5A}"/>
                </a:ext>
              </a:extLst>
            </p:cNvPr>
            <p:cNvSpPr>
              <a:spLocks/>
            </p:cNvSpPr>
            <p:nvPr/>
          </p:nvSpPr>
          <p:spPr bwMode="auto">
            <a:xfrm>
              <a:off x="6981826" y="3287713"/>
              <a:ext cx="395288" cy="66675"/>
            </a:xfrm>
            <a:custGeom>
              <a:avLst/>
              <a:gdLst>
                <a:gd name="T0" fmla="*/ 2 w 54"/>
                <a:gd name="T1" fmla="*/ 3 h 9"/>
                <a:gd name="T2" fmla="*/ 10 w 54"/>
                <a:gd name="T3" fmla="*/ 0 h 9"/>
                <a:gd name="T4" fmla="*/ 49 w 54"/>
                <a:gd name="T5" fmla="*/ 0 h 9"/>
                <a:gd name="T6" fmla="*/ 54 w 54"/>
                <a:gd name="T7" fmla="*/ 4 h 9"/>
                <a:gd name="T8" fmla="*/ 46 w 54"/>
                <a:gd name="T9" fmla="*/ 9 h 9"/>
                <a:gd name="T10" fmla="*/ 4 w 54"/>
                <a:gd name="T11" fmla="*/ 8 h 9"/>
                <a:gd name="T12" fmla="*/ 2 w 54"/>
                <a:gd name="T13" fmla="*/ 4 h 9"/>
                <a:gd name="T14" fmla="*/ 2 w 5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9">
                  <a:moveTo>
                    <a:pt x="2" y="3"/>
                  </a:moveTo>
                  <a:cubicBezTo>
                    <a:pt x="0" y="2"/>
                    <a:pt x="2" y="0"/>
                    <a:pt x="10" y="0"/>
                  </a:cubicBezTo>
                  <a:cubicBezTo>
                    <a:pt x="16" y="0"/>
                    <a:pt x="46" y="0"/>
                    <a:pt x="49" y="0"/>
                  </a:cubicBezTo>
                  <a:cubicBezTo>
                    <a:pt x="51" y="0"/>
                    <a:pt x="54" y="2"/>
                    <a:pt x="54" y="4"/>
                  </a:cubicBezTo>
                  <a:cubicBezTo>
                    <a:pt x="53" y="6"/>
                    <a:pt x="54" y="9"/>
                    <a:pt x="46" y="9"/>
                  </a:cubicBezTo>
                  <a:cubicBezTo>
                    <a:pt x="39" y="9"/>
                    <a:pt x="6" y="9"/>
                    <a:pt x="4" y="8"/>
                  </a:cubicBezTo>
                  <a:cubicBezTo>
                    <a:pt x="0" y="6"/>
                    <a:pt x="1" y="6"/>
                    <a:pt x="2" y="4"/>
                  </a:cubicBezTo>
                  <a:cubicBezTo>
                    <a:pt x="3" y="3"/>
                    <a:pt x="2" y="3"/>
                    <a:pt x="2" y="3"/>
                  </a:cubicBezTo>
                </a:path>
              </a:pathLst>
            </a:custGeom>
            <a:solidFill>
              <a:srgbClr val="03CB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3" name="Freeform 696">
              <a:extLst>
                <a:ext uri="{FF2B5EF4-FFF2-40B4-BE49-F238E27FC236}">
                  <a16:creationId xmlns:a16="http://schemas.microsoft.com/office/drawing/2014/main" id="{8684EF18-B24D-1038-A09D-84F343D98442}"/>
                </a:ext>
              </a:extLst>
            </p:cNvPr>
            <p:cNvSpPr>
              <a:spLocks/>
            </p:cNvSpPr>
            <p:nvPr/>
          </p:nvSpPr>
          <p:spPr bwMode="auto">
            <a:xfrm>
              <a:off x="6981826" y="3287713"/>
              <a:ext cx="395288" cy="66675"/>
            </a:xfrm>
            <a:custGeom>
              <a:avLst/>
              <a:gdLst>
                <a:gd name="T0" fmla="*/ 2 w 54"/>
                <a:gd name="T1" fmla="*/ 3 h 9"/>
                <a:gd name="T2" fmla="*/ 10 w 54"/>
                <a:gd name="T3" fmla="*/ 0 h 9"/>
                <a:gd name="T4" fmla="*/ 49 w 54"/>
                <a:gd name="T5" fmla="*/ 0 h 9"/>
                <a:gd name="T6" fmla="*/ 54 w 54"/>
                <a:gd name="T7" fmla="*/ 4 h 9"/>
                <a:gd name="T8" fmla="*/ 46 w 54"/>
                <a:gd name="T9" fmla="*/ 9 h 9"/>
                <a:gd name="T10" fmla="*/ 4 w 54"/>
                <a:gd name="T11" fmla="*/ 8 h 9"/>
                <a:gd name="T12" fmla="*/ 2 w 54"/>
                <a:gd name="T13" fmla="*/ 4 h 9"/>
                <a:gd name="T14" fmla="*/ 2 w 5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9">
                  <a:moveTo>
                    <a:pt x="2" y="3"/>
                  </a:moveTo>
                  <a:cubicBezTo>
                    <a:pt x="1" y="2"/>
                    <a:pt x="2" y="0"/>
                    <a:pt x="10" y="0"/>
                  </a:cubicBezTo>
                  <a:cubicBezTo>
                    <a:pt x="16" y="0"/>
                    <a:pt x="46" y="0"/>
                    <a:pt x="49" y="0"/>
                  </a:cubicBezTo>
                  <a:cubicBezTo>
                    <a:pt x="51" y="0"/>
                    <a:pt x="54" y="2"/>
                    <a:pt x="54" y="4"/>
                  </a:cubicBezTo>
                  <a:cubicBezTo>
                    <a:pt x="53" y="6"/>
                    <a:pt x="54" y="9"/>
                    <a:pt x="46" y="9"/>
                  </a:cubicBezTo>
                  <a:cubicBezTo>
                    <a:pt x="39" y="9"/>
                    <a:pt x="6" y="9"/>
                    <a:pt x="4" y="8"/>
                  </a:cubicBezTo>
                  <a:cubicBezTo>
                    <a:pt x="0" y="6"/>
                    <a:pt x="1" y="6"/>
                    <a:pt x="2" y="4"/>
                  </a:cubicBezTo>
                  <a:cubicBezTo>
                    <a:pt x="3" y="3"/>
                    <a:pt x="2" y="3"/>
                    <a:pt x="2" y="3"/>
                  </a:cubicBezTo>
                </a:path>
              </a:pathLst>
            </a:custGeom>
            <a:solidFill>
              <a:srgbClr val="02CA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4" name="Freeform 697">
              <a:extLst>
                <a:ext uri="{FF2B5EF4-FFF2-40B4-BE49-F238E27FC236}">
                  <a16:creationId xmlns:a16="http://schemas.microsoft.com/office/drawing/2014/main" id="{5948B874-BEA9-5C06-55FA-AD6AC10E3E3E}"/>
                </a:ext>
              </a:extLst>
            </p:cNvPr>
            <p:cNvSpPr>
              <a:spLocks/>
            </p:cNvSpPr>
            <p:nvPr/>
          </p:nvSpPr>
          <p:spPr bwMode="auto">
            <a:xfrm>
              <a:off x="6981826" y="3287713"/>
              <a:ext cx="395288" cy="66675"/>
            </a:xfrm>
            <a:custGeom>
              <a:avLst/>
              <a:gdLst>
                <a:gd name="T0" fmla="*/ 2 w 54"/>
                <a:gd name="T1" fmla="*/ 3 h 9"/>
                <a:gd name="T2" fmla="*/ 10 w 54"/>
                <a:gd name="T3" fmla="*/ 0 h 9"/>
                <a:gd name="T4" fmla="*/ 49 w 54"/>
                <a:gd name="T5" fmla="*/ 0 h 9"/>
                <a:gd name="T6" fmla="*/ 54 w 54"/>
                <a:gd name="T7" fmla="*/ 4 h 9"/>
                <a:gd name="T8" fmla="*/ 46 w 54"/>
                <a:gd name="T9" fmla="*/ 9 h 9"/>
                <a:gd name="T10" fmla="*/ 4 w 54"/>
                <a:gd name="T11" fmla="*/ 8 h 9"/>
                <a:gd name="T12" fmla="*/ 2 w 54"/>
                <a:gd name="T13" fmla="*/ 4 h 9"/>
                <a:gd name="T14" fmla="*/ 2 w 5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9">
                  <a:moveTo>
                    <a:pt x="2" y="3"/>
                  </a:moveTo>
                  <a:cubicBezTo>
                    <a:pt x="1" y="2"/>
                    <a:pt x="2" y="0"/>
                    <a:pt x="10" y="0"/>
                  </a:cubicBezTo>
                  <a:cubicBezTo>
                    <a:pt x="16" y="0"/>
                    <a:pt x="46" y="0"/>
                    <a:pt x="49" y="0"/>
                  </a:cubicBezTo>
                  <a:cubicBezTo>
                    <a:pt x="51" y="0"/>
                    <a:pt x="54" y="2"/>
                    <a:pt x="54" y="4"/>
                  </a:cubicBezTo>
                  <a:cubicBezTo>
                    <a:pt x="53" y="6"/>
                    <a:pt x="54" y="9"/>
                    <a:pt x="46" y="9"/>
                  </a:cubicBezTo>
                  <a:cubicBezTo>
                    <a:pt x="39" y="9"/>
                    <a:pt x="6" y="9"/>
                    <a:pt x="4" y="8"/>
                  </a:cubicBezTo>
                  <a:cubicBezTo>
                    <a:pt x="0" y="6"/>
                    <a:pt x="1" y="6"/>
                    <a:pt x="2" y="4"/>
                  </a:cubicBezTo>
                  <a:cubicBezTo>
                    <a:pt x="3" y="3"/>
                    <a:pt x="2" y="3"/>
                    <a:pt x="2" y="3"/>
                  </a:cubicBezTo>
                </a:path>
              </a:pathLst>
            </a:custGeom>
            <a:solidFill>
              <a:srgbClr val="01CA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5" name="Freeform 698">
              <a:extLst>
                <a:ext uri="{FF2B5EF4-FFF2-40B4-BE49-F238E27FC236}">
                  <a16:creationId xmlns:a16="http://schemas.microsoft.com/office/drawing/2014/main" id="{198523A9-E8F5-4589-1E43-71F802AE3822}"/>
                </a:ext>
              </a:extLst>
            </p:cNvPr>
            <p:cNvSpPr>
              <a:spLocks/>
            </p:cNvSpPr>
            <p:nvPr/>
          </p:nvSpPr>
          <p:spPr bwMode="auto">
            <a:xfrm>
              <a:off x="6981826" y="3287713"/>
              <a:ext cx="395288" cy="66675"/>
            </a:xfrm>
            <a:custGeom>
              <a:avLst/>
              <a:gdLst>
                <a:gd name="T0" fmla="*/ 2 w 54"/>
                <a:gd name="T1" fmla="*/ 3 h 9"/>
                <a:gd name="T2" fmla="*/ 10 w 54"/>
                <a:gd name="T3" fmla="*/ 0 h 9"/>
                <a:gd name="T4" fmla="*/ 49 w 54"/>
                <a:gd name="T5" fmla="*/ 0 h 9"/>
                <a:gd name="T6" fmla="*/ 54 w 54"/>
                <a:gd name="T7" fmla="*/ 4 h 9"/>
                <a:gd name="T8" fmla="*/ 46 w 54"/>
                <a:gd name="T9" fmla="*/ 9 h 9"/>
                <a:gd name="T10" fmla="*/ 4 w 54"/>
                <a:gd name="T11" fmla="*/ 8 h 9"/>
                <a:gd name="T12" fmla="*/ 2 w 54"/>
                <a:gd name="T13" fmla="*/ 4 h 9"/>
                <a:gd name="T14" fmla="*/ 2 w 5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9">
                  <a:moveTo>
                    <a:pt x="2" y="3"/>
                  </a:moveTo>
                  <a:cubicBezTo>
                    <a:pt x="1" y="2"/>
                    <a:pt x="2" y="0"/>
                    <a:pt x="10" y="0"/>
                  </a:cubicBezTo>
                  <a:cubicBezTo>
                    <a:pt x="16" y="0"/>
                    <a:pt x="46" y="1"/>
                    <a:pt x="49" y="0"/>
                  </a:cubicBezTo>
                  <a:cubicBezTo>
                    <a:pt x="51" y="0"/>
                    <a:pt x="54" y="2"/>
                    <a:pt x="54" y="4"/>
                  </a:cubicBezTo>
                  <a:cubicBezTo>
                    <a:pt x="53" y="6"/>
                    <a:pt x="54" y="9"/>
                    <a:pt x="46" y="9"/>
                  </a:cubicBezTo>
                  <a:cubicBezTo>
                    <a:pt x="39" y="9"/>
                    <a:pt x="6" y="9"/>
                    <a:pt x="4" y="8"/>
                  </a:cubicBezTo>
                  <a:cubicBezTo>
                    <a:pt x="0" y="6"/>
                    <a:pt x="1" y="6"/>
                    <a:pt x="2" y="4"/>
                  </a:cubicBezTo>
                  <a:cubicBezTo>
                    <a:pt x="3" y="3"/>
                    <a:pt x="2" y="3"/>
                    <a:pt x="2" y="3"/>
                  </a:cubicBezTo>
                </a:path>
              </a:pathLst>
            </a:custGeom>
            <a:solidFill>
              <a:srgbClr val="00CA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6" name="Freeform 699">
              <a:extLst>
                <a:ext uri="{FF2B5EF4-FFF2-40B4-BE49-F238E27FC236}">
                  <a16:creationId xmlns:a16="http://schemas.microsoft.com/office/drawing/2014/main" id="{F096A03B-F7A5-A65A-F460-E07C7386F5A7}"/>
                </a:ext>
              </a:extLst>
            </p:cNvPr>
            <p:cNvSpPr>
              <a:spLocks/>
            </p:cNvSpPr>
            <p:nvPr/>
          </p:nvSpPr>
          <p:spPr bwMode="auto">
            <a:xfrm>
              <a:off x="5818188" y="3155951"/>
              <a:ext cx="498475" cy="263525"/>
            </a:xfrm>
            <a:custGeom>
              <a:avLst/>
              <a:gdLst>
                <a:gd name="T0" fmla="*/ 1 w 68"/>
                <a:gd name="T1" fmla="*/ 10 h 36"/>
                <a:gd name="T2" fmla="*/ 2 w 68"/>
                <a:gd name="T3" fmla="*/ 9 h 36"/>
                <a:gd name="T4" fmla="*/ 2 w 68"/>
                <a:gd name="T5" fmla="*/ 8 h 36"/>
                <a:gd name="T6" fmla="*/ 4 w 68"/>
                <a:gd name="T7" fmla="*/ 4 h 36"/>
                <a:gd name="T8" fmla="*/ 11 w 68"/>
                <a:gd name="T9" fmla="*/ 2 h 36"/>
                <a:gd name="T10" fmla="*/ 12 w 68"/>
                <a:gd name="T11" fmla="*/ 2 h 36"/>
                <a:gd name="T12" fmla="*/ 60 w 68"/>
                <a:gd name="T13" fmla="*/ 3 h 36"/>
                <a:gd name="T14" fmla="*/ 62 w 68"/>
                <a:gd name="T15" fmla="*/ 3 h 36"/>
                <a:gd name="T16" fmla="*/ 62 w 68"/>
                <a:gd name="T17" fmla="*/ 3 h 36"/>
                <a:gd name="T18" fmla="*/ 64 w 68"/>
                <a:gd name="T19" fmla="*/ 4 h 36"/>
                <a:gd name="T20" fmla="*/ 66 w 68"/>
                <a:gd name="T21" fmla="*/ 8 h 36"/>
                <a:gd name="T22" fmla="*/ 67 w 68"/>
                <a:gd name="T23" fmla="*/ 15 h 36"/>
                <a:gd name="T24" fmla="*/ 67 w 68"/>
                <a:gd name="T25" fmla="*/ 16 h 36"/>
                <a:gd name="T26" fmla="*/ 66 w 68"/>
                <a:gd name="T27" fmla="*/ 28 h 36"/>
                <a:gd name="T28" fmla="*/ 63 w 68"/>
                <a:gd name="T29" fmla="*/ 32 h 36"/>
                <a:gd name="T30" fmla="*/ 58 w 68"/>
                <a:gd name="T31" fmla="*/ 34 h 36"/>
                <a:gd name="T32" fmla="*/ 47 w 68"/>
                <a:gd name="T33" fmla="*/ 34 h 36"/>
                <a:gd name="T34" fmla="*/ 20 w 68"/>
                <a:gd name="T35" fmla="*/ 34 h 36"/>
                <a:gd name="T36" fmla="*/ 10 w 68"/>
                <a:gd name="T37" fmla="*/ 34 h 36"/>
                <a:gd name="T38" fmla="*/ 6 w 68"/>
                <a:gd name="T39" fmla="*/ 33 h 36"/>
                <a:gd name="T40" fmla="*/ 4 w 68"/>
                <a:gd name="T41" fmla="*/ 33 h 36"/>
                <a:gd name="T42" fmla="*/ 3 w 68"/>
                <a:gd name="T43" fmla="*/ 32 h 36"/>
                <a:gd name="T44" fmla="*/ 2 w 68"/>
                <a:gd name="T45" fmla="*/ 25 h 36"/>
                <a:gd name="T46" fmla="*/ 2 w 68"/>
                <a:gd name="T47" fmla="*/ 17 h 36"/>
                <a:gd name="T48" fmla="*/ 3 w 68"/>
                <a:gd name="T49" fmla="*/ 14 h 36"/>
                <a:gd name="T50" fmla="*/ 2 w 68"/>
                <a:gd name="T51" fmla="*/ 9 h 36"/>
                <a:gd name="T52" fmla="*/ 2 w 68"/>
                <a:gd name="T53" fmla="*/ 9 h 36"/>
                <a:gd name="T54" fmla="*/ 2 w 68"/>
                <a:gd name="T55" fmla="*/ 9 h 36"/>
                <a:gd name="T56" fmla="*/ 1 w 68"/>
                <a:gd name="T57" fmla="*/ 10 h 36"/>
                <a:gd name="T58" fmla="*/ 1 w 68"/>
                <a:gd name="T59" fmla="*/ 10 h 36"/>
                <a:gd name="T60" fmla="*/ 1 w 68"/>
                <a:gd name="T61" fmla="*/ 10 h 36"/>
                <a:gd name="T62" fmla="*/ 1 w 68"/>
                <a:gd name="T63" fmla="*/ 14 h 36"/>
                <a:gd name="T64" fmla="*/ 1 w 68"/>
                <a:gd name="T65" fmla="*/ 17 h 36"/>
                <a:gd name="T66" fmla="*/ 0 w 68"/>
                <a:gd name="T67" fmla="*/ 25 h 36"/>
                <a:gd name="T68" fmla="*/ 1 w 68"/>
                <a:gd name="T69" fmla="*/ 31 h 36"/>
                <a:gd name="T70" fmla="*/ 2 w 68"/>
                <a:gd name="T71" fmla="*/ 33 h 36"/>
                <a:gd name="T72" fmla="*/ 4 w 68"/>
                <a:gd name="T73" fmla="*/ 34 h 36"/>
                <a:gd name="T74" fmla="*/ 6 w 68"/>
                <a:gd name="T75" fmla="*/ 35 h 36"/>
                <a:gd name="T76" fmla="*/ 24 w 68"/>
                <a:gd name="T77" fmla="*/ 35 h 36"/>
                <a:gd name="T78" fmla="*/ 47 w 68"/>
                <a:gd name="T79" fmla="*/ 36 h 36"/>
                <a:gd name="T80" fmla="*/ 58 w 68"/>
                <a:gd name="T81" fmla="*/ 36 h 36"/>
                <a:gd name="T82" fmla="*/ 64 w 68"/>
                <a:gd name="T83" fmla="*/ 33 h 36"/>
                <a:gd name="T84" fmla="*/ 68 w 68"/>
                <a:gd name="T85" fmla="*/ 25 h 36"/>
                <a:gd name="T86" fmla="*/ 68 w 68"/>
                <a:gd name="T87" fmla="*/ 16 h 36"/>
                <a:gd name="T88" fmla="*/ 68 w 68"/>
                <a:gd name="T89" fmla="*/ 15 h 36"/>
                <a:gd name="T90" fmla="*/ 66 w 68"/>
                <a:gd name="T91" fmla="*/ 6 h 36"/>
                <a:gd name="T92" fmla="*/ 64 w 68"/>
                <a:gd name="T93" fmla="*/ 3 h 36"/>
                <a:gd name="T94" fmla="*/ 62 w 68"/>
                <a:gd name="T95" fmla="*/ 2 h 36"/>
                <a:gd name="T96" fmla="*/ 62 w 68"/>
                <a:gd name="T97" fmla="*/ 2 h 36"/>
                <a:gd name="T98" fmla="*/ 60 w 68"/>
                <a:gd name="T99" fmla="*/ 2 h 36"/>
                <a:gd name="T100" fmla="*/ 12 w 68"/>
                <a:gd name="T101" fmla="*/ 0 h 36"/>
                <a:gd name="T102" fmla="*/ 11 w 68"/>
                <a:gd name="T103" fmla="*/ 0 h 36"/>
                <a:gd name="T104" fmla="*/ 3 w 68"/>
                <a:gd name="T105" fmla="*/ 3 h 36"/>
                <a:gd name="T106" fmla="*/ 0 w 68"/>
                <a:gd name="T107" fmla="*/ 8 h 36"/>
                <a:gd name="T108" fmla="*/ 1 w 68"/>
                <a:gd name="T109" fmla="*/ 10 h 36"/>
                <a:gd name="T110" fmla="*/ 1 w 68"/>
                <a:gd name="T111" fmla="*/ 10 h 36"/>
                <a:gd name="T112" fmla="*/ 1 w 68"/>
                <a:gd name="T113" fmla="*/ 10 h 36"/>
                <a:gd name="T114" fmla="*/ 1 w 68"/>
                <a:gd name="T115"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8" h="36">
                  <a:moveTo>
                    <a:pt x="1" y="10"/>
                  </a:moveTo>
                  <a:cubicBezTo>
                    <a:pt x="2" y="9"/>
                    <a:pt x="2" y="9"/>
                    <a:pt x="2" y="9"/>
                  </a:cubicBezTo>
                  <a:cubicBezTo>
                    <a:pt x="2" y="9"/>
                    <a:pt x="2" y="8"/>
                    <a:pt x="2" y="8"/>
                  </a:cubicBezTo>
                  <a:cubicBezTo>
                    <a:pt x="2" y="6"/>
                    <a:pt x="2" y="5"/>
                    <a:pt x="4" y="4"/>
                  </a:cubicBezTo>
                  <a:cubicBezTo>
                    <a:pt x="5" y="2"/>
                    <a:pt x="7" y="2"/>
                    <a:pt x="11" y="2"/>
                  </a:cubicBezTo>
                  <a:cubicBezTo>
                    <a:pt x="11" y="2"/>
                    <a:pt x="11" y="2"/>
                    <a:pt x="12" y="2"/>
                  </a:cubicBezTo>
                  <a:cubicBezTo>
                    <a:pt x="19" y="2"/>
                    <a:pt x="51" y="3"/>
                    <a:pt x="60" y="3"/>
                  </a:cubicBezTo>
                  <a:cubicBezTo>
                    <a:pt x="61" y="3"/>
                    <a:pt x="61" y="3"/>
                    <a:pt x="62" y="3"/>
                  </a:cubicBezTo>
                  <a:cubicBezTo>
                    <a:pt x="62" y="3"/>
                    <a:pt x="62" y="3"/>
                    <a:pt x="62" y="3"/>
                  </a:cubicBezTo>
                  <a:cubicBezTo>
                    <a:pt x="62" y="3"/>
                    <a:pt x="63" y="3"/>
                    <a:pt x="64" y="4"/>
                  </a:cubicBezTo>
                  <a:cubicBezTo>
                    <a:pt x="64" y="5"/>
                    <a:pt x="65" y="6"/>
                    <a:pt x="66" y="8"/>
                  </a:cubicBezTo>
                  <a:cubicBezTo>
                    <a:pt x="66" y="10"/>
                    <a:pt x="67" y="12"/>
                    <a:pt x="67" y="15"/>
                  </a:cubicBezTo>
                  <a:cubicBezTo>
                    <a:pt x="67" y="15"/>
                    <a:pt x="67" y="15"/>
                    <a:pt x="67" y="16"/>
                  </a:cubicBezTo>
                  <a:cubicBezTo>
                    <a:pt x="66" y="20"/>
                    <a:pt x="67" y="24"/>
                    <a:pt x="66" y="28"/>
                  </a:cubicBezTo>
                  <a:cubicBezTo>
                    <a:pt x="65" y="30"/>
                    <a:pt x="64" y="31"/>
                    <a:pt x="63" y="32"/>
                  </a:cubicBezTo>
                  <a:cubicBezTo>
                    <a:pt x="62" y="33"/>
                    <a:pt x="61" y="34"/>
                    <a:pt x="58" y="34"/>
                  </a:cubicBezTo>
                  <a:cubicBezTo>
                    <a:pt x="56" y="34"/>
                    <a:pt x="52" y="34"/>
                    <a:pt x="47" y="34"/>
                  </a:cubicBezTo>
                  <a:cubicBezTo>
                    <a:pt x="39" y="34"/>
                    <a:pt x="29" y="34"/>
                    <a:pt x="20" y="34"/>
                  </a:cubicBezTo>
                  <a:cubicBezTo>
                    <a:pt x="16" y="34"/>
                    <a:pt x="12" y="34"/>
                    <a:pt x="10" y="34"/>
                  </a:cubicBezTo>
                  <a:cubicBezTo>
                    <a:pt x="8" y="33"/>
                    <a:pt x="7" y="33"/>
                    <a:pt x="6" y="33"/>
                  </a:cubicBezTo>
                  <a:cubicBezTo>
                    <a:pt x="5" y="33"/>
                    <a:pt x="4" y="33"/>
                    <a:pt x="4" y="33"/>
                  </a:cubicBezTo>
                  <a:cubicBezTo>
                    <a:pt x="4" y="33"/>
                    <a:pt x="3" y="33"/>
                    <a:pt x="3" y="32"/>
                  </a:cubicBezTo>
                  <a:cubicBezTo>
                    <a:pt x="2" y="31"/>
                    <a:pt x="2" y="28"/>
                    <a:pt x="2" y="25"/>
                  </a:cubicBezTo>
                  <a:cubicBezTo>
                    <a:pt x="2" y="22"/>
                    <a:pt x="2" y="19"/>
                    <a:pt x="2" y="17"/>
                  </a:cubicBezTo>
                  <a:cubicBezTo>
                    <a:pt x="3" y="16"/>
                    <a:pt x="3" y="15"/>
                    <a:pt x="3" y="14"/>
                  </a:cubicBezTo>
                  <a:cubicBezTo>
                    <a:pt x="3" y="12"/>
                    <a:pt x="2" y="10"/>
                    <a:pt x="2" y="9"/>
                  </a:cubicBezTo>
                  <a:cubicBezTo>
                    <a:pt x="2" y="9"/>
                    <a:pt x="2" y="9"/>
                    <a:pt x="2" y="9"/>
                  </a:cubicBezTo>
                  <a:cubicBezTo>
                    <a:pt x="2" y="9"/>
                    <a:pt x="2" y="9"/>
                    <a:pt x="2" y="9"/>
                  </a:cubicBezTo>
                  <a:cubicBezTo>
                    <a:pt x="1" y="10"/>
                    <a:pt x="1" y="10"/>
                    <a:pt x="1" y="10"/>
                  </a:cubicBezTo>
                  <a:cubicBezTo>
                    <a:pt x="1" y="10"/>
                    <a:pt x="1" y="10"/>
                    <a:pt x="1" y="10"/>
                  </a:cubicBezTo>
                  <a:cubicBezTo>
                    <a:pt x="1" y="10"/>
                    <a:pt x="1" y="10"/>
                    <a:pt x="1" y="10"/>
                  </a:cubicBezTo>
                  <a:cubicBezTo>
                    <a:pt x="1" y="10"/>
                    <a:pt x="1" y="12"/>
                    <a:pt x="1" y="14"/>
                  </a:cubicBezTo>
                  <a:cubicBezTo>
                    <a:pt x="1" y="15"/>
                    <a:pt x="1" y="16"/>
                    <a:pt x="1" y="17"/>
                  </a:cubicBezTo>
                  <a:cubicBezTo>
                    <a:pt x="1" y="19"/>
                    <a:pt x="0" y="22"/>
                    <a:pt x="0" y="25"/>
                  </a:cubicBezTo>
                  <a:cubicBezTo>
                    <a:pt x="0" y="27"/>
                    <a:pt x="0" y="29"/>
                    <a:pt x="1" y="31"/>
                  </a:cubicBezTo>
                  <a:cubicBezTo>
                    <a:pt x="1" y="32"/>
                    <a:pt x="2" y="32"/>
                    <a:pt x="2" y="33"/>
                  </a:cubicBezTo>
                  <a:cubicBezTo>
                    <a:pt x="2" y="33"/>
                    <a:pt x="3" y="34"/>
                    <a:pt x="4" y="34"/>
                  </a:cubicBezTo>
                  <a:cubicBezTo>
                    <a:pt x="4" y="34"/>
                    <a:pt x="5" y="35"/>
                    <a:pt x="6" y="35"/>
                  </a:cubicBezTo>
                  <a:cubicBezTo>
                    <a:pt x="9" y="35"/>
                    <a:pt x="16" y="35"/>
                    <a:pt x="24" y="35"/>
                  </a:cubicBezTo>
                  <a:cubicBezTo>
                    <a:pt x="31" y="36"/>
                    <a:pt x="40" y="36"/>
                    <a:pt x="47" y="36"/>
                  </a:cubicBezTo>
                  <a:cubicBezTo>
                    <a:pt x="52" y="36"/>
                    <a:pt x="56" y="36"/>
                    <a:pt x="58" y="36"/>
                  </a:cubicBezTo>
                  <a:cubicBezTo>
                    <a:pt x="61" y="35"/>
                    <a:pt x="63" y="35"/>
                    <a:pt x="64" y="33"/>
                  </a:cubicBezTo>
                  <a:cubicBezTo>
                    <a:pt x="66" y="31"/>
                    <a:pt x="67" y="28"/>
                    <a:pt x="68" y="25"/>
                  </a:cubicBezTo>
                  <a:cubicBezTo>
                    <a:pt x="68" y="22"/>
                    <a:pt x="68" y="19"/>
                    <a:pt x="68" y="16"/>
                  </a:cubicBezTo>
                  <a:cubicBezTo>
                    <a:pt x="68" y="16"/>
                    <a:pt x="68" y="15"/>
                    <a:pt x="68" y="15"/>
                  </a:cubicBezTo>
                  <a:cubicBezTo>
                    <a:pt x="68" y="11"/>
                    <a:pt x="67" y="8"/>
                    <a:pt x="66" y="6"/>
                  </a:cubicBezTo>
                  <a:cubicBezTo>
                    <a:pt x="66" y="5"/>
                    <a:pt x="65" y="4"/>
                    <a:pt x="64" y="3"/>
                  </a:cubicBezTo>
                  <a:cubicBezTo>
                    <a:pt x="64" y="2"/>
                    <a:pt x="63" y="2"/>
                    <a:pt x="62" y="2"/>
                  </a:cubicBezTo>
                  <a:cubicBezTo>
                    <a:pt x="62" y="2"/>
                    <a:pt x="62" y="2"/>
                    <a:pt x="62" y="2"/>
                  </a:cubicBezTo>
                  <a:cubicBezTo>
                    <a:pt x="61" y="2"/>
                    <a:pt x="61" y="2"/>
                    <a:pt x="60" y="2"/>
                  </a:cubicBezTo>
                  <a:cubicBezTo>
                    <a:pt x="51" y="2"/>
                    <a:pt x="19" y="1"/>
                    <a:pt x="12" y="0"/>
                  </a:cubicBezTo>
                  <a:cubicBezTo>
                    <a:pt x="11" y="0"/>
                    <a:pt x="11" y="0"/>
                    <a:pt x="11" y="0"/>
                  </a:cubicBezTo>
                  <a:cubicBezTo>
                    <a:pt x="7" y="0"/>
                    <a:pt x="4" y="1"/>
                    <a:pt x="3" y="3"/>
                  </a:cubicBezTo>
                  <a:cubicBezTo>
                    <a:pt x="1" y="4"/>
                    <a:pt x="0" y="6"/>
                    <a:pt x="0" y="8"/>
                  </a:cubicBezTo>
                  <a:cubicBezTo>
                    <a:pt x="0" y="8"/>
                    <a:pt x="0" y="9"/>
                    <a:pt x="1" y="10"/>
                  </a:cubicBezTo>
                  <a:cubicBezTo>
                    <a:pt x="1" y="10"/>
                    <a:pt x="1" y="10"/>
                    <a:pt x="1" y="10"/>
                  </a:cubicBezTo>
                  <a:cubicBezTo>
                    <a:pt x="1" y="10"/>
                    <a:pt x="1" y="10"/>
                    <a:pt x="1" y="10"/>
                  </a:cubicBezTo>
                  <a:cubicBezTo>
                    <a:pt x="1" y="10"/>
                    <a:pt x="1" y="10"/>
                    <a:pt x="1" y="10"/>
                  </a:cubicBezTo>
                </a:path>
              </a:pathLst>
            </a:custGeom>
            <a:solidFill>
              <a:srgbClr val="9E9B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7" name="Freeform 700">
              <a:extLst>
                <a:ext uri="{FF2B5EF4-FFF2-40B4-BE49-F238E27FC236}">
                  <a16:creationId xmlns:a16="http://schemas.microsoft.com/office/drawing/2014/main" id="{23588C2D-CD8F-BA5E-8007-211B902E1558}"/>
                </a:ext>
              </a:extLst>
            </p:cNvPr>
            <p:cNvSpPr>
              <a:spLocks/>
            </p:cNvSpPr>
            <p:nvPr/>
          </p:nvSpPr>
          <p:spPr bwMode="auto">
            <a:xfrm>
              <a:off x="6323013" y="3163888"/>
              <a:ext cx="577850" cy="263525"/>
            </a:xfrm>
            <a:custGeom>
              <a:avLst/>
              <a:gdLst>
                <a:gd name="T0" fmla="*/ 2 w 79"/>
                <a:gd name="T1" fmla="*/ 8 h 36"/>
                <a:gd name="T2" fmla="*/ 2 w 79"/>
                <a:gd name="T3" fmla="*/ 8 h 36"/>
                <a:gd name="T4" fmla="*/ 2 w 79"/>
                <a:gd name="T5" fmla="*/ 7 h 36"/>
                <a:gd name="T6" fmla="*/ 4 w 79"/>
                <a:gd name="T7" fmla="*/ 3 h 36"/>
                <a:gd name="T8" fmla="*/ 13 w 79"/>
                <a:gd name="T9" fmla="*/ 2 h 36"/>
                <a:gd name="T10" fmla="*/ 14 w 79"/>
                <a:gd name="T11" fmla="*/ 2 h 36"/>
                <a:gd name="T12" fmla="*/ 71 w 79"/>
                <a:gd name="T13" fmla="*/ 4 h 36"/>
                <a:gd name="T14" fmla="*/ 73 w 79"/>
                <a:gd name="T15" fmla="*/ 4 h 36"/>
                <a:gd name="T16" fmla="*/ 73 w 79"/>
                <a:gd name="T17" fmla="*/ 4 h 36"/>
                <a:gd name="T18" fmla="*/ 75 w 79"/>
                <a:gd name="T19" fmla="*/ 4 h 36"/>
                <a:gd name="T20" fmla="*/ 77 w 79"/>
                <a:gd name="T21" fmla="*/ 8 h 36"/>
                <a:gd name="T22" fmla="*/ 78 w 79"/>
                <a:gd name="T23" fmla="*/ 14 h 36"/>
                <a:gd name="T24" fmla="*/ 78 w 79"/>
                <a:gd name="T25" fmla="*/ 16 h 36"/>
                <a:gd name="T26" fmla="*/ 78 w 79"/>
                <a:gd name="T27" fmla="*/ 18 h 36"/>
                <a:gd name="T28" fmla="*/ 78 w 79"/>
                <a:gd name="T29" fmla="*/ 23 h 36"/>
                <a:gd name="T30" fmla="*/ 76 w 79"/>
                <a:gd name="T31" fmla="*/ 31 h 36"/>
                <a:gd name="T32" fmla="*/ 74 w 79"/>
                <a:gd name="T33" fmla="*/ 33 h 36"/>
                <a:gd name="T34" fmla="*/ 69 w 79"/>
                <a:gd name="T35" fmla="*/ 34 h 36"/>
                <a:gd name="T36" fmla="*/ 60 w 79"/>
                <a:gd name="T37" fmla="*/ 34 h 36"/>
                <a:gd name="T38" fmla="*/ 27 w 79"/>
                <a:gd name="T39" fmla="*/ 34 h 36"/>
                <a:gd name="T40" fmla="*/ 13 w 79"/>
                <a:gd name="T41" fmla="*/ 33 h 36"/>
                <a:gd name="T42" fmla="*/ 8 w 79"/>
                <a:gd name="T43" fmla="*/ 33 h 36"/>
                <a:gd name="T44" fmla="*/ 5 w 79"/>
                <a:gd name="T45" fmla="*/ 33 h 36"/>
                <a:gd name="T46" fmla="*/ 2 w 79"/>
                <a:gd name="T47" fmla="*/ 30 h 36"/>
                <a:gd name="T48" fmla="*/ 2 w 79"/>
                <a:gd name="T49" fmla="*/ 24 h 36"/>
                <a:gd name="T50" fmla="*/ 3 w 79"/>
                <a:gd name="T51" fmla="*/ 17 h 36"/>
                <a:gd name="T52" fmla="*/ 3 w 79"/>
                <a:gd name="T53" fmla="*/ 13 h 36"/>
                <a:gd name="T54" fmla="*/ 3 w 79"/>
                <a:gd name="T55" fmla="*/ 8 h 36"/>
                <a:gd name="T56" fmla="*/ 3 w 79"/>
                <a:gd name="T57" fmla="*/ 8 h 36"/>
                <a:gd name="T58" fmla="*/ 2 w 79"/>
                <a:gd name="T59" fmla="*/ 8 h 36"/>
                <a:gd name="T60" fmla="*/ 2 w 79"/>
                <a:gd name="T61" fmla="*/ 8 h 36"/>
                <a:gd name="T62" fmla="*/ 1 w 79"/>
                <a:gd name="T63" fmla="*/ 8 h 36"/>
                <a:gd name="T64" fmla="*/ 1 w 79"/>
                <a:gd name="T65" fmla="*/ 9 h 36"/>
                <a:gd name="T66" fmla="*/ 2 w 79"/>
                <a:gd name="T67" fmla="*/ 13 h 36"/>
                <a:gd name="T68" fmla="*/ 1 w 79"/>
                <a:gd name="T69" fmla="*/ 17 h 36"/>
                <a:gd name="T70" fmla="*/ 0 w 79"/>
                <a:gd name="T71" fmla="*/ 24 h 36"/>
                <a:gd name="T72" fmla="*/ 1 w 79"/>
                <a:gd name="T73" fmla="*/ 30 h 36"/>
                <a:gd name="T74" fmla="*/ 5 w 79"/>
                <a:gd name="T75" fmla="*/ 34 h 36"/>
                <a:gd name="T76" fmla="*/ 8 w 79"/>
                <a:gd name="T77" fmla="*/ 34 h 36"/>
                <a:gd name="T78" fmla="*/ 60 w 79"/>
                <a:gd name="T79" fmla="*/ 36 h 36"/>
                <a:gd name="T80" fmla="*/ 69 w 79"/>
                <a:gd name="T81" fmla="*/ 36 h 36"/>
                <a:gd name="T82" fmla="*/ 74 w 79"/>
                <a:gd name="T83" fmla="*/ 34 h 36"/>
                <a:gd name="T84" fmla="*/ 78 w 79"/>
                <a:gd name="T85" fmla="*/ 30 h 36"/>
                <a:gd name="T86" fmla="*/ 79 w 79"/>
                <a:gd name="T87" fmla="*/ 23 h 36"/>
                <a:gd name="T88" fmla="*/ 79 w 79"/>
                <a:gd name="T89" fmla="*/ 18 h 36"/>
                <a:gd name="T90" fmla="*/ 79 w 79"/>
                <a:gd name="T91" fmla="*/ 16 h 36"/>
                <a:gd name="T92" fmla="*/ 79 w 79"/>
                <a:gd name="T93" fmla="*/ 14 h 36"/>
                <a:gd name="T94" fmla="*/ 78 w 79"/>
                <a:gd name="T95" fmla="*/ 6 h 36"/>
                <a:gd name="T96" fmla="*/ 76 w 79"/>
                <a:gd name="T97" fmla="*/ 3 h 36"/>
                <a:gd name="T98" fmla="*/ 73 w 79"/>
                <a:gd name="T99" fmla="*/ 2 h 36"/>
                <a:gd name="T100" fmla="*/ 73 w 79"/>
                <a:gd name="T101" fmla="*/ 2 h 36"/>
                <a:gd name="T102" fmla="*/ 71 w 79"/>
                <a:gd name="T103" fmla="*/ 2 h 36"/>
                <a:gd name="T104" fmla="*/ 14 w 79"/>
                <a:gd name="T105" fmla="*/ 0 h 36"/>
                <a:gd name="T106" fmla="*/ 13 w 79"/>
                <a:gd name="T107" fmla="*/ 0 h 36"/>
                <a:gd name="T108" fmla="*/ 4 w 79"/>
                <a:gd name="T109" fmla="*/ 2 h 36"/>
                <a:gd name="T110" fmla="*/ 1 w 79"/>
                <a:gd name="T111" fmla="*/ 7 h 36"/>
                <a:gd name="T112" fmla="*/ 1 w 79"/>
                <a:gd name="T113" fmla="*/ 9 h 36"/>
                <a:gd name="T114" fmla="*/ 2 w 79"/>
                <a:gd name="T115" fmla="*/ 8 h 36"/>
                <a:gd name="T116" fmla="*/ 1 w 79"/>
                <a:gd name="T117" fmla="*/ 8 h 36"/>
                <a:gd name="T118" fmla="*/ 2 w 79"/>
                <a:gd name="T11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 h="36">
                  <a:moveTo>
                    <a:pt x="2" y="8"/>
                  </a:moveTo>
                  <a:cubicBezTo>
                    <a:pt x="2" y="8"/>
                    <a:pt x="2" y="8"/>
                    <a:pt x="2" y="8"/>
                  </a:cubicBezTo>
                  <a:cubicBezTo>
                    <a:pt x="2" y="7"/>
                    <a:pt x="2" y="7"/>
                    <a:pt x="2" y="7"/>
                  </a:cubicBezTo>
                  <a:cubicBezTo>
                    <a:pt x="2" y="6"/>
                    <a:pt x="3" y="5"/>
                    <a:pt x="4" y="3"/>
                  </a:cubicBezTo>
                  <a:cubicBezTo>
                    <a:pt x="6" y="2"/>
                    <a:pt x="9" y="2"/>
                    <a:pt x="13" y="2"/>
                  </a:cubicBezTo>
                  <a:cubicBezTo>
                    <a:pt x="13" y="2"/>
                    <a:pt x="14" y="2"/>
                    <a:pt x="14" y="2"/>
                  </a:cubicBezTo>
                  <a:cubicBezTo>
                    <a:pt x="23" y="2"/>
                    <a:pt x="62" y="4"/>
                    <a:pt x="71" y="4"/>
                  </a:cubicBezTo>
                  <a:cubicBezTo>
                    <a:pt x="72" y="4"/>
                    <a:pt x="72" y="4"/>
                    <a:pt x="73" y="4"/>
                  </a:cubicBezTo>
                  <a:cubicBezTo>
                    <a:pt x="73" y="4"/>
                    <a:pt x="73" y="4"/>
                    <a:pt x="73" y="4"/>
                  </a:cubicBezTo>
                  <a:cubicBezTo>
                    <a:pt x="74" y="4"/>
                    <a:pt x="74" y="4"/>
                    <a:pt x="75" y="4"/>
                  </a:cubicBezTo>
                  <a:cubicBezTo>
                    <a:pt x="76" y="5"/>
                    <a:pt x="77" y="6"/>
                    <a:pt x="77" y="8"/>
                  </a:cubicBezTo>
                  <a:cubicBezTo>
                    <a:pt x="78" y="9"/>
                    <a:pt x="78" y="11"/>
                    <a:pt x="78" y="14"/>
                  </a:cubicBezTo>
                  <a:cubicBezTo>
                    <a:pt x="78" y="14"/>
                    <a:pt x="78" y="15"/>
                    <a:pt x="78" y="16"/>
                  </a:cubicBezTo>
                  <a:cubicBezTo>
                    <a:pt x="78" y="16"/>
                    <a:pt x="78" y="17"/>
                    <a:pt x="78" y="18"/>
                  </a:cubicBezTo>
                  <a:cubicBezTo>
                    <a:pt x="78" y="20"/>
                    <a:pt x="78" y="21"/>
                    <a:pt x="78" y="23"/>
                  </a:cubicBezTo>
                  <a:cubicBezTo>
                    <a:pt x="78" y="26"/>
                    <a:pt x="78" y="29"/>
                    <a:pt x="76" y="31"/>
                  </a:cubicBezTo>
                  <a:cubicBezTo>
                    <a:pt x="76" y="32"/>
                    <a:pt x="75" y="33"/>
                    <a:pt x="74" y="33"/>
                  </a:cubicBezTo>
                  <a:cubicBezTo>
                    <a:pt x="73" y="34"/>
                    <a:pt x="71" y="34"/>
                    <a:pt x="69" y="34"/>
                  </a:cubicBezTo>
                  <a:cubicBezTo>
                    <a:pt x="67" y="34"/>
                    <a:pt x="64" y="34"/>
                    <a:pt x="60" y="34"/>
                  </a:cubicBezTo>
                  <a:cubicBezTo>
                    <a:pt x="51" y="34"/>
                    <a:pt x="38" y="34"/>
                    <a:pt x="27" y="34"/>
                  </a:cubicBezTo>
                  <a:cubicBezTo>
                    <a:pt x="22" y="34"/>
                    <a:pt x="16" y="34"/>
                    <a:pt x="13" y="33"/>
                  </a:cubicBezTo>
                  <a:cubicBezTo>
                    <a:pt x="11" y="33"/>
                    <a:pt x="9" y="33"/>
                    <a:pt x="8" y="33"/>
                  </a:cubicBezTo>
                  <a:cubicBezTo>
                    <a:pt x="7" y="33"/>
                    <a:pt x="6" y="33"/>
                    <a:pt x="5" y="33"/>
                  </a:cubicBezTo>
                  <a:cubicBezTo>
                    <a:pt x="4" y="32"/>
                    <a:pt x="3" y="31"/>
                    <a:pt x="2" y="30"/>
                  </a:cubicBezTo>
                  <a:cubicBezTo>
                    <a:pt x="2" y="28"/>
                    <a:pt x="2" y="26"/>
                    <a:pt x="2" y="24"/>
                  </a:cubicBezTo>
                  <a:cubicBezTo>
                    <a:pt x="2" y="22"/>
                    <a:pt x="2" y="19"/>
                    <a:pt x="3" y="17"/>
                  </a:cubicBezTo>
                  <a:cubicBezTo>
                    <a:pt x="3" y="16"/>
                    <a:pt x="3" y="14"/>
                    <a:pt x="3" y="13"/>
                  </a:cubicBezTo>
                  <a:cubicBezTo>
                    <a:pt x="3" y="10"/>
                    <a:pt x="3" y="8"/>
                    <a:pt x="3" y="8"/>
                  </a:cubicBezTo>
                  <a:cubicBezTo>
                    <a:pt x="3" y="8"/>
                    <a:pt x="3" y="8"/>
                    <a:pt x="3" y="8"/>
                  </a:cubicBezTo>
                  <a:cubicBezTo>
                    <a:pt x="2" y="8"/>
                    <a:pt x="2" y="8"/>
                    <a:pt x="2" y="8"/>
                  </a:cubicBezTo>
                  <a:cubicBezTo>
                    <a:pt x="2" y="8"/>
                    <a:pt x="2" y="8"/>
                    <a:pt x="2" y="8"/>
                  </a:cubicBezTo>
                  <a:cubicBezTo>
                    <a:pt x="1" y="8"/>
                    <a:pt x="1" y="8"/>
                    <a:pt x="1" y="8"/>
                  </a:cubicBezTo>
                  <a:cubicBezTo>
                    <a:pt x="1" y="8"/>
                    <a:pt x="1" y="8"/>
                    <a:pt x="1" y="9"/>
                  </a:cubicBezTo>
                  <a:cubicBezTo>
                    <a:pt x="2" y="9"/>
                    <a:pt x="2" y="11"/>
                    <a:pt x="2" y="13"/>
                  </a:cubicBezTo>
                  <a:cubicBezTo>
                    <a:pt x="2" y="14"/>
                    <a:pt x="2" y="15"/>
                    <a:pt x="1" y="17"/>
                  </a:cubicBezTo>
                  <a:cubicBezTo>
                    <a:pt x="1" y="19"/>
                    <a:pt x="0" y="22"/>
                    <a:pt x="0" y="24"/>
                  </a:cubicBezTo>
                  <a:cubicBezTo>
                    <a:pt x="0" y="27"/>
                    <a:pt x="1" y="29"/>
                    <a:pt x="1" y="30"/>
                  </a:cubicBezTo>
                  <a:cubicBezTo>
                    <a:pt x="2" y="32"/>
                    <a:pt x="3" y="33"/>
                    <a:pt x="5" y="34"/>
                  </a:cubicBezTo>
                  <a:cubicBezTo>
                    <a:pt x="5" y="34"/>
                    <a:pt x="6" y="34"/>
                    <a:pt x="8" y="34"/>
                  </a:cubicBezTo>
                  <a:cubicBezTo>
                    <a:pt x="17" y="35"/>
                    <a:pt x="44" y="36"/>
                    <a:pt x="60" y="36"/>
                  </a:cubicBezTo>
                  <a:cubicBezTo>
                    <a:pt x="64" y="36"/>
                    <a:pt x="67" y="36"/>
                    <a:pt x="69" y="36"/>
                  </a:cubicBezTo>
                  <a:cubicBezTo>
                    <a:pt x="71" y="36"/>
                    <a:pt x="73" y="35"/>
                    <a:pt x="74" y="34"/>
                  </a:cubicBezTo>
                  <a:cubicBezTo>
                    <a:pt x="77" y="33"/>
                    <a:pt x="78" y="32"/>
                    <a:pt x="78" y="30"/>
                  </a:cubicBezTo>
                  <a:cubicBezTo>
                    <a:pt x="79" y="27"/>
                    <a:pt x="79" y="25"/>
                    <a:pt x="79" y="23"/>
                  </a:cubicBezTo>
                  <a:cubicBezTo>
                    <a:pt x="79" y="21"/>
                    <a:pt x="79" y="19"/>
                    <a:pt x="79" y="18"/>
                  </a:cubicBezTo>
                  <a:cubicBezTo>
                    <a:pt x="79" y="17"/>
                    <a:pt x="79" y="16"/>
                    <a:pt x="79" y="16"/>
                  </a:cubicBezTo>
                  <a:cubicBezTo>
                    <a:pt x="79" y="15"/>
                    <a:pt x="79" y="14"/>
                    <a:pt x="79" y="14"/>
                  </a:cubicBezTo>
                  <a:cubicBezTo>
                    <a:pt x="79" y="11"/>
                    <a:pt x="79" y="8"/>
                    <a:pt x="78" y="6"/>
                  </a:cubicBezTo>
                  <a:cubicBezTo>
                    <a:pt x="77" y="5"/>
                    <a:pt x="77" y="4"/>
                    <a:pt x="76" y="3"/>
                  </a:cubicBezTo>
                  <a:cubicBezTo>
                    <a:pt x="75" y="3"/>
                    <a:pt x="74" y="2"/>
                    <a:pt x="73" y="2"/>
                  </a:cubicBezTo>
                  <a:cubicBezTo>
                    <a:pt x="73" y="2"/>
                    <a:pt x="73" y="2"/>
                    <a:pt x="73" y="2"/>
                  </a:cubicBezTo>
                  <a:cubicBezTo>
                    <a:pt x="72" y="2"/>
                    <a:pt x="72" y="2"/>
                    <a:pt x="71" y="2"/>
                  </a:cubicBezTo>
                  <a:cubicBezTo>
                    <a:pt x="62" y="2"/>
                    <a:pt x="23" y="1"/>
                    <a:pt x="14" y="0"/>
                  </a:cubicBezTo>
                  <a:cubicBezTo>
                    <a:pt x="14" y="0"/>
                    <a:pt x="13" y="0"/>
                    <a:pt x="13" y="0"/>
                  </a:cubicBezTo>
                  <a:cubicBezTo>
                    <a:pt x="8" y="0"/>
                    <a:pt x="5" y="1"/>
                    <a:pt x="4" y="2"/>
                  </a:cubicBezTo>
                  <a:cubicBezTo>
                    <a:pt x="2" y="4"/>
                    <a:pt x="1" y="5"/>
                    <a:pt x="1" y="7"/>
                  </a:cubicBezTo>
                  <a:cubicBezTo>
                    <a:pt x="1" y="7"/>
                    <a:pt x="1" y="8"/>
                    <a:pt x="1" y="9"/>
                  </a:cubicBezTo>
                  <a:cubicBezTo>
                    <a:pt x="2" y="8"/>
                    <a:pt x="2" y="8"/>
                    <a:pt x="2" y="8"/>
                  </a:cubicBezTo>
                  <a:cubicBezTo>
                    <a:pt x="1" y="8"/>
                    <a:pt x="1" y="8"/>
                    <a:pt x="1" y="8"/>
                  </a:cubicBezTo>
                  <a:cubicBezTo>
                    <a:pt x="2" y="8"/>
                    <a:pt x="2" y="8"/>
                    <a:pt x="2" y="8"/>
                  </a:cubicBezTo>
                </a:path>
              </a:pathLst>
            </a:custGeom>
            <a:solidFill>
              <a:srgbClr val="9E9B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8" name="Freeform 701">
              <a:extLst>
                <a:ext uri="{FF2B5EF4-FFF2-40B4-BE49-F238E27FC236}">
                  <a16:creationId xmlns:a16="http://schemas.microsoft.com/office/drawing/2014/main" id="{7A64AAA6-774B-9B0F-9FA6-7B8F58BC3611}"/>
                </a:ext>
              </a:extLst>
            </p:cNvPr>
            <p:cNvSpPr>
              <a:spLocks/>
            </p:cNvSpPr>
            <p:nvPr/>
          </p:nvSpPr>
          <p:spPr bwMode="auto">
            <a:xfrm>
              <a:off x="6923088" y="3186113"/>
              <a:ext cx="519113" cy="263525"/>
            </a:xfrm>
            <a:custGeom>
              <a:avLst/>
              <a:gdLst>
                <a:gd name="T0" fmla="*/ 2 w 71"/>
                <a:gd name="T1" fmla="*/ 13 h 36"/>
                <a:gd name="T2" fmla="*/ 4 w 71"/>
                <a:gd name="T3" fmla="*/ 5 h 36"/>
                <a:gd name="T4" fmla="*/ 12 w 71"/>
                <a:gd name="T5" fmla="*/ 2 h 36"/>
                <a:gd name="T6" fmla="*/ 64 w 71"/>
                <a:gd name="T7" fmla="*/ 3 h 36"/>
                <a:gd name="T8" fmla="*/ 66 w 71"/>
                <a:gd name="T9" fmla="*/ 4 h 36"/>
                <a:gd name="T10" fmla="*/ 70 w 71"/>
                <a:gd name="T11" fmla="*/ 15 h 36"/>
                <a:gd name="T12" fmla="*/ 68 w 71"/>
                <a:gd name="T13" fmla="*/ 28 h 36"/>
                <a:gd name="T14" fmla="*/ 60 w 71"/>
                <a:gd name="T15" fmla="*/ 35 h 36"/>
                <a:gd name="T16" fmla="*/ 23 w 71"/>
                <a:gd name="T17" fmla="*/ 34 h 36"/>
                <a:gd name="T18" fmla="*/ 7 w 71"/>
                <a:gd name="T19" fmla="*/ 32 h 36"/>
                <a:gd name="T20" fmla="*/ 5 w 71"/>
                <a:gd name="T21" fmla="*/ 32 h 36"/>
                <a:gd name="T22" fmla="*/ 2 w 71"/>
                <a:gd name="T23" fmla="*/ 27 h 36"/>
                <a:gd name="T24" fmla="*/ 3 w 71"/>
                <a:gd name="T25" fmla="*/ 17 h 36"/>
                <a:gd name="T26" fmla="*/ 3 w 71"/>
                <a:gd name="T27" fmla="*/ 15 h 36"/>
                <a:gd name="T28" fmla="*/ 1 w 71"/>
                <a:gd name="T29" fmla="*/ 12 h 36"/>
                <a:gd name="T30" fmla="*/ 2 w 71"/>
                <a:gd name="T31" fmla="*/ 13 h 36"/>
                <a:gd name="T32" fmla="*/ 1 w 71"/>
                <a:gd name="T33" fmla="*/ 13 h 36"/>
                <a:gd name="T34" fmla="*/ 1 w 71"/>
                <a:gd name="T35" fmla="*/ 13 h 36"/>
                <a:gd name="T36" fmla="*/ 1 w 71"/>
                <a:gd name="T37" fmla="*/ 13 h 36"/>
                <a:gd name="T38" fmla="*/ 1 w 71"/>
                <a:gd name="T39" fmla="*/ 14 h 36"/>
                <a:gd name="T40" fmla="*/ 1 w 71"/>
                <a:gd name="T41" fmla="*/ 17 h 36"/>
                <a:gd name="T42" fmla="*/ 1 w 71"/>
                <a:gd name="T43" fmla="*/ 17 h 36"/>
                <a:gd name="T44" fmla="*/ 1 w 71"/>
                <a:gd name="T45" fmla="*/ 28 h 36"/>
                <a:gd name="T46" fmla="*/ 4 w 71"/>
                <a:gd name="T47" fmla="*/ 33 h 36"/>
                <a:gd name="T48" fmla="*/ 8 w 71"/>
                <a:gd name="T49" fmla="*/ 34 h 36"/>
                <a:gd name="T50" fmla="*/ 52 w 71"/>
                <a:gd name="T51" fmla="*/ 36 h 36"/>
                <a:gd name="T52" fmla="*/ 67 w 71"/>
                <a:gd name="T53" fmla="*/ 34 h 36"/>
                <a:gd name="T54" fmla="*/ 71 w 71"/>
                <a:gd name="T55" fmla="*/ 16 h 36"/>
                <a:gd name="T56" fmla="*/ 69 w 71"/>
                <a:gd name="T57" fmla="*/ 6 h 36"/>
                <a:gd name="T58" fmla="*/ 64 w 71"/>
                <a:gd name="T59" fmla="*/ 2 h 36"/>
                <a:gd name="T60" fmla="*/ 62 w 71"/>
                <a:gd name="T61" fmla="*/ 2 h 36"/>
                <a:gd name="T62" fmla="*/ 12 w 71"/>
                <a:gd name="T63" fmla="*/ 0 h 36"/>
                <a:gd name="T64" fmla="*/ 0 w 71"/>
                <a:gd name="T65" fmla="*/ 11 h 36"/>
                <a:gd name="T66" fmla="*/ 1 w 71"/>
                <a:gd name="T67" fmla="*/ 13 h 36"/>
                <a:gd name="T68" fmla="*/ 1 w 71"/>
                <a:gd name="T69"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 h="36">
                  <a:moveTo>
                    <a:pt x="1" y="13"/>
                  </a:moveTo>
                  <a:cubicBezTo>
                    <a:pt x="2" y="13"/>
                    <a:pt x="2" y="13"/>
                    <a:pt x="2" y="13"/>
                  </a:cubicBezTo>
                  <a:cubicBezTo>
                    <a:pt x="2" y="12"/>
                    <a:pt x="1" y="11"/>
                    <a:pt x="1" y="11"/>
                  </a:cubicBezTo>
                  <a:cubicBezTo>
                    <a:pt x="1" y="9"/>
                    <a:pt x="2" y="7"/>
                    <a:pt x="4" y="5"/>
                  </a:cubicBezTo>
                  <a:cubicBezTo>
                    <a:pt x="5" y="3"/>
                    <a:pt x="8" y="2"/>
                    <a:pt x="12" y="2"/>
                  </a:cubicBezTo>
                  <a:cubicBezTo>
                    <a:pt x="12" y="2"/>
                    <a:pt x="12" y="2"/>
                    <a:pt x="12" y="2"/>
                  </a:cubicBezTo>
                  <a:cubicBezTo>
                    <a:pt x="20" y="2"/>
                    <a:pt x="53" y="3"/>
                    <a:pt x="62" y="3"/>
                  </a:cubicBezTo>
                  <a:cubicBezTo>
                    <a:pt x="63" y="3"/>
                    <a:pt x="63" y="3"/>
                    <a:pt x="64" y="3"/>
                  </a:cubicBezTo>
                  <a:cubicBezTo>
                    <a:pt x="64" y="3"/>
                    <a:pt x="64" y="3"/>
                    <a:pt x="64" y="3"/>
                  </a:cubicBezTo>
                  <a:cubicBezTo>
                    <a:pt x="65" y="3"/>
                    <a:pt x="65" y="4"/>
                    <a:pt x="66" y="4"/>
                  </a:cubicBezTo>
                  <a:cubicBezTo>
                    <a:pt x="67" y="5"/>
                    <a:pt x="68" y="7"/>
                    <a:pt x="68" y="8"/>
                  </a:cubicBezTo>
                  <a:cubicBezTo>
                    <a:pt x="69" y="10"/>
                    <a:pt x="70" y="13"/>
                    <a:pt x="70" y="15"/>
                  </a:cubicBezTo>
                  <a:cubicBezTo>
                    <a:pt x="70" y="15"/>
                    <a:pt x="70" y="16"/>
                    <a:pt x="70" y="16"/>
                  </a:cubicBezTo>
                  <a:cubicBezTo>
                    <a:pt x="69" y="20"/>
                    <a:pt x="69" y="25"/>
                    <a:pt x="68" y="28"/>
                  </a:cubicBezTo>
                  <a:cubicBezTo>
                    <a:pt x="68" y="30"/>
                    <a:pt x="67" y="32"/>
                    <a:pt x="66" y="33"/>
                  </a:cubicBezTo>
                  <a:cubicBezTo>
                    <a:pt x="64" y="34"/>
                    <a:pt x="63" y="35"/>
                    <a:pt x="60" y="35"/>
                  </a:cubicBezTo>
                  <a:cubicBezTo>
                    <a:pt x="58" y="35"/>
                    <a:pt x="55" y="35"/>
                    <a:pt x="52" y="35"/>
                  </a:cubicBezTo>
                  <a:cubicBezTo>
                    <a:pt x="44" y="35"/>
                    <a:pt x="32" y="35"/>
                    <a:pt x="23" y="34"/>
                  </a:cubicBezTo>
                  <a:cubicBezTo>
                    <a:pt x="18" y="34"/>
                    <a:pt x="14" y="34"/>
                    <a:pt x="11" y="33"/>
                  </a:cubicBezTo>
                  <a:cubicBezTo>
                    <a:pt x="9" y="33"/>
                    <a:pt x="8" y="33"/>
                    <a:pt x="7" y="32"/>
                  </a:cubicBezTo>
                  <a:cubicBezTo>
                    <a:pt x="6" y="32"/>
                    <a:pt x="6" y="32"/>
                    <a:pt x="6" y="32"/>
                  </a:cubicBezTo>
                  <a:cubicBezTo>
                    <a:pt x="5" y="32"/>
                    <a:pt x="5" y="32"/>
                    <a:pt x="5" y="32"/>
                  </a:cubicBezTo>
                  <a:cubicBezTo>
                    <a:pt x="5" y="32"/>
                    <a:pt x="5" y="32"/>
                    <a:pt x="5" y="32"/>
                  </a:cubicBezTo>
                  <a:cubicBezTo>
                    <a:pt x="4" y="30"/>
                    <a:pt x="3" y="29"/>
                    <a:pt x="2" y="27"/>
                  </a:cubicBezTo>
                  <a:cubicBezTo>
                    <a:pt x="1" y="26"/>
                    <a:pt x="1" y="25"/>
                    <a:pt x="1" y="24"/>
                  </a:cubicBezTo>
                  <a:cubicBezTo>
                    <a:pt x="1" y="22"/>
                    <a:pt x="2" y="20"/>
                    <a:pt x="3" y="17"/>
                  </a:cubicBezTo>
                  <a:cubicBezTo>
                    <a:pt x="3" y="17"/>
                    <a:pt x="3" y="17"/>
                    <a:pt x="3" y="17"/>
                  </a:cubicBezTo>
                  <a:cubicBezTo>
                    <a:pt x="3" y="17"/>
                    <a:pt x="3" y="16"/>
                    <a:pt x="3" y="15"/>
                  </a:cubicBezTo>
                  <a:cubicBezTo>
                    <a:pt x="3" y="14"/>
                    <a:pt x="3" y="13"/>
                    <a:pt x="2" y="13"/>
                  </a:cubicBezTo>
                  <a:cubicBezTo>
                    <a:pt x="2" y="12"/>
                    <a:pt x="2" y="12"/>
                    <a:pt x="1" y="12"/>
                  </a:cubicBezTo>
                  <a:cubicBezTo>
                    <a:pt x="1" y="13"/>
                    <a:pt x="1" y="13"/>
                    <a:pt x="1" y="13"/>
                  </a:cubicBezTo>
                  <a:cubicBezTo>
                    <a:pt x="2" y="13"/>
                    <a:pt x="2" y="13"/>
                    <a:pt x="2" y="13"/>
                  </a:cubicBezTo>
                  <a:cubicBezTo>
                    <a:pt x="1" y="13"/>
                    <a:pt x="1" y="13"/>
                    <a:pt x="1" y="13"/>
                  </a:cubicBezTo>
                  <a:cubicBezTo>
                    <a:pt x="1" y="13"/>
                    <a:pt x="1" y="13"/>
                    <a:pt x="1" y="13"/>
                  </a:cubicBezTo>
                  <a:cubicBezTo>
                    <a:pt x="1" y="13"/>
                    <a:pt x="1" y="13"/>
                    <a:pt x="1" y="13"/>
                  </a:cubicBezTo>
                  <a:cubicBezTo>
                    <a:pt x="1" y="13"/>
                    <a:pt x="1" y="13"/>
                    <a:pt x="1" y="13"/>
                  </a:cubicBezTo>
                  <a:cubicBezTo>
                    <a:pt x="1" y="13"/>
                    <a:pt x="1" y="13"/>
                    <a:pt x="1" y="13"/>
                  </a:cubicBezTo>
                  <a:cubicBezTo>
                    <a:pt x="1" y="13"/>
                    <a:pt x="1" y="13"/>
                    <a:pt x="1" y="13"/>
                  </a:cubicBezTo>
                  <a:cubicBezTo>
                    <a:pt x="1" y="13"/>
                    <a:pt x="1" y="13"/>
                    <a:pt x="1" y="13"/>
                  </a:cubicBezTo>
                  <a:cubicBezTo>
                    <a:pt x="1" y="13"/>
                    <a:pt x="1" y="14"/>
                    <a:pt x="1" y="14"/>
                  </a:cubicBezTo>
                  <a:cubicBezTo>
                    <a:pt x="1" y="14"/>
                    <a:pt x="2" y="15"/>
                    <a:pt x="2" y="15"/>
                  </a:cubicBezTo>
                  <a:cubicBezTo>
                    <a:pt x="2" y="16"/>
                    <a:pt x="2" y="16"/>
                    <a:pt x="1" y="17"/>
                  </a:cubicBezTo>
                  <a:cubicBezTo>
                    <a:pt x="1" y="17"/>
                    <a:pt x="1" y="17"/>
                    <a:pt x="1" y="17"/>
                  </a:cubicBezTo>
                  <a:cubicBezTo>
                    <a:pt x="1" y="17"/>
                    <a:pt x="1" y="17"/>
                    <a:pt x="1" y="17"/>
                  </a:cubicBezTo>
                  <a:cubicBezTo>
                    <a:pt x="1" y="20"/>
                    <a:pt x="0" y="22"/>
                    <a:pt x="0" y="24"/>
                  </a:cubicBezTo>
                  <a:cubicBezTo>
                    <a:pt x="0" y="25"/>
                    <a:pt x="0" y="27"/>
                    <a:pt x="1" y="28"/>
                  </a:cubicBezTo>
                  <a:cubicBezTo>
                    <a:pt x="2" y="29"/>
                    <a:pt x="3" y="31"/>
                    <a:pt x="4" y="33"/>
                  </a:cubicBezTo>
                  <a:cubicBezTo>
                    <a:pt x="4" y="33"/>
                    <a:pt x="4" y="33"/>
                    <a:pt x="4" y="33"/>
                  </a:cubicBezTo>
                  <a:cubicBezTo>
                    <a:pt x="5" y="33"/>
                    <a:pt x="5" y="33"/>
                    <a:pt x="5" y="33"/>
                  </a:cubicBezTo>
                  <a:cubicBezTo>
                    <a:pt x="6" y="34"/>
                    <a:pt x="7" y="34"/>
                    <a:pt x="8" y="34"/>
                  </a:cubicBezTo>
                  <a:cubicBezTo>
                    <a:pt x="12" y="35"/>
                    <a:pt x="20" y="35"/>
                    <a:pt x="28" y="36"/>
                  </a:cubicBezTo>
                  <a:cubicBezTo>
                    <a:pt x="36" y="36"/>
                    <a:pt x="45" y="36"/>
                    <a:pt x="52" y="36"/>
                  </a:cubicBezTo>
                  <a:cubicBezTo>
                    <a:pt x="55" y="36"/>
                    <a:pt x="58" y="36"/>
                    <a:pt x="60" y="36"/>
                  </a:cubicBezTo>
                  <a:cubicBezTo>
                    <a:pt x="63" y="36"/>
                    <a:pt x="65" y="35"/>
                    <a:pt x="67" y="34"/>
                  </a:cubicBezTo>
                  <a:cubicBezTo>
                    <a:pt x="69" y="32"/>
                    <a:pt x="70" y="29"/>
                    <a:pt x="70" y="26"/>
                  </a:cubicBezTo>
                  <a:cubicBezTo>
                    <a:pt x="71" y="22"/>
                    <a:pt x="71" y="19"/>
                    <a:pt x="71" y="16"/>
                  </a:cubicBezTo>
                  <a:cubicBezTo>
                    <a:pt x="71" y="16"/>
                    <a:pt x="71" y="15"/>
                    <a:pt x="71" y="15"/>
                  </a:cubicBezTo>
                  <a:cubicBezTo>
                    <a:pt x="71" y="12"/>
                    <a:pt x="70" y="8"/>
                    <a:pt x="69" y="6"/>
                  </a:cubicBezTo>
                  <a:cubicBezTo>
                    <a:pt x="68" y="5"/>
                    <a:pt x="68" y="4"/>
                    <a:pt x="67" y="3"/>
                  </a:cubicBezTo>
                  <a:cubicBezTo>
                    <a:pt x="66" y="3"/>
                    <a:pt x="65" y="2"/>
                    <a:pt x="64" y="2"/>
                  </a:cubicBezTo>
                  <a:cubicBezTo>
                    <a:pt x="64" y="2"/>
                    <a:pt x="64" y="2"/>
                    <a:pt x="64" y="2"/>
                  </a:cubicBezTo>
                  <a:cubicBezTo>
                    <a:pt x="63" y="2"/>
                    <a:pt x="63" y="2"/>
                    <a:pt x="62" y="2"/>
                  </a:cubicBezTo>
                  <a:cubicBezTo>
                    <a:pt x="54" y="2"/>
                    <a:pt x="20" y="1"/>
                    <a:pt x="12" y="0"/>
                  </a:cubicBezTo>
                  <a:cubicBezTo>
                    <a:pt x="12" y="0"/>
                    <a:pt x="12" y="0"/>
                    <a:pt x="12" y="0"/>
                  </a:cubicBezTo>
                  <a:cubicBezTo>
                    <a:pt x="8" y="0"/>
                    <a:pt x="5" y="2"/>
                    <a:pt x="3" y="4"/>
                  </a:cubicBezTo>
                  <a:cubicBezTo>
                    <a:pt x="1" y="6"/>
                    <a:pt x="0" y="9"/>
                    <a:pt x="0" y="11"/>
                  </a:cubicBezTo>
                  <a:cubicBezTo>
                    <a:pt x="0" y="12"/>
                    <a:pt x="0" y="12"/>
                    <a:pt x="1" y="13"/>
                  </a:cubicBezTo>
                  <a:cubicBezTo>
                    <a:pt x="1" y="13"/>
                    <a:pt x="1" y="13"/>
                    <a:pt x="1" y="13"/>
                  </a:cubicBezTo>
                  <a:cubicBezTo>
                    <a:pt x="1" y="13"/>
                    <a:pt x="1" y="13"/>
                    <a:pt x="1" y="13"/>
                  </a:cubicBezTo>
                  <a:cubicBezTo>
                    <a:pt x="1" y="13"/>
                    <a:pt x="1" y="13"/>
                    <a:pt x="1" y="13"/>
                  </a:cubicBezTo>
                </a:path>
              </a:pathLst>
            </a:custGeom>
            <a:solidFill>
              <a:srgbClr val="9E9B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59" name="Freeform 702">
              <a:extLst>
                <a:ext uri="{FF2B5EF4-FFF2-40B4-BE49-F238E27FC236}">
                  <a16:creationId xmlns:a16="http://schemas.microsoft.com/office/drawing/2014/main" id="{609E6A75-ED96-9424-8814-1FC782D132C1}"/>
                </a:ext>
              </a:extLst>
            </p:cNvPr>
            <p:cNvSpPr>
              <a:spLocks/>
            </p:cNvSpPr>
            <p:nvPr/>
          </p:nvSpPr>
          <p:spPr bwMode="auto">
            <a:xfrm>
              <a:off x="1011239" y="1771652"/>
              <a:ext cx="7910512" cy="2849564"/>
            </a:xfrm>
            <a:custGeom>
              <a:avLst/>
              <a:gdLst>
                <a:gd name="T0" fmla="*/ 133 w 1081"/>
                <a:gd name="T1" fmla="*/ 378 h 389"/>
                <a:gd name="T2" fmla="*/ 97 w 1081"/>
                <a:gd name="T3" fmla="*/ 345 h 389"/>
                <a:gd name="T4" fmla="*/ 70 w 1081"/>
                <a:gd name="T5" fmla="*/ 379 h 389"/>
                <a:gd name="T6" fmla="*/ 63 w 1081"/>
                <a:gd name="T7" fmla="*/ 313 h 389"/>
                <a:gd name="T8" fmla="*/ 99 w 1081"/>
                <a:gd name="T9" fmla="*/ 264 h 389"/>
                <a:gd name="T10" fmla="*/ 114 w 1081"/>
                <a:gd name="T11" fmla="*/ 230 h 389"/>
                <a:gd name="T12" fmla="*/ 152 w 1081"/>
                <a:gd name="T13" fmla="*/ 198 h 389"/>
                <a:gd name="T14" fmla="*/ 94 w 1081"/>
                <a:gd name="T15" fmla="*/ 187 h 389"/>
                <a:gd name="T16" fmla="*/ 41 w 1081"/>
                <a:gd name="T17" fmla="*/ 217 h 389"/>
                <a:gd name="T18" fmla="*/ 4 w 1081"/>
                <a:gd name="T19" fmla="*/ 265 h 389"/>
                <a:gd name="T20" fmla="*/ 39 w 1081"/>
                <a:gd name="T21" fmla="*/ 213 h 389"/>
                <a:gd name="T22" fmla="*/ 4 w 1081"/>
                <a:gd name="T23" fmla="*/ 198 h 389"/>
                <a:gd name="T24" fmla="*/ 12 w 1081"/>
                <a:gd name="T25" fmla="*/ 201 h 389"/>
                <a:gd name="T26" fmla="*/ 77 w 1081"/>
                <a:gd name="T27" fmla="*/ 193 h 389"/>
                <a:gd name="T28" fmla="*/ 139 w 1081"/>
                <a:gd name="T29" fmla="*/ 189 h 389"/>
                <a:gd name="T30" fmla="*/ 116 w 1081"/>
                <a:gd name="T31" fmla="*/ 138 h 389"/>
                <a:gd name="T32" fmla="*/ 82 w 1081"/>
                <a:gd name="T33" fmla="*/ 121 h 389"/>
                <a:gd name="T34" fmla="*/ 35 w 1081"/>
                <a:gd name="T35" fmla="*/ 66 h 389"/>
                <a:gd name="T36" fmla="*/ 35 w 1081"/>
                <a:gd name="T37" fmla="*/ 55 h 389"/>
                <a:gd name="T38" fmla="*/ 67 w 1081"/>
                <a:gd name="T39" fmla="*/ 83 h 389"/>
                <a:gd name="T40" fmla="*/ 68 w 1081"/>
                <a:gd name="T41" fmla="*/ 59 h 389"/>
                <a:gd name="T42" fmla="*/ 69 w 1081"/>
                <a:gd name="T43" fmla="*/ 119 h 389"/>
                <a:gd name="T44" fmla="*/ 94 w 1081"/>
                <a:gd name="T45" fmla="*/ 115 h 389"/>
                <a:gd name="T46" fmla="*/ 162 w 1081"/>
                <a:gd name="T47" fmla="*/ 184 h 389"/>
                <a:gd name="T48" fmla="*/ 330 w 1081"/>
                <a:gd name="T49" fmla="*/ 194 h 389"/>
                <a:gd name="T50" fmla="*/ 439 w 1081"/>
                <a:gd name="T51" fmla="*/ 165 h 389"/>
                <a:gd name="T52" fmla="*/ 518 w 1081"/>
                <a:gd name="T53" fmla="*/ 12 h 389"/>
                <a:gd name="T54" fmla="*/ 532 w 1081"/>
                <a:gd name="T55" fmla="*/ 55 h 389"/>
                <a:gd name="T56" fmla="*/ 586 w 1081"/>
                <a:gd name="T57" fmla="*/ 0 h 389"/>
                <a:gd name="T58" fmla="*/ 606 w 1081"/>
                <a:gd name="T59" fmla="*/ 2 h 389"/>
                <a:gd name="T60" fmla="*/ 599 w 1081"/>
                <a:gd name="T61" fmla="*/ 15 h 389"/>
                <a:gd name="T62" fmla="*/ 545 w 1081"/>
                <a:gd name="T63" fmla="*/ 177 h 389"/>
                <a:gd name="T64" fmla="*/ 909 w 1081"/>
                <a:gd name="T65" fmla="*/ 210 h 389"/>
                <a:gd name="T66" fmla="*/ 1012 w 1081"/>
                <a:gd name="T67" fmla="*/ 74 h 389"/>
                <a:gd name="T68" fmla="*/ 1006 w 1081"/>
                <a:gd name="T69" fmla="*/ 92 h 389"/>
                <a:gd name="T70" fmla="*/ 941 w 1081"/>
                <a:gd name="T71" fmla="*/ 242 h 389"/>
                <a:gd name="T72" fmla="*/ 1013 w 1081"/>
                <a:gd name="T73" fmla="*/ 239 h 389"/>
                <a:gd name="T74" fmla="*/ 1080 w 1081"/>
                <a:gd name="T75" fmla="*/ 225 h 389"/>
                <a:gd name="T76" fmla="*/ 1066 w 1081"/>
                <a:gd name="T77" fmla="*/ 225 h 389"/>
                <a:gd name="T78" fmla="*/ 951 w 1081"/>
                <a:gd name="T79" fmla="*/ 260 h 389"/>
                <a:gd name="T80" fmla="*/ 958 w 1081"/>
                <a:gd name="T81" fmla="*/ 306 h 389"/>
                <a:gd name="T82" fmla="*/ 959 w 1081"/>
                <a:gd name="T83" fmla="*/ 340 h 389"/>
                <a:gd name="T84" fmla="*/ 956 w 1081"/>
                <a:gd name="T85" fmla="*/ 324 h 389"/>
                <a:gd name="T86" fmla="*/ 932 w 1081"/>
                <a:gd name="T87" fmla="*/ 241 h 389"/>
                <a:gd name="T88" fmla="*/ 897 w 1081"/>
                <a:gd name="T89" fmla="*/ 217 h 389"/>
                <a:gd name="T90" fmla="*/ 617 w 1081"/>
                <a:gd name="T91" fmla="*/ 212 h 389"/>
                <a:gd name="T92" fmla="*/ 601 w 1081"/>
                <a:gd name="T93" fmla="*/ 377 h 389"/>
                <a:gd name="T94" fmla="*/ 543 w 1081"/>
                <a:gd name="T95" fmla="*/ 301 h 389"/>
                <a:gd name="T96" fmla="*/ 511 w 1081"/>
                <a:gd name="T97" fmla="*/ 352 h 389"/>
                <a:gd name="T98" fmla="*/ 440 w 1081"/>
                <a:gd name="T99" fmla="*/ 243 h 389"/>
                <a:gd name="T100" fmla="*/ 361 w 1081"/>
                <a:gd name="T101" fmla="*/ 205 h 389"/>
                <a:gd name="T102" fmla="*/ 276 w 1081"/>
                <a:gd name="T103" fmla="*/ 208 h 389"/>
                <a:gd name="T104" fmla="*/ 173 w 1081"/>
                <a:gd name="T105" fmla="*/ 205 h 389"/>
                <a:gd name="T106" fmla="*/ 121 w 1081"/>
                <a:gd name="T107" fmla="*/ 232 h 389"/>
                <a:gd name="T108" fmla="*/ 95 w 1081"/>
                <a:gd name="T109" fmla="*/ 282 h 389"/>
                <a:gd name="T110" fmla="*/ 99 w 1081"/>
                <a:gd name="T111" fmla="*/ 341 h 389"/>
                <a:gd name="T112" fmla="*/ 138 w 1081"/>
                <a:gd name="T113" fmla="*/ 388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1" h="389">
                  <a:moveTo>
                    <a:pt x="138" y="389"/>
                  </a:moveTo>
                  <a:cubicBezTo>
                    <a:pt x="138" y="389"/>
                    <a:pt x="137" y="389"/>
                    <a:pt x="137" y="389"/>
                  </a:cubicBezTo>
                  <a:cubicBezTo>
                    <a:pt x="137" y="387"/>
                    <a:pt x="136" y="386"/>
                    <a:pt x="135" y="385"/>
                  </a:cubicBezTo>
                  <a:cubicBezTo>
                    <a:pt x="134" y="382"/>
                    <a:pt x="133" y="380"/>
                    <a:pt x="133" y="378"/>
                  </a:cubicBezTo>
                  <a:cubicBezTo>
                    <a:pt x="132" y="372"/>
                    <a:pt x="130" y="367"/>
                    <a:pt x="126" y="361"/>
                  </a:cubicBezTo>
                  <a:cubicBezTo>
                    <a:pt x="121" y="355"/>
                    <a:pt x="114" y="352"/>
                    <a:pt x="107" y="349"/>
                  </a:cubicBezTo>
                  <a:cubicBezTo>
                    <a:pt x="105" y="348"/>
                    <a:pt x="104" y="348"/>
                    <a:pt x="103" y="347"/>
                  </a:cubicBezTo>
                  <a:cubicBezTo>
                    <a:pt x="97" y="345"/>
                    <a:pt x="97" y="345"/>
                    <a:pt x="97" y="345"/>
                  </a:cubicBezTo>
                  <a:cubicBezTo>
                    <a:pt x="78" y="336"/>
                    <a:pt x="72" y="323"/>
                    <a:pt x="76" y="303"/>
                  </a:cubicBezTo>
                  <a:cubicBezTo>
                    <a:pt x="73" y="306"/>
                    <a:pt x="69" y="311"/>
                    <a:pt x="66" y="316"/>
                  </a:cubicBezTo>
                  <a:cubicBezTo>
                    <a:pt x="53" y="336"/>
                    <a:pt x="60" y="356"/>
                    <a:pt x="70" y="378"/>
                  </a:cubicBezTo>
                  <a:cubicBezTo>
                    <a:pt x="70" y="378"/>
                    <a:pt x="70" y="378"/>
                    <a:pt x="70" y="379"/>
                  </a:cubicBezTo>
                  <a:cubicBezTo>
                    <a:pt x="70" y="379"/>
                    <a:pt x="70" y="379"/>
                    <a:pt x="70" y="379"/>
                  </a:cubicBezTo>
                  <a:cubicBezTo>
                    <a:pt x="69" y="379"/>
                    <a:pt x="69" y="378"/>
                    <a:pt x="69" y="378"/>
                  </a:cubicBezTo>
                  <a:cubicBezTo>
                    <a:pt x="67" y="375"/>
                    <a:pt x="67" y="375"/>
                    <a:pt x="67" y="375"/>
                  </a:cubicBezTo>
                  <a:cubicBezTo>
                    <a:pt x="58" y="354"/>
                    <a:pt x="49" y="335"/>
                    <a:pt x="63" y="313"/>
                  </a:cubicBezTo>
                  <a:cubicBezTo>
                    <a:pt x="69" y="305"/>
                    <a:pt x="74" y="297"/>
                    <a:pt x="81" y="289"/>
                  </a:cubicBezTo>
                  <a:cubicBezTo>
                    <a:pt x="91" y="277"/>
                    <a:pt x="91" y="277"/>
                    <a:pt x="91" y="277"/>
                  </a:cubicBezTo>
                  <a:cubicBezTo>
                    <a:pt x="94" y="273"/>
                    <a:pt x="97" y="269"/>
                    <a:pt x="99" y="264"/>
                  </a:cubicBezTo>
                  <a:cubicBezTo>
                    <a:pt x="99" y="264"/>
                    <a:pt x="99" y="264"/>
                    <a:pt x="99" y="264"/>
                  </a:cubicBezTo>
                  <a:cubicBezTo>
                    <a:pt x="103" y="256"/>
                    <a:pt x="103" y="256"/>
                    <a:pt x="103" y="256"/>
                  </a:cubicBezTo>
                  <a:cubicBezTo>
                    <a:pt x="108" y="248"/>
                    <a:pt x="108" y="248"/>
                    <a:pt x="108" y="248"/>
                  </a:cubicBezTo>
                  <a:cubicBezTo>
                    <a:pt x="111" y="243"/>
                    <a:pt x="112" y="239"/>
                    <a:pt x="113" y="233"/>
                  </a:cubicBezTo>
                  <a:cubicBezTo>
                    <a:pt x="114" y="232"/>
                    <a:pt x="114" y="231"/>
                    <a:pt x="114" y="230"/>
                  </a:cubicBezTo>
                  <a:cubicBezTo>
                    <a:pt x="114" y="229"/>
                    <a:pt x="114" y="229"/>
                    <a:pt x="114" y="229"/>
                  </a:cubicBezTo>
                  <a:cubicBezTo>
                    <a:pt x="116" y="223"/>
                    <a:pt x="117" y="220"/>
                    <a:pt x="122" y="214"/>
                  </a:cubicBezTo>
                  <a:cubicBezTo>
                    <a:pt x="128" y="208"/>
                    <a:pt x="146" y="202"/>
                    <a:pt x="157" y="199"/>
                  </a:cubicBezTo>
                  <a:cubicBezTo>
                    <a:pt x="155" y="198"/>
                    <a:pt x="153" y="198"/>
                    <a:pt x="152" y="198"/>
                  </a:cubicBezTo>
                  <a:cubicBezTo>
                    <a:pt x="146" y="197"/>
                    <a:pt x="140" y="197"/>
                    <a:pt x="137" y="196"/>
                  </a:cubicBezTo>
                  <a:cubicBezTo>
                    <a:pt x="128" y="192"/>
                    <a:pt x="128" y="192"/>
                    <a:pt x="128" y="192"/>
                  </a:cubicBezTo>
                  <a:cubicBezTo>
                    <a:pt x="119" y="189"/>
                    <a:pt x="112" y="186"/>
                    <a:pt x="103" y="186"/>
                  </a:cubicBezTo>
                  <a:cubicBezTo>
                    <a:pt x="100" y="186"/>
                    <a:pt x="97" y="186"/>
                    <a:pt x="94" y="187"/>
                  </a:cubicBezTo>
                  <a:cubicBezTo>
                    <a:pt x="88" y="189"/>
                    <a:pt x="85" y="192"/>
                    <a:pt x="81" y="197"/>
                  </a:cubicBezTo>
                  <a:cubicBezTo>
                    <a:pt x="75" y="202"/>
                    <a:pt x="75" y="202"/>
                    <a:pt x="75" y="202"/>
                  </a:cubicBezTo>
                  <a:cubicBezTo>
                    <a:pt x="70" y="207"/>
                    <a:pt x="63" y="210"/>
                    <a:pt x="55" y="212"/>
                  </a:cubicBezTo>
                  <a:cubicBezTo>
                    <a:pt x="51" y="214"/>
                    <a:pt x="46" y="216"/>
                    <a:pt x="41" y="217"/>
                  </a:cubicBezTo>
                  <a:cubicBezTo>
                    <a:pt x="35" y="219"/>
                    <a:pt x="30" y="221"/>
                    <a:pt x="25" y="224"/>
                  </a:cubicBezTo>
                  <a:cubicBezTo>
                    <a:pt x="10" y="235"/>
                    <a:pt x="3" y="249"/>
                    <a:pt x="4" y="265"/>
                  </a:cubicBezTo>
                  <a:cubicBezTo>
                    <a:pt x="4" y="265"/>
                    <a:pt x="4" y="265"/>
                    <a:pt x="4" y="265"/>
                  </a:cubicBezTo>
                  <a:cubicBezTo>
                    <a:pt x="4" y="265"/>
                    <a:pt x="4" y="265"/>
                    <a:pt x="4" y="265"/>
                  </a:cubicBezTo>
                  <a:cubicBezTo>
                    <a:pt x="3" y="265"/>
                    <a:pt x="3" y="265"/>
                    <a:pt x="3" y="265"/>
                  </a:cubicBezTo>
                  <a:cubicBezTo>
                    <a:pt x="2" y="265"/>
                    <a:pt x="2" y="265"/>
                    <a:pt x="2" y="265"/>
                  </a:cubicBezTo>
                  <a:cubicBezTo>
                    <a:pt x="0" y="246"/>
                    <a:pt x="7" y="232"/>
                    <a:pt x="23" y="221"/>
                  </a:cubicBezTo>
                  <a:cubicBezTo>
                    <a:pt x="27" y="217"/>
                    <a:pt x="33" y="215"/>
                    <a:pt x="39" y="213"/>
                  </a:cubicBezTo>
                  <a:cubicBezTo>
                    <a:pt x="38" y="213"/>
                    <a:pt x="38" y="213"/>
                    <a:pt x="37" y="213"/>
                  </a:cubicBezTo>
                  <a:cubicBezTo>
                    <a:pt x="36" y="213"/>
                    <a:pt x="36" y="213"/>
                    <a:pt x="35" y="213"/>
                  </a:cubicBezTo>
                  <a:cubicBezTo>
                    <a:pt x="24" y="213"/>
                    <a:pt x="17" y="208"/>
                    <a:pt x="11" y="203"/>
                  </a:cubicBezTo>
                  <a:cubicBezTo>
                    <a:pt x="4" y="198"/>
                    <a:pt x="4" y="198"/>
                    <a:pt x="4" y="198"/>
                  </a:cubicBezTo>
                  <a:cubicBezTo>
                    <a:pt x="4" y="198"/>
                    <a:pt x="4" y="198"/>
                    <a:pt x="4" y="197"/>
                  </a:cubicBezTo>
                  <a:cubicBezTo>
                    <a:pt x="4" y="197"/>
                    <a:pt x="4" y="197"/>
                    <a:pt x="5" y="197"/>
                  </a:cubicBezTo>
                  <a:cubicBezTo>
                    <a:pt x="5" y="197"/>
                    <a:pt x="5" y="197"/>
                    <a:pt x="5" y="197"/>
                  </a:cubicBezTo>
                  <a:cubicBezTo>
                    <a:pt x="12" y="201"/>
                    <a:pt x="12" y="201"/>
                    <a:pt x="12" y="201"/>
                  </a:cubicBezTo>
                  <a:cubicBezTo>
                    <a:pt x="19" y="206"/>
                    <a:pt x="29" y="210"/>
                    <a:pt x="36" y="210"/>
                  </a:cubicBezTo>
                  <a:cubicBezTo>
                    <a:pt x="37" y="210"/>
                    <a:pt x="37" y="210"/>
                    <a:pt x="37" y="210"/>
                  </a:cubicBezTo>
                  <a:cubicBezTo>
                    <a:pt x="52" y="210"/>
                    <a:pt x="63" y="206"/>
                    <a:pt x="72" y="198"/>
                  </a:cubicBezTo>
                  <a:cubicBezTo>
                    <a:pt x="77" y="193"/>
                    <a:pt x="77" y="193"/>
                    <a:pt x="77" y="193"/>
                  </a:cubicBezTo>
                  <a:cubicBezTo>
                    <a:pt x="81" y="188"/>
                    <a:pt x="85" y="184"/>
                    <a:pt x="93" y="182"/>
                  </a:cubicBezTo>
                  <a:cubicBezTo>
                    <a:pt x="97" y="180"/>
                    <a:pt x="102" y="180"/>
                    <a:pt x="106" y="180"/>
                  </a:cubicBezTo>
                  <a:cubicBezTo>
                    <a:pt x="115" y="180"/>
                    <a:pt x="123" y="182"/>
                    <a:pt x="130" y="185"/>
                  </a:cubicBezTo>
                  <a:cubicBezTo>
                    <a:pt x="139" y="189"/>
                    <a:pt x="139" y="189"/>
                    <a:pt x="139" y="189"/>
                  </a:cubicBezTo>
                  <a:cubicBezTo>
                    <a:pt x="145" y="191"/>
                    <a:pt x="160" y="194"/>
                    <a:pt x="168" y="195"/>
                  </a:cubicBezTo>
                  <a:cubicBezTo>
                    <a:pt x="165" y="193"/>
                    <a:pt x="160" y="190"/>
                    <a:pt x="159" y="189"/>
                  </a:cubicBezTo>
                  <a:cubicBezTo>
                    <a:pt x="144" y="178"/>
                    <a:pt x="131" y="161"/>
                    <a:pt x="119" y="144"/>
                  </a:cubicBezTo>
                  <a:cubicBezTo>
                    <a:pt x="116" y="138"/>
                    <a:pt x="116" y="138"/>
                    <a:pt x="116" y="138"/>
                  </a:cubicBezTo>
                  <a:cubicBezTo>
                    <a:pt x="114" y="134"/>
                    <a:pt x="108" y="125"/>
                    <a:pt x="102" y="122"/>
                  </a:cubicBezTo>
                  <a:cubicBezTo>
                    <a:pt x="99" y="121"/>
                    <a:pt x="95" y="120"/>
                    <a:pt x="91" y="120"/>
                  </a:cubicBezTo>
                  <a:cubicBezTo>
                    <a:pt x="89" y="120"/>
                    <a:pt x="87" y="120"/>
                    <a:pt x="85" y="120"/>
                  </a:cubicBezTo>
                  <a:cubicBezTo>
                    <a:pt x="84" y="121"/>
                    <a:pt x="83" y="121"/>
                    <a:pt x="82" y="121"/>
                  </a:cubicBezTo>
                  <a:cubicBezTo>
                    <a:pt x="79" y="122"/>
                    <a:pt x="77" y="123"/>
                    <a:pt x="74" y="123"/>
                  </a:cubicBezTo>
                  <a:cubicBezTo>
                    <a:pt x="73" y="123"/>
                    <a:pt x="72" y="123"/>
                    <a:pt x="72" y="123"/>
                  </a:cubicBezTo>
                  <a:cubicBezTo>
                    <a:pt x="48" y="121"/>
                    <a:pt x="42" y="96"/>
                    <a:pt x="37" y="74"/>
                  </a:cubicBezTo>
                  <a:cubicBezTo>
                    <a:pt x="36" y="71"/>
                    <a:pt x="35" y="69"/>
                    <a:pt x="35" y="66"/>
                  </a:cubicBezTo>
                  <a:cubicBezTo>
                    <a:pt x="33" y="55"/>
                    <a:pt x="33" y="55"/>
                    <a:pt x="33" y="55"/>
                  </a:cubicBezTo>
                  <a:cubicBezTo>
                    <a:pt x="33" y="55"/>
                    <a:pt x="33" y="54"/>
                    <a:pt x="34" y="54"/>
                  </a:cubicBezTo>
                  <a:cubicBezTo>
                    <a:pt x="34" y="54"/>
                    <a:pt x="34" y="54"/>
                    <a:pt x="34" y="54"/>
                  </a:cubicBezTo>
                  <a:cubicBezTo>
                    <a:pt x="34" y="54"/>
                    <a:pt x="34" y="54"/>
                    <a:pt x="35" y="55"/>
                  </a:cubicBezTo>
                  <a:cubicBezTo>
                    <a:pt x="38" y="66"/>
                    <a:pt x="38" y="66"/>
                    <a:pt x="38" y="66"/>
                  </a:cubicBezTo>
                  <a:cubicBezTo>
                    <a:pt x="42" y="83"/>
                    <a:pt x="49" y="110"/>
                    <a:pt x="64" y="117"/>
                  </a:cubicBezTo>
                  <a:cubicBezTo>
                    <a:pt x="61" y="109"/>
                    <a:pt x="63" y="100"/>
                    <a:pt x="65" y="90"/>
                  </a:cubicBezTo>
                  <a:cubicBezTo>
                    <a:pt x="66" y="88"/>
                    <a:pt x="66" y="85"/>
                    <a:pt x="67" y="83"/>
                  </a:cubicBezTo>
                  <a:cubicBezTo>
                    <a:pt x="69" y="74"/>
                    <a:pt x="71" y="65"/>
                    <a:pt x="68" y="60"/>
                  </a:cubicBezTo>
                  <a:cubicBezTo>
                    <a:pt x="68" y="60"/>
                    <a:pt x="68" y="60"/>
                    <a:pt x="68" y="60"/>
                  </a:cubicBezTo>
                  <a:cubicBezTo>
                    <a:pt x="67" y="59"/>
                    <a:pt x="67" y="59"/>
                    <a:pt x="68" y="59"/>
                  </a:cubicBezTo>
                  <a:cubicBezTo>
                    <a:pt x="68" y="59"/>
                    <a:pt x="68" y="59"/>
                    <a:pt x="68" y="59"/>
                  </a:cubicBezTo>
                  <a:cubicBezTo>
                    <a:pt x="68" y="59"/>
                    <a:pt x="69" y="59"/>
                    <a:pt x="69" y="59"/>
                  </a:cubicBezTo>
                  <a:cubicBezTo>
                    <a:pt x="69" y="59"/>
                    <a:pt x="69" y="59"/>
                    <a:pt x="69" y="59"/>
                  </a:cubicBezTo>
                  <a:cubicBezTo>
                    <a:pt x="74" y="67"/>
                    <a:pt x="72" y="79"/>
                    <a:pt x="69" y="91"/>
                  </a:cubicBezTo>
                  <a:cubicBezTo>
                    <a:pt x="67" y="102"/>
                    <a:pt x="65" y="112"/>
                    <a:pt x="69" y="119"/>
                  </a:cubicBezTo>
                  <a:cubicBezTo>
                    <a:pt x="69" y="119"/>
                    <a:pt x="70" y="119"/>
                    <a:pt x="70" y="119"/>
                  </a:cubicBezTo>
                  <a:cubicBezTo>
                    <a:pt x="70" y="119"/>
                    <a:pt x="71" y="119"/>
                    <a:pt x="71" y="119"/>
                  </a:cubicBezTo>
                  <a:cubicBezTo>
                    <a:pt x="75" y="119"/>
                    <a:pt x="78" y="118"/>
                    <a:pt x="82" y="117"/>
                  </a:cubicBezTo>
                  <a:cubicBezTo>
                    <a:pt x="85" y="116"/>
                    <a:pt x="90" y="115"/>
                    <a:pt x="94" y="115"/>
                  </a:cubicBezTo>
                  <a:cubicBezTo>
                    <a:pt x="98" y="115"/>
                    <a:pt x="101" y="115"/>
                    <a:pt x="104" y="117"/>
                  </a:cubicBezTo>
                  <a:cubicBezTo>
                    <a:pt x="112" y="120"/>
                    <a:pt x="116" y="128"/>
                    <a:pt x="120" y="134"/>
                  </a:cubicBezTo>
                  <a:cubicBezTo>
                    <a:pt x="124" y="140"/>
                    <a:pt x="124" y="140"/>
                    <a:pt x="124" y="140"/>
                  </a:cubicBezTo>
                  <a:cubicBezTo>
                    <a:pt x="135" y="157"/>
                    <a:pt x="148" y="173"/>
                    <a:pt x="162" y="184"/>
                  </a:cubicBezTo>
                  <a:cubicBezTo>
                    <a:pt x="174" y="193"/>
                    <a:pt x="217" y="194"/>
                    <a:pt x="248" y="195"/>
                  </a:cubicBezTo>
                  <a:cubicBezTo>
                    <a:pt x="260" y="196"/>
                    <a:pt x="271" y="196"/>
                    <a:pt x="277" y="197"/>
                  </a:cubicBezTo>
                  <a:cubicBezTo>
                    <a:pt x="278" y="197"/>
                    <a:pt x="280" y="197"/>
                    <a:pt x="283" y="197"/>
                  </a:cubicBezTo>
                  <a:cubicBezTo>
                    <a:pt x="293" y="197"/>
                    <a:pt x="313" y="196"/>
                    <a:pt x="330" y="194"/>
                  </a:cubicBezTo>
                  <a:cubicBezTo>
                    <a:pt x="340" y="194"/>
                    <a:pt x="349" y="193"/>
                    <a:pt x="355" y="193"/>
                  </a:cubicBezTo>
                  <a:cubicBezTo>
                    <a:pt x="356" y="193"/>
                    <a:pt x="357" y="193"/>
                    <a:pt x="357" y="193"/>
                  </a:cubicBezTo>
                  <a:cubicBezTo>
                    <a:pt x="369" y="192"/>
                    <a:pt x="385" y="189"/>
                    <a:pt x="397" y="188"/>
                  </a:cubicBezTo>
                  <a:cubicBezTo>
                    <a:pt x="415" y="186"/>
                    <a:pt x="427" y="175"/>
                    <a:pt x="439" y="165"/>
                  </a:cubicBezTo>
                  <a:cubicBezTo>
                    <a:pt x="445" y="160"/>
                    <a:pt x="451" y="155"/>
                    <a:pt x="458" y="150"/>
                  </a:cubicBezTo>
                  <a:cubicBezTo>
                    <a:pt x="462" y="147"/>
                    <a:pt x="471" y="142"/>
                    <a:pt x="478" y="139"/>
                  </a:cubicBezTo>
                  <a:cubicBezTo>
                    <a:pt x="507" y="132"/>
                    <a:pt x="522" y="115"/>
                    <a:pt x="526" y="87"/>
                  </a:cubicBezTo>
                  <a:cubicBezTo>
                    <a:pt x="530" y="62"/>
                    <a:pt x="523" y="32"/>
                    <a:pt x="518" y="12"/>
                  </a:cubicBezTo>
                  <a:cubicBezTo>
                    <a:pt x="518" y="11"/>
                    <a:pt x="518" y="11"/>
                    <a:pt x="518" y="11"/>
                  </a:cubicBezTo>
                  <a:cubicBezTo>
                    <a:pt x="519" y="11"/>
                    <a:pt x="519" y="11"/>
                    <a:pt x="519" y="11"/>
                  </a:cubicBezTo>
                  <a:cubicBezTo>
                    <a:pt x="519" y="11"/>
                    <a:pt x="519" y="11"/>
                    <a:pt x="519" y="11"/>
                  </a:cubicBezTo>
                  <a:cubicBezTo>
                    <a:pt x="526" y="27"/>
                    <a:pt x="529" y="41"/>
                    <a:pt x="532" y="55"/>
                  </a:cubicBezTo>
                  <a:cubicBezTo>
                    <a:pt x="533" y="62"/>
                    <a:pt x="535" y="69"/>
                    <a:pt x="537" y="77"/>
                  </a:cubicBezTo>
                  <a:cubicBezTo>
                    <a:pt x="545" y="67"/>
                    <a:pt x="550" y="55"/>
                    <a:pt x="555" y="44"/>
                  </a:cubicBezTo>
                  <a:cubicBezTo>
                    <a:pt x="562" y="28"/>
                    <a:pt x="569" y="12"/>
                    <a:pt x="585" y="0"/>
                  </a:cubicBezTo>
                  <a:cubicBezTo>
                    <a:pt x="586" y="0"/>
                    <a:pt x="586" y="0"/>
                    <a:pt x="586" y="0"/>
                  </a:cubicBezTo>
                  <a:cubicBezTo>
                    <a:pt x="586" y="0"/>
                    <a:pt x="586" y="0"/>
                    <a:pt x="586" y="0"/>
                  </a:cubicBezTo>
                  <a:cubicBezTo>
                    <a:pt x="587" y="0"/>
                    <a:pt x="587" y="1"/>
                    <a:pt x="586" y="1"/>
                  </a:cubicBezTo>
                  <a:cubicBezTo>
                    <a:pt x="569" y="21"/>
                    <a:pt x="564" y="33"/>
                    <a:pt x="557" y="54"/>
                  </a:cubicBezTo>
                  <a:cubicBezTo>
                    <a:pt x="571" y="42"/>
                    <a:pt x="594" y="17"/>
                    <a:pt x="606" y="2"/>
                  </a:cubicBezTo>
                  <a:cubicBezTo>
                    <a:pt x="607" y="2"/>
                    <a:pt x="607" y="1"/>
                    <a:pt x="607" y="1"/>
                  </a:cubicBezTo>
                  <a:cubicBezTo>
                    <a:pt x="607" y="1"/>
                    <a:pt x="608" y="1"/>
                    <a:pt x="608" y="1"/>
                  </a:cubicBezTo>
                  <a:cubicBezTo>
                    <a:pt x="608" y="1"/>
                    <a:pt x="608" y="1"/>
                    <a:pt x="608" y="1"/>
                  </a:cubicBezTo>
                  <a:cubicBezTo>
                    <a:pt x="609" y="2"/>
                    <a:pt x="609" y="2"/>
                    <a:pt x="599" y="15"/>
                  </a:cubicBezTo>
                  <a:cubicBezTo>
                    <a:pt x="594" y="21"/>
                    <a:pt x="588" y="28"/>
                    <a:pt x="586" y="30"/>
                  </a:cubicBezTo>
                  <a:cubicBezTo>
                    <a:pt x="543" y="74"/>
                    <a:pt x="509" y="114"/>
                    <a:pt x="538" y="165"/>
                  </a:cubicBezTo>
                  <a:cubicBezTo>
                    <a:pt x="539" y="166"/>
                    <a:pt x="539" y="166"/>
                    <a:pt x="539" y="166"/>
                  </a:cubicBezTo>
                  <a:cubicBezTo>
                    <a:pt x="541" y="169"/>
                    <a:pt x="543" y="173"/>
                    <a:pt x="545" y="177"/>
                  </a:cubicBezTo>
                  <a:cubicBezTo>
                    <a:pt x="548" y="182"/>
                    <a:pt x="551" y="187"/>
                    <a:pt x="554" y="191"/>
                  </a:cubicBezTo>
                  <a:cubicBezTo>
                    <a:pt x="559" y="197"/>
                    <a:pt x="573" y="200"/>
                    <a:pt x="596" y="201"/>
                  </a:cubicBezTo>
                  <a:cubicBezTo>
                    <a:pt x="597" y="201"/>
                    <a:pt x="597" y="201"/>
                    <a:pt x="597" y="201"/>
                  </a:cubicBezTo>
                  <a:cubicBezTo>
                    <a:pt x="683" y="204"/>
                    <a:pt x="902" y="209"/>
                    <a:pt x="909" y="210"/>
                  </a:cubicBezTo>
                  <a:cubicBezTo>
                    <a:pt x="910" y="209"/>
                    <a:pt x="910" y="209"/>
                    <a:pt x="910" y="209"/>
                  </a:cubicBezTo>
                  <a:cubicBezTo>
                    <a:pt x="922" y="203"/>
                    <a:pt x="944" y="191"/>
                    <a:pt x="959" y="155"/>
                  </a:cubicBezTo>
                  <a:cubicBezTo>
                    <a:pt x="968" y="131"/>
                    <a:pt x="996" y="92"/>
                    <a:pt x="1001" y="88"/>
                  </a:cubicBezTo>
                  <a:cubicBezTo>
                    <a:pt x="1001" y="84"/>
                    <a:pt x="1006" y="74"/>
                    <a:pt x="1012" y="74"/>
                  </a:cubicBezTo>
                  <a:cubicBezTo>
                    <a:pt x="1013" y="74"/>
                    <a:pt x="1014" y="74"/>
                    <a:pt x="1014" y="75"/>
                  </a:cubicBezTo>
                  <a:cubicBezTo>
                    <a:pt x="1018" y="78"/>
                    <a:pt x="1019" y="82"/>
                    <a:pt x="1019" y="84"/>
                  </a:cubicBezTo>
                  <a:cubicBezTo>
                    <a:pt x="1019" y="86"/>
                    <a:pt x="1018" y="87"/>
                    <a:pt x="1018" y="88"/>
                  </a:cubicBezTo>
                  <a:cubicBezTo>
                    <a:pt x="1015" y="91"/>
                    <a:pt x="1009" y="92"/>
                    <a:pt x="1006" y="92"/>
                  </a:cubicBezTo>
                  <a:cubicBezTo>
                    <a:pt x="1006" y="92"/>
                    <a:pt x="1006" y="92"/>
                    <a:pt x="1006" y="92"/>
                  </a:cubicBezTo>
                  <a:cubicBezTo>
                    <a:pt x="1000" y="95"/>
                    <a:pt x="969" y="146"/>
                    <a:pt x="963" y="160"/>
                  </a:cubicBezTo>
                  <a:cubicBezTo>
                    <a:pt x="955" y="175"/>
                    <a:pt x="943" y="198"/>
                    <a:pt x="918" y="214"/>
                  </a:cubicBezTo>
                  <a:cubicBezTo>
                    <a:pt x="919" y="218"/>
                    <a:pt x="932" y="233"/>
                    <a:pt x="941" y="242"/>
                  </a:cubicBezTo>
                  <a:cubicBezTo>
                    <a:pt x="945" y="247"/>
                    <a:pt x="948" y="251"/>
                    <a:pt x="950" y="252"/>
                  </a:cubicBezTo>
                  <a:cubicBezTo>
                    <a:pt x="954" y="254"/>
                    <a:pt x="957" y="254"/>
                    <a:pt x="960" y="254"/>
                  </a:cubicBezTo>
                  <a:cubicBezTo>
                    <a:pt x="966" y="254"/>
                    <a:pt x="972" y="252"/>
                    <a:pt x="987" y="247"/>
                  </a:cubicBezTo>
                  <a:cubicBezTo>
                    <a:pt x="994" y="245"/>
                    <a:pt x="1003" y="242"/>
                    <a:pt x="1013" y="239"/>
                  </a:cubicBezTo>
                  <a:cubicBezTo>
                    <a:pt x="1034" y="232"/>
                    <a:pt x="1057" y="224"/>
                    <a:pt x="1063" y="221"/>
                  </a:cubicBezTo>
                  <a:cubicBezTo>
                    <a:pt x="1066" y="216"/>
                    <a:pt x="1072" y="212"/>
                    <a:pt x="1075" y="212"/>
                  </a:cubicBezTo>
                  <a:cubicBezTo>
                    <a:pt x="1077" y="212"/>
                    <a:pt x="1078" y="213"/>
                    <a:pt x="1079" y="214"/>
                  </a:cubicBezTo>
                  <a:cubicBezTo>
                    <a:pt x="1080" y="217"/>
                    <a:pt x="1081" y="222"/>
                    <a:pt x="1080" y="225"/>
                  </a:cubicBezTo>
                  <a:cubicBezTo>
                    <a:pt x="1079" y="226"/>
                    <a:pt x="1078" y="227"/>
                    <a:pt x="1076" y="227"/>
                  </a:cubicBezTo>
                  <a:cubicBezTo>
                    <a:pt x="1076" y="227"/>
                    <a:pt x="1076" y="227"/>
                    <a:pt x="1076" y="227"/>
                  </a:cubicBezTo>
                  <a:cubicBezTo>
                    <a:pt x="1073" y="227"/>
                    <a:pt x="1071" y="226"/>
                    <a:pt x="1069" y="226"/>
                  </a:cubicBezTo>
                  <a:cubicBezTo>
                    <a:pt x="1068" y="226"/>
                    <a:pt x="1067" y="225"/>
                    <a:pt x="1066" y="225"/>
                  </a:cubicBezTo>
                  <a:cubicBezTo>
                    <a:pt x="1064" y="227"/>
                    <a:pt x="1053" y="230"/>
                    <a:pt x="1035" y="236"/>
                  </a:cubicBezTo>
                  <a:cubicBezTo>
                    <a:pt x="1019" y="242"/>
                    <a:pt x="1002" y="248"/>
                    <a:pt x="995" y="251"/>
                  </a:cubicBezTo>
                  <a:cubicBezTo>
                    <a:pt x="983" y="256"/>
                    <a:pt x="961" y="261"/>
                    <a:pt x="953" y="261"/>
                  </a:cubicBezTo>
                  <a:cubicBezTo>
                    <a:pt x="952" y="261"/>
                    <a:pt x="952" y="261"/>
                    <a:pt x="951" y="260"/>
                  </a:cubicBezTo>
                  <a:cubicBezTo>
                    <a:pt x="951" y="263"/>
                    <a:pt x="952" y="266"/>
                    <a:pt x="952" y="269"/>
                  </a:cubicBezTo>
                  <a:cubicBezTo>
                    <a:pt x="952" y="271"/>
                    <a:pt x="952" y="273"/>
                    <a:pt x="952" y="275"/>
                  </a:cubicBezTo>
                  <a:cubicBezTo>
                    <a:pt x="953" y="279"/>
                    <a:pt x="957" y="300"/>
                    <a:pt x="958" y="304"/>
                  </a:cubicBezTo>
                  <a:cubicBezTo>
                    <a:pt x="958" y="304"/>
                    <a:pt x="958" y="305"/>
                    <a:pt x="958" y="306"/>
                  </a:cubicBezTo>
                  <a:cubicBezTo>
                    <a:pt x="959" y="310"/>
                    <a:pt x="960" y="318"/>
                    <a:pt x="962" y="323"/>
                  </a:cubicBezTo>
                  <a:cubicBezTo>
                    <a:pt x="966" y="326"/>
                    <a:pt x="968" y="331"/>
                    <a:pt x="968" y="335"/>
                  </a:cubicBezTo>
                  <a:cubicBezTo>
                    <a:pt x="967" y="337"/>
                    <a:pt x="966" y="338"/>
                    <a:pt x="964" y="339"/>
                  </a:cubicBezTo>
                  <a:cubicBezTo>
                    <a:pt x="962" y="339"/>
                    <a:pt x="961" y="340"/>
                    <a:pt x="959" y="340"/>
                  </a:cubicBezTo>
                  <a:cubicBezTo>
                    <a:pt x="957" y="340"/>
                    <a:pt x="955" y="339"/>
                    <a:pt x="954" y="338"/>
                  </a:cubicBezTo>
                  <a:cubicBezTo>
                    <a:pt x="953" y="336"/>
                    <a:pt x="953" y="334"/>
                    <a:pt x="954" y="331"/>
                  </a:cubicBezTo>
                  <a:cubicBezTo>
                    <a:pt x="954" y="330"/>
                    <a:pt x="955" y="329"/>
                    <a:pt x="955" y="328"/>
                  </a:cubicBezTo>
                  <a:cubicBezTo>
                    <a:pt x="955" y="327"/>
                    <a:pt x="956" y="327"/>
                    <a:pt x="956" y="324"/>
                  </a:cubicBezTo>
                  <a:cubicBezTo>
                    <a:pt x="956" y="322"/>
                    <a:pt x="954" y="313"/>
                    <a:pt x="952" y="304"/>
                  </a:cubicBezTo>
                  <a:cubicBezTo>
                    <a:pt x="949" y="292"/>
                    <a:pt x="946" y="278"/>
                    <a:pt x="947" y="271"/>
                  </a:cubicBezTo>
                  <a:cubicBezTo>
                    <a:pt x="947" y="268"/>
                    <a:pt x="946" y="259"/>
                    <a:pt x="942" y="254"/>
                  </a:cubicBezTo>
                  <a:cubicBezTo>
                    <a:pt x="939" y="250"/>
                    <a:pt x="936" y="246"/>
                    <a:pt x="932" y="241"/>
                  </a:cubicBezTo>
                  <a:cubicBezTo>
                    <a:pt x="926" y="233"/>
                    <a:pt x="920" y="225"/>
                    <a:pt x="915" y="222"/>
                  </a:cubicBezTo>
                  <a:cubicBezTo>
                    <a:pt x="908" y="217"/>
                    <a:pt x="906" y="217"/>
                    <a:pt x="903" y="217"/>
                  </a:cubicBezTo>
                  <a:cubicBezTo>
                    <a:pt x="902" y="217"/>
                    <a:pt x="902" y="217"/>
                    <a:pt x="902" y="217"/>
                  </a:cubicBezTo>
                  <a:cubicBezTo>
                    <a:pt x="902" y="217"/>
                    <a:pt x="900" y="217"/>
                    <a:pt x="897" y="217"/>
                  </a:cubicBezTo>
                  <a:cubicBezTo>
                    <a:pt x="793" y="214"/>
                    <a:pt x="703" y="212"/>
                    <a:pt x="642" y="212"/>
                  </a:cubicBezTo>
                  <a:cubicBezTo>
                    <a:pt x="640" y="212"/>
                    <a:pt x="640" y="212"/>
                    <a:pt x="640" y="212"/>
                  </a:cubicBezTo>
                  <a:cubicBezTo>
                    <a:pt x="634" y="212"/>
                    <a:pt x="628" y="212"/>
                    <a:pt x="622" y="212"/>
                  </a:cubicBezTo>
                  <a:cubicBezTo>
                    <a:pt x="617" y="212"/>
                    <a:pt x="617" y="212"/>
                    <a:pt x="617" y="212"/>
                  </a:cubicBezTo>
                  <a:cubicBezTo>
                    <a:pt x="609" y="212"/>
                    <a:pt x="602" y="212"/>
                    <a:pt x="594" y="213"/>
                  </a:cubicBezTo>
                  <a:cubicBezTo>
                    <a:pt x="563" y="216"/>
                    <a:pt x="538" y="238"/>
                    <a:pt x="538" y="261"/>
                  </a:cubicBezTo>
                  <a:cubicBezTo>
                    <a:pt x="542" y="296"/>
                    <a:pt x="596" y="371"/>
                    <a:pt x="597" y="372"/>
                  </a:cubicBezTo>
                  <a:cubicBezTo>
                    <a:pt x="601" y="377"/>
                    <a:pt x="601" y="377"/>
                    <a:pt x="601" y="377"/>
                  </a:cubicBezTo>
                  <a:cubicBezTo>
                    <a:pt x="601" y="377"/>
                    <a:pt x="601" y="377"/>
                    <a:pt x="601" y="377"/>
                  </a:cubicBezTo>
                  <a:cubicBezTo>
                    <a:pt x="600" y="377"/>
                    <a:pt x="586" y="363"/>
                    <a:pt x="585" y="361"/>
                  </a:cubicBezTo>
                  <a:cubicBezTo>
                    <a:pt x="575" y="351"/>
                    <a:pt x="568" y="338"/>
                    <a:pt x="560" y="326"/>
                  </a:cubicBezTo>
                  <a:cubicBezTo>
                    <a:pt x="555" y="317"/>
                    <a:pt x="549" y="309"/>
                    <a:pt x="543" y="301"/>
                  </a:cubicBezTo>
                  <a:cubicBezTo>
                    <a:pt x="536" y="322"/>
                    <a:pt x="526" y="339"/>
                    <a:pt x="512" y="353"/>
                  </a:cubicBezTo>
                  <a:cubicBezTo>
                    <a:pt x="512" y="353"/>
                    <a:pt x="512" y="353"/>
                    <a:pt x="512" y="353"/>
                  </a:cubicBezTo>
                  <a:cubicBezTo>
                    <a:pt x="511" y="353"/>
                    <a:pt x="511" y="353"/>
                    <a:pt x="511" y="353"/>
                  </a:cubicBezTo>
                  <a:cubicBezTo>
                    <a:pt x="511" y="353"/>
                    <a:pt x="511" y="353"/>
                    <a:pt x="511" y="352"/>
                  </a:cubicBezTo>
                  <a:cubicBezTo>
                    <a:pt x="513" y="348"/>
                    <a:pt x="516" y="343"/>
                    <a:pt x="519" y="338"/>
                  </a:cubicBezTo>
                  <a:cubicBezTo>
                    <a:pt x="530" y="320"/>
                    <a:pt x="542" y="300"/>
                    <a:pt x="533" y="281"/>
                  </a:cubicBezTo>
                  <a:cubicBezTo>
                    <a:pt x="523" y="260"/>
                    <a:pt x="503" y="258"/>
                    <a:pt x="482" y="255"/>
                  </a:cubicBezTo>
                  <a:cubicBezTo>
                    <a:pt x="468" y="253"/>
                    <a:pt x="453" y="251"/>
                    <a:pt x="440" y="243"/>
                  </a:cubicBezTo>
                  <a:cubicBezTo>
                    <a:pt x="439" y="242"/>
                    <a:pt x="437" y="241"/>
                    <a:pt x="435" y="239"/>
                  </a:cubicBezTo>
                  <a:cubicBezTo>
                    <a:pt x="424" y="230"/>
                    <a:pt x="398" y="210"/>
                    <a:pt x="388" y="207"/>
                  </a:cubicBezTo>
                  <a:cubicBezTo>
                    <a:pt x="381" y="205"/>
                    <a:pt x="374" y="205"/>
                    <a:pt x="369" y="205"/>
                  </a:cubicBezTo>
                  <a:cubicBezTo>
                    <a:pt x="366" y="205"/>
                    <a:pt x="363" y="205"/>
                    <a:pt x="361" y="205"/>
                  </a:cubicBezTo>
                  <a:cubicBezTo>
                    <a:pt x="359" y="205"/>
                    <a:pt x="357" y="205"/>
                    <a:pt x="355" y="205"/>
                  </a:cubicBezTo>
                  <a:cubicBezTo>
                    <a:pt x="345" y="205"/>
                    <a:pt x="337" y="205"/>
                    <a:pt x="328" y="206"/>
                  </a:cubicBezTo>
                  <a:cubicBezTo>
                    <a:pt x="322" y="207"/>
                    <a:pt x="290" y="208"/>
                    <a:pt x="278" y="208"/>
                  </a:cubicBezTo>
                  <a:cubicBezTo>
                    <a:pt x="278" y="208"/>
                    <a:pt x="277" y="208"/>
                    <a:pt x="276" y="208"/>
                  </a:cubicBezTo>
                  <a:cubicBezTo>
                    <a:pt x="270" y="208"/>
                    <a:pt x="257" y="207"/>
                    <a:pt x="241" y="207"/>
                  </a:cubicBezTo>
                  <a:cubicBezTo>
                    <a:pt x="217" y="206"/>
                    <a:pt x="190" y="205"/>
                    <a:pt x="177" y="205"/>
                  </a:cubicBezTo>
                  <a:cubicBezTo>
                    <a:pt x="176" y="205"/>
                    <a:pt x="176" y="205"/>
                    <a:pt x="175" y="205"/>
                  </a:cubicBezTo>
                  <a:cubicBezTo>
                    <a:pt x="175" y="205"/>
                    <a:pt x="174" y="205"/>
                    <a:pt x="173" y="205"/>
                  </a:cubicBezTo>
                  <a:cubicBezTo>
                    <a:pt x="166" y="205"/>
                    <a:pt x="142" y="206"/>
                    <a:pt x="127" y="219"/>
                  </a:cubicBezTo>
                  <a:cubicBezTo>
                    <a:pt x="123" y="223"/>
                    <a:pt x="123" y="224"/>
                    <a:pt x="122" y="229"/>
                  </a:cubicBezTo>
                  <a:cubicBezTo>
                    <a:pt x="121" y="230"/>
                    <a:pt x="121" y="230"/>
                    <a:pt x="121" y="230"/>
                  </a:cubicBezTo>
                  <a:cubicBezTo>
                    <a:pt x="121" y="232"/>
                    <a:pt x="121" y="232"/>
                    <a:pt x="121" y="232"/>
                  </a:cubicBezTo>
                  <a:cubicBezTo>
                    <a:pt x="119" y="240"/>
                    <a:pt x="115" y="246"/>
                    <a:pt x="112" y="252"/>
                  </a:cubicBezTo>
                  <a:cubicBezTo>
                    <a:pt x="107" y="260"/>
                    <a:pt x="107" y="260"/>
                    <a:pt x="107" y="260"/>
                  </a:cubicBezTo>
                  <a:cubicBezTo>
                    <a:pt x="103" y="267"/>
                    <a:pt x="103" y="267"/>
                    <a:pt x="103" y="267"/>
                  </a:cubicBezTo>
                  <a:cubicBezTo>
                    <a:pt x="101" y="272"/>
                    <a:pt x="99" y="277"/>
                    <a:pt x="95" y="282"/>
                  </a:cubicBezTo>
                  <a:cubicBezTo>
                    <a:pt x="95" y="281"/>
                    <a:pt x="95" y="281"/>
                    <a:pt x="95" y="281"/>
                  </a:cubicBezTo>
                  <a:cubicBezTo>
                    <a:pt x="94" y="282"/>
                    <a:pt x="92" y="284"/>
                    <a:pt x="85" y="293"/>
                  </a:cubicBezTo>
                  <a:cubicBezTo>
                    <a:pt x="82" y="296"/>
                    <a:pt x="82" y="296"/>
                    <a:pt x="82" y="296"/>
                  </a:cubicBezTo>
                  <a:cubicBezTo>
                    <a:pt x="74" y="323"/>
                    <a:pt x="83" y="334"/>
                    <a:pt x="99" y="341"/>
                  </a:cubicBezTo>
                  <a:cubicBezTo>
                    <a:pt x="105" y="343"/>
                    <a:pt x="105" y="343"/>
                    <a:pt x="105" y="343"/>
                  </a:cubicBezTo>
                  <a:cubicBezTo>
                    <a:pt x="114" y="347"/>
                    <a:pt x="122" y="351"/>
                    <a:pt x="128" y="359"/>
                  </a:cubicBezTo>
                  <a:cubicBezTo>
                    <a:pt x="133" y="366"/>
                    <a:pt x="134" y="372"/>
                    <a:pt x="136" y="378"/>
                  </a:cubicBezTo>
                  <a:cubicBezTo>
                    <a:pt x="136" y="381"/>
                    <a:pt x="137" y="385"/>
                    <a:pt x="138" y="388"/>
                  </a:cubicBezTo>
                  <a:cubicBezTo>
                    <a:pt x="139" y="389"/>
                    <a:pt x="138" y="389"/>
                    <a:pt x="138" y="389"/>
                  </a:cubicBezTo>
                  <a:cubicBezTo>
                    <a:pt x="138" y="389"/>
                    <a:pt x="138" y="389"/>
                    <a:pt x="138" y="389"/>
                  </a:cubicBezTo>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0" name="Freeform 703">
              <a:extLst>
                <a:ext uri="{FF2B5EF4-FFF2-40B4-BE49-F238E27FC236}">
                  <a16:creationId xmlns:a16="http://schemas.microsoft.com/office/drawing/2014/main" id="{D8907B47-007D-9D46-C461-AF9C751173E4}"/>
                </a:ext>
              </a:extLst>
            </p:cNvPr>
            <p:cNvSpPr>
              <a:spLocks noEditPoints="1"/>
            </p:cNvSpPr>
            <p:nvPr/>
          </p:nvSpPr>
          <p:spPr bwMode="auto">
            <a:xfrm>
              <a:off x="1011238" y="1763713"/>
              <a:ext cx="7916863" cy="2865438"/>
            </a:xfrm>
            <a:custGeom>
              <a:avLst/>
              <a:gdLst>
                <a:gd name="T0" fmla="*/ 544 w 1082"/>
                <a:gd name="T1" fmla="*/ 179 h 391"/>
                <a:gd name="T2" fmla="*/ 1014 w 1082"/>
                <a:gd name="T3" fmla="*/ 76 h 391"/>
                <a:gd name="T4" fmla="*/ 960 w 1082"/>
                <a:gd name="T5" fmla="*/ 256 h 391"/>
                <a:gd name="T6" fmla="*/ 1066 w 1082"/>
                <a:gd name="T7" fmla="*/ 226 h 391"/>
                <a:gd name="T8" fmla="*/ 964 w 1082"/>
                <a:gd name="T9" fmla="*/ 339 h 391"/>
                <a:gd name="T10" fmla="*/ 902 w 1082"/>
                <a:gd name="T11" fmla="*/ 218 h 391"/>
                <a:gd name="T12" fmla="*/ 601 w 1082"/>
                <a:gd name="T13" fmla="*/ 378 h 391"/>
                <a:gd name="T14" fmla="*/ 369 w 1082"/>
                <a:gd name="T15" fmla="*/ 205 h 391"/>
                <a:gd name="T16" fmla="*/ 173 w 1082"/>
                <a:gd name="T17" fmla="*/ 205 h 391"/>
                <a:gd name="T18" fmla="*/ 94 w 1082"/>
                <a:gd name="T19" fmla="*/ 282 h 391"/>
                <a:gd name="T20" fmla="*/ 138 w 1082"/>
                <a:gd name="T21" fmla="*/ 389 h 391"/>
                <a:gd name="T22" fmla="*/ 70 w 1082"/>
                <a:gd name="T23" fmla="*/ 379 h 391"/>
                <a:gd name="T24" fmla="*/ 115 w 1082"/>
                <a:gd name="T25" fmla="*/ 231 h 391"/>
                <a:gd name="T26" fmla="*/ 94 w 1082"/>
                <a:gd name="T27" fmla="*/ 187 h 391"/>
                <a:gd name="T28" fmla="*/ 3 w 1082"/>
                <a:gd name="T29" fmla="*/ 266 h 391"/>
                <a:gd name="T30" fmla="*/ 5 w 1082"/>
                <a:gd name="T31" fmla="*/ 199 h 391"/>
                <a:gd name="T32" fmla="*/ 106 w 1082"/>
                <a:gd name="T33" fmla="*/ 182 h 391"/>
                <a:gd name="T34" fmla="*/ 103 w 1082"/>
                <a:gd name="T35" fmla="*/ 122 h 391"/>
                <a:gd name="T36" fmla="*/ 37 w 1082"/>
                <a:gd name="T37" fmla="*/ 67 h 391"/>
                <a:gd name="T38" fmla="*/ 71 w 1082"/>
                <a:gd name="T39" fmla="*/ 120 h 391"/>
                <a:gd name="T40" fmla="*/ 277 w 1082"/>
                <a:gd name="T41" fmla="*/ 198 h 391"/>
                <a:gd name="T42" fmla="*/ 519 w 1082"/>
                <a:gd name="T43" fmla="*/ 13 h 391"/>
                <a:gd name="T44" fmla="*/ 585 w 1082"/>
                <a:gd name="T45" fmla="*/ 0 h 391"/>
                <a:gd name="T46" fmla="*/ 517 w 1082"/>
                <a:gd name="T47" fmla="*/ 13 h 391"/>
                <a:gd name="T48" fmla="*/ 357 w 1082"/>
                <a:gd name="T49" fmla="*/ 193 h 391"/>
                <a:gd name="T50" fmla="*/ 124 w 1082"/>
                <a:gd name="T51" fmla="*/ 141 h 391"/>
                <a:gd name="T52" fmla="*/ 69 w 1082"/>
                <a:gd name="T53" fmla="*/ 119 h 391"/>
                <a:gd name="T54" fmla="*/ 67 w 1082"/>
                <a:gd name="T55" fmla="*/ 59 h 391"/>
                <a:gd name="T56" fmla="*/ 67 w 1082"/>
                <a:gd name="T57" fmla="*/ 61 h 391"/>
                <a:gd name="T58" fmla="*/ 35 w 1082"/>
                <a:gd name="T59" fmla="*/ 56 h 391"/>
                <a:gd name="T60" fmla="*/ 72 w 1082"/>
                <a:gd name="T61" fmla="*/ 125 h 391"/>
                <a:gd name="T62" fmla="*/ 119 w 1082"/>
                <a:gd name="T63" fmla="*/ 145 h 391"/>
                <a:gd name="T64" fmla="*/ 93 w 1082"/>
                <a:gd name="T65" fmla="*/ 182 h 391"/>
                <a:gd name="T66" fmla="*/ 12 w 1082"/>
                <a:gd name="T67" fmla="*/ 201 h 391"/>
                <a:gd name="T68" fmla="*/ 22 w 1082"/>
                <a:gd name="T69" fmla="*/ 221 h 391"/>
                <a:gd name="T70" fmla="*/ 41 w 1082"/>
                <a:gd name="T71" fmla="*/ 219 h 391"/>
                <a:gd name="T72" fmla="*/ 137 w 1082"/>
                <a:gd name="T73" fmla="*/ 197 h 391"/>
                <a:gd name="T74" fmla="*/ 107 w 1082"/>
                <a:gd name="T75" fmla="*/ 249 h 391"/>
                <a:gd name="T76" fmla="*/ 63 w 1082"/>
                <a:gd name="T77" fmla="*/ 314 h 391"/>
                <a:gd name="T78" fmla="*/ 75 w 1082"/>
                <a:gd name="T79" fmla="*/ 306 h 391"/>
                <a:gd name="T80" fmla="*/ 135 w 1082"/>
                <a:gd name="T81" fmla="*/ 386 h 391"/>
                <a:gd name="T82" fmla="*/ 105 w 1082"/>
                <a:gd name="T83" fmla="*/ 344 h 391"/>
                <a:gd name="T84" fmla="*/ 95 w 1082"/>
                <a:gd name="T85" fmla="*/ 283 h 391"/>
                <a:gd name="T86" fmla="*/ 122 w 1082"/>
                <a:gd name="T87" fmla="*/ 232 h 391"/>
                <a:gd name="T88" fmla="*/ 177 w 1082"/>
                <a:gd name="T89" fmla="*/ 206 h 391"/>
                <a:gd name="T90" fmla="*/ 369 w 1082"/>
                <a:gd name="T91" fmla="*/ 206 h 391"/>
                <a:gd name="T92" fmla="*/ 519 w 1082"/>
                <a:gd name="T93" fmla="*/ 338 h 391"/>
                <a:gd name="T94" fmla="*/ 584 w 1082"/>
                <a:gd name="T95" fmla="*/ 363 h 391"/>
                <a:gd name="T96" fmla="*/ 594 w 1082"/>
                <a:gd name="T97" fmla="*/ 215 h 391"/>
                <a:gd name="T98" fmla="*/ 902 w 1082"/>
                <a:gd name="T99" fmla="*/ 219 h 391"/>
                <a:gd name="T100" fmla="*/ 955 w 1082"/>
                <a:gd name="T101" fmla="*/ 325 h 391"/>
                <a:gd name="T102" fmla="*/ 962 w 1082"/>
                <a:gd name="T103" fmla="*/ 324 h 391"/>
                <a:gd name="T104" fmla="*/ 995 w 1082"/>
                <a:gd name="T105" fmla="*/ 252 h 391"/>
                <a:gd name="T106" fmla="*/ 1079 w 1082"/>
                <a:gd name="T107" fmla="*/ 215 h 391"/>
                <a:gd name="T108" fmla="*/ 942 w 1082"/>
                <a:gd name="T109" fmla="*/ 243 h 391"/>
                <a:gd name="T110" fmla="*/ 1020 w 1082"/>
                <a:gd name="T111" fmla="*/ 85 h 391"/>
                <a:gd name="T112" fmla="*/ 598 w 1082"/>
                <a:gd name="T113" fmla="*/ 201 h 391"/>
                <a:gd name="T114" fmla="*/ 587 w 1082"/>
                <a:gd name="T115" fmla="*/ 32 h 391"/>
                <a:gd name="T116" fmla="*/ 559 w 1082"/>
                <a:gd name="T117" fmla="*/ 53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82" h="391">
                  <a:moveTo>
                    <a:pt x="586" y="2"/>
                  </a:moveTo>
                  <a:cubicBezTo>
                    <a:pt x="568" y="23"/>
                    <a:pt x="563" y="34"/>
                    <a:pt x="556" y="57"/>
                  </a:cubicBezTo>
                  <a:cubicBezTo>
                    <a:pt x="573" y="43"/>
                    <a:pt x="607" y="3"/>
                    <a:pt x="608" y="3"/>
                  </a:cubicBezTo>
                  <a:cubicBezTo>
                    <a:pt x="608" y="3"/>
                    <a:pt x="608" y="3"/>
                    <a:pt x="608" y="3"/>
                  </a:cubicBezTo>
                  <a:cubicBezTo>
                    <a:pt x="608" y="3"/>
                    <a:pt x="589" y="27"/>
                    <a:pt x="586" y="31"/>
                  </a:cubicBezTo>
                  <a:cubicBezTo>
                    <a:pt x="544" y="73"/>
                    <a:pt x="508" y="115"/>
                    <a:pt x="538" y="166"/>
                  </a:cubicBezTo>
                  <a:cubicBezTo>
                    <a:pt x="540" y="170"/>
                    <a:pt x="542" y="174"/>
                    <a:pt x="544" y="179"/>
                  </a:cubicBezTo>
                  <a:cubicBezTo>
                    <a:pt x="547" y="183"/>
                    <a:pt x="550" y="188"/>
                    <a:pt x="554" y="192"/>
                  </a:cubicBezTo>
                  <a:cubicBezTo>
                    <a:pt x="561" y="202"/>
                    <a:pt x="592" y="202"/>
                    <a:pt x="597" y="202"/>
                  </a:cubicBezTo>
                  <a:cubicBezTo>
                    <a:pt x="685" y="205"/>
                    <a:pt x="909" y="211"/>
                    <a:pt x="909" y="211"/>
                  </a:cubicBezTo>
                  <a:cubicBezTo>
                    <a:pt x="921" y="205"/>
                    <a:pt x="944" y="193"/>
                    <a:pt x="959" y="156"/>
                  </a:cubicBezTo>
                  <a:cubicBezTo>
                    <a:pt x="969" y="132"/>
                    <a:pt x="997" y="92"/>
                    <a:pt x="1002" y="89"/>
                  </a:cubicBezTo>
                  <a:cubicBezTo>
                    <a:pt x="1002" y="86"/>
                    <a:pt x="1007" y="75"/>
                    <a:pt x="1012" y="75"/>
                  </a:cubicBezTo>
                  <a:cubicBezTo>
                    <a:pt x="1012" y="75"/>
                    <a:pt x="1013" y="76"/>
                    <a:pt x="1014" y="76"/>
                  </a:cubicBezTo>
                  <a:cubicBezTo>
                    <a:pt x="1020" y="81"/>
                    <a:pt x="1018" y="88"/>
                    <a:pt x="1017" y="89"/>
                  </a:cubicBezTo>
                  <a:cubicBezTo>
                    <a:pt x="1015" y="91"/>
                    <a:pt x="1009" y="92"/>
                    <a:pt x="1006" y="92"/>
                  </a:cubicBezTo>
                  <a:cubicBezTo>
                    <a:pt x="1006" y="92"/>
                    <a:pt x="1006" y="92"/>
                    <a:pt x="1006" y="92"/>
                  </a:cubicBezTo>
                  <a:cubicBezTo>
                    <a:pt x="1000" y="95"/>
                    <a:pt x="969" y="147"/>
                    <a:pt x="962" y="161"/>
                  </a:cubicBezTo>
                  <a:cubicBezTo>
                    <a:pt x="954" y="177"/>
                    <a:pt x="942" y="199"/>
                    <a:pt x="917" y="215"/>
                  </a:cubicBezTo>
                  <a:cubicBezTo>
                    <a:pt x="918" y="220"/>
                    <a:pt x="945" y="248"/>
                    <a:pt x="949" y="254"/>
                  </a:cubicBezTo>
                  <a:cubicBezTo>
                    <a:pt x="954" y="255"/>
                    <a:pt x="957" y="256"/>
                    <a:pt x="960" y="256"/>
                  </a:cubicBezTo>
                  <a:cubicBezTo>
                    <a:pt x="966" y="256"/>
                    <a:pt x="972" y="254"/>
                    <a:pt x="987" y="249"/>
                  </a:cubicBezTo>
                  <a:cubicBezTo>
                    <a:pt x="1010" y="241"/>
                    <a:pt x="1056" y="227"/>
                    <a:pt x="1064" y="223"/>
                  </a:cubicBezTo>
                  <a:cubicBezTo>
                    <a:pt x="1066" y="218"/>
                    <a:pt x="1072" y="214"/>
                    <a:pt x="1075" y="214"/>
                  </a:cubicBezTo>
                  <a:cubicBezTo>
                    <a:pt x="1077" y="214"/>
                    <a:pt x="1078" y="214"/>
                    <a:pt x="1078" y="215"/>
                  </a:cubicBezTo>
                  <a:cubicBezTo>
                    <a:pt x="1080" y="219"/>
                    <a:pt x="1081" y="227"/>
                    <a:pt x="1076" y="227"/>
                  </a:cubicBezTo>
                  <a:cubicBezTo>
                    <a:pt x="1076" y="227"/>
                    <a:pt x="1076" y="227"/>
                    <a:pt x="1076" y="227"/>
                  </a:cubicBezTo>
                  <a:cubicBezTo>
                    <a:pt x="1072" y="227"/>
                    <a:pt x="1068" y="226"/>
                    <a:pt x="1066" y="226"/>
                  </a:cubicBezTo>
                  <a:cubicBezTo>
                    <a:pt x="1063" y="228"/>
                    <a:pt x="1008" y="245"/>
                    <a:pt x="995" y="251"/>
                  </a:cubicBezTo>
                  <a:cubicBezTo>
                    <a:pt x="983" y="256"/>
                    <a:pt x="961" y="261"/>
                    <a:pt x="953" y="261"/>
                  </a:cubicBezTo>
                  <a:cubicBezTo>
                    <a:pt x="952" y="261"/>
                    <a:pt x="951" y="261"/>
                    <a:pt x="950" y="261"/>
                  </a:cubicBezTo>
                  <a:cubicBezTo>
                    <a:pt x="951" y="266"/>
                    <a:pt x="951" y="272"/>
                    <a:pt x="952" y="276"/>
                  </a:cubicBezTo>
                  <a:cubicBezTo>
                    <a:pt x="952" y="280"/>
                    <a:pt x="956" y="301"/>
                    <a:pt x="957" y="305"/>
                  </a:cubicBezTo>
                  <a:cubicBezTo>
                    <a:pt x="957" y="306"/>
                    <a:pt x="958" y="318"/>
                    <a:pt x="961" y="325"/>
                  </a:cubicBezTo>
                  <a:cubicBezTo>
                    <a:pt x="967" y="329"/>
                    <a:pt x="969" y="338"/>
                    <a:pt x="964" y="339"/>
                  </a:cubicBezTo>
                  <a:cubicBezTo>
                    <a:pt x="962" y="340"/>
                    <a:pt x="961" y="340"/>
                    <a:pt x="959" y="340"/>
                  </a:cubicBezTo>
                  <a:cubicBezTo>
                    <a:pt x="955" y="340"/>
                    <a:pt x="952" y="338"/>
                    <a:pt x="955" y="332"/>
                  </a:cubicBezTo>
                  <a:cubicBezTo>
                    <a:pt x="956" y="328"/>
                    <a:pt x="956" y="329"/>
                    <a:pt x="957" y="325"/>
                  </a:cubicBezTo>
                  <a:cubicBezTo>
                    <a:pt x="958" y="320"/>
                    <a:pt x="947" y="283"/>
                    <a:pt x="947" y="272"/>
                  </a:cubicBezTo>
                  <a:cubicBezTo>
                    <a:pt x="947" y="266"/>
                    <a:pt x="946" y="259"/>
                    <a:pt x="943" y="255"/>
                  </a:cubicBezTo>
                  <a:cubicBezTo>
                    <a:pt x="932" y="241"/>
                    <a:pt x="923" y="227"/>
                    <a:pt x="915" y="222"/>
                  </a:cubicBezTo>
                  <a:cubicBezTo>
                    <a:pt x="908" y="217"/>
                    <a:pt x="906" y="218"/>
                    <a:pt x="902" y="218"/>
                  </a:cubicBezTo>
                  <a:cubicBezTo>
                    <a:pt x="898" y="217"/>
                    <a:pt x="746" y="212"/>
                    <a:pt x="642" y="212"/>
                  </a:cubicBezTo>
                  <a:cubicBezTo>
                    <a:pt x="642" y="212"/>
                    <a:pt x="641" y="212"/>
                    <a:pt x="640" y="212"/>
                  </a:cubicBezTo>
                  <a:cubicBezTo>
                    <a:pt x="632" y="212"/>
                    <a:pt x="625" y="212"/>
                    <a:pt x="617" y="212"/>
                  </a:cubicBezTo>
                  <a:cubicBezTo>
                    <a:pt x="609" y="212"/>
                    <a:pt x="602" y="213"/>
                    <a:pt x="594" y="214"/>
                  </a:cubicBezTo>
                  <a:cubicBezTo>
                    <a:pt x="564" y="216"/>
                    <a:pt x="538" y="238"/>
                    <a:pt x="538" y="262"/>
                  </a:cubicBezTo>
                  <a:cubicBezTo>
                    <a:pt x="541" y="297"/>
                    <a:pt x="596" y="373"/>
                    <a:pt x="596" y="373"/>
                  </a:cubicBezTo>
                  <a:cubicBezTo>
                    <a:pt x="599" y="377"/>
                    <a:pt x="601" y="378"/>
                    <a:pt x="601" y="378"/>
                  </a:cubicBezTo>
                  <a:cubicBezTo>
                    <a:pt x="600" y="378"/>
                    <a:pt x="590" y="367"/>
                    <a:pt x="585" y="362"/>
                  </a:cubicBezTo>
                  <a:cubicBezTo>
                    <a:pt x="568" y="343"/>
                    <a:pt x="557" y="318"/>
                    <a:pt x="543" y="301"/>
                  </a:cubicBezTo>
                  <a:cubicBezTo>
                    <a:pt x="536" y="322"/>
                    <a:pt x="526" y="340"/>
                    <a:pt x="512" y="354"/>
                  </a:cubicBezTo>
                  <a:cubicBezTo>
                    <a:pt x="522" y="333"/>
                    <a:pt x="545" y="307"/>
                    <a:pt x="534" y="282"/>
                  </a:cubicBezTo>
                  <a:cubicBezTo>
                    <a:pt x="516" y="247"/>
                    <a:pt x="473" y="262"/>
                    <a:pt x="440" y="243"/>
                  </a:cubicBezTo>
                  <a:cubicBezTo>
                    <a:pt x="436" y="240"/>
                    <a:pt x="400" y="211"/>
                    <a:pt x="389" y="207"/>
                  </a:cubicBezTo>
                  <a:cubicBezTo>
                    <a:pt x="382" y="205"/>
                    <a:pt x="375" y="205"/>
                    <a:pt x="369" y="205"/>
                  </a:cubicBezTo>
                  <a:cubicBezTo>
                    <a:pt x="364" y="205"/>
                    <a:pt x="359" y="205"/>
                    <a:pt x="355" y="205"/>
                  </a:cubicBezTo>
                  <a:cubicBezTo>
                    <a:pt x="346" y="205"/>
                    <a:pt x="337" y="206"/>
                    <a:pt x="328" y="206"/>
                  </a:cubicBezTo>
                  <a:cubicBezTo>
                    <a:pt x="322" y="207"/>
                    <a:pt x="290" y="208"/>
                    <a:pt x="278" y="208"/>
                  </a:cubicBezTo>
                  <a:cubicBezTo>
                    <a:pt x="278" y="208"/>
                    <a:pt x="277" y="208"/>
                    <a:pt x="276" y="208"/>
                  </a:cubicBezTo>
                  <a:cubicBezTo>
                    <a:pt x="261" y="208"/>
                    <a:pt x="199" y="205"/>
                    <a:pt x="177" y="205"/>
                  </a:cubicBezTo>
                  <a:cubicBezTo>
                    <a:pt x="176" y="205"/>
                    <a:pt x="176" y="205"/>
                    <a:pt x="175" y="205"/>
                  </a:cubicBezTo>
                  <a:cubicBezTo>
                    <a:pt x="175" y="205"/>
                    <a:pt x="174" y="205"/>
                    <a:pt x="173" y="205"/>
                  </a:cubicBezTo>
                  <a:cubicBezTo>
                    <a:pt x="165" y="205"/>
                    <a:pt x="142" y="206"/>
                    <a:pt x="127" y="220"/>
                  </a:cubicBezTo>
                  <a:cubicBezTo>
                    <a:pt x="122" y="224"/>
                    <a:pt x="122" y="226"/>
                    <a:pt x="121" y="231"/>
                  </a:cubicBezTo>
                  <a:cubicBezTo>
                    <a:pt x="120" y="233"/>
                    <a:pt x="120" y="233"/>
                    <a:pt x="120" y="233"/>
                  </a:cubicBezTo>
                  <a:cubicBezTo>
                    <a:pt x="118" y="241"/>
                    <a:pt x="115" y="247"/>
                    <a:pt x="111" y="253"/>
                  </a:cubicBezTo>
                  <a:cubicBezTo>
                    <a:pt x="106" y="260"/>
                    <a:pt x="106" y="260"/>
                    <a:pt x="106" y="260"/>
                  </a:cubicBezTo>
                  <a:cubicBezTo>
                    <a:pt x="103" y="268"/>
                    <a:pt x="103" y="268"/>
                    <a:pt x="103" y="268"/>
                  </a:cubicBezTo>
                  <a:cubicBezTo>
                    <a:pt x="100" y="273"/>
                    <a:pt x="98" y="277"/>
                    <a:pt x="94" y="282"/>
                  </a:cubicBezTo>
                  <a:cubicBezTo>
                    <a:pt x="84" y="293"/>
                    <a:pt x="84" y="293"/>
                    <a:pt x="84" y="293"/>
                  </a:cubicBezTo>
                  <a:cubicBezTo>
                    <a:pt x="83" y="294"/>
                    <a:pt x="83" y="295"/>
                    <a:pt x="82" y="296"/>
                  </a:cubicBezTo>
                  <a:cubicBezTo>
                    <a:pt x="75" y="317"/>
                    <a:pt x="76" y="332"/>
                    <a:pt x="99" y="343"/>
                  </a:cubicBezTo>
                  <a:cubicBezTo>
                    <a:pt x="104" y="345"/>
                    <a:pt x="104" y="345"/>
                    <a:pt x="104" y="345"/>
                  </a:cubicBezTo>
                  <a:cubicBezTo>
                    <a:pt x="113" y="349"/>
                    <a:pt x="122" y="352"/>
                    <a:pt x="128" y="361"/>
                  </a:cubicBezTo>
                  <a:cubicBezTo>
                    <a:pt x="132" y="367"/>
                    <a:pt x="134" y="373"/>
                    <a:pt x="135" y="379"/>
                  </a:cubicBezTo>
                  <a:cubicBezTo>
                    <a:pt x="136" y="382"/>
                    <a:pt x="136" y="386"/>
                    <a:pt x="138" y="389"/>
                  </a:cubicBezTo>
                  <a:cubicBezTo>
                    <a:pt x="136" y="386"/>
                    <a:pt x="134" y="382"/>
                    <a:pt x="133" y="379"/>
                  </a:cubicBezTo>
                  <a:cubicBezTo>
                    <a:pt x="132" y="373"/>
                    <a:pt x="131" y="367"/>
                    <a:pt x="126" y="362"/>
                  </a:cubicBezTo>
                  <a:cubicBezTo>
                    <a:pt x="121" y="354"/>
                    <a:pt x="112" y="351"/>
                    <a:pt x="103" y="348"/>
                  </a:cubicBezTo>
                  <a:cubicBezTo>
                    <a:pt x="98" y="345"/>
                    <a:pt x="98" y="345"/>
                    <a:pt x="98" y="345"/>
                  </a:cubicBezTo>
                  <a:cubicBezTo>
                    <a:pt x="76" y="335"/>
                    <a:pt x="73" y="320"/>
                    <a:pt x="77" y="301"/>
                  </a:cubicBezTo>
                  <a:cubicBezTo>
                    <a:pt x="73" y="306"/>
                    <a:pt x="69" y="311"/>
                    <a:pt x="65" y="317"/>
                  </a:cubicBezTo>
                  <a:cubicBezTo>
                    <a:pt x="52" y="337"/>
                    <a:pt x="59" y="357"/>
                    <a:pt x="70" y="379"/>
                  </a:cubicBezTo>
                  <a:cubicBezTo>
                    <a:pt x="59" y="356"/>
                    <a:pt x="49" y="337"/>
                    <a:pt x="64" y="315"/>
                  </a:cubicBezTo>
                  <a:cubicBezTo>
                    <a:pt x="70" y="306"/>
                    <a:pt x="75" y="298"/>
                    <a:pt x="82" y="291"/>
                  </a:cubicBezTo>
                  <a:cubicBezTo>
                    <a:pt x="92" y="279"/>
                    <a:pt x="92" y="279"/>
                    <a:pt x="92" y="279"/>
                  </a:cubicBezTo>
                  <a:cubicBezTo>
                    <a:pt x="95" y="275"/>
                    <a:pt x="97" y="270"/>
                    <a:pt x="100" y="265"/>
                  </a:cubicBezTo>
                  <a:cubicBezTo>
                    <a:pt x="103" y="258"/>
                    <a:pt x="103" y="258"/>
                    <a:pt x="103" y="258"/>
                  </a:cubicBezTo>
                  <a:cubicBezTo>
                    <a:pt x="109" y="249"/>
                    <a:pt x="109" y="249"/>
                    <a:pt x="109" y="249"/>
                  </a:cubicBezTo>
                  <a:cubicBezTo>
                    <a:pt x="112" y="244"/>
                    <a:pt x="113" y="238"/>
                    <a:pt x="115" y="231"/>
                  </a:cubicBezTo>
                  <a:cubicBezTo>
                    <a:pt x="115" y="230"/>
                    <a:pt x="115" y="230"/>
                    <a:pt x="115" y="230"/>
                  </a:cubicBezTo>
                  <a:cubicBezTo>
                    <a:pt x="117" y="224"/>
                    <a:pt x="117" y="221"/>
                    <a:pt x="123" y="216"/>
                  </a:cubicBezTo>
                  <a:cubicBezTo>
                    <a:pt x="129" y="209"/>
                    <a:pt x="148" y="203"/>
                    <a:pt x="160" y="199"/>
                  </a:cubicBezTo>
                  <a:cubicBezTo>
                    <a:pt x="154" y="198"/>
                    <a:pt x="142" y="198"/>
                    <a:pt x="137" y="196"/>
                  </a:cubicBezTo>
                  <a:cubicBezTo>
                    <a:pt x="128" y="192"/>
                    <a:pt x="128" y="192"/>
                    <a:pt x="128" y="192"/>
                  </a:cubicBezTo>
                  <a:cubicBezTo>
                    <a:pt x="120" y="189"/>
                    <a:pt x="112" y="186"/>
                    <a:pt x="103" y="186"/>
                  </a:cubicBezTo>
                  <a:cubicBezTo>
                    <a:pt x="100" y="186"/>
                    <a:pt x="97" y="187"/>
                    <a:pt x="94" y="187"/>
                  </a:cubicBezTo>
                  <a:cubicBezTo>
                    <a:pt x="88" y="189"/>
                    <a:pt x="84" y="193"/>
                    <a:pt x="80" y="197"/>
                  </a:cubicBezTo>
                  <a:cubicBezTo>
                    <a:pt x="75" y="202"/>
                    <a:pt x="75" y="202"/>
                    <a:pt x="75" y="202"/>
                  </a:cubicBezTo>
                  <a:cubicBezTo>
                    <a:pt x="69" y="208"/>
                    <a:pt x="62" y="211"/>
                    <a:pt x="55" y="212"/>
                  </a:cubicBezTo>
                  <a:cubicBezTo>
                    <a:pt x="51" y="215"/>
                    <a:pt x="46" y="216"/>
                    <a:pt x="41" y="218"/>
                  </a:cubicBezTo>
                  <a:cubicBezTo>
                    <a:pt x="35" y="219"/>
                    <a:pt x="29" y="221"/>
                    <a:pt x="25" y="224"/>
                  </a:cubicBezTo>
                  <a:cubicBezTo>
                    <a:pt x="10" y="235"/>
                    <a:pt x="2" y="249"/>
                    <a:pt x="4" y="266"/>
                  </a:cubicBezTo>
                  <a:cubicBezTo>
                    <a:pt x="3" y="266"/>
                    <a:pt x="3" y="266"/>
                    <a:pt x="3" y="266"/>
                  </a:cubicBezTo>
                  <a:cubicBezTo>
                    <a:pt x="1" y="248"/>
                    <a:pt x="8" y="233"/>
                    <a:pt x="23" y="222"/>
                  </a:cubicBezTo>
                  <a:cubicBezTo>
                    <a:pt x="28" y="219"/>
                    <a:pt x="34" y="217"/>
                    <a:pt x="40" y="215"/>
                  </a:cubicBezTo>
                  <a:cubicBezTo>
                    <a:pt x="41" y="214"/>
                    <a:pt x="43" y="214"/>
                    <a:pt x="44" y="214"/>
                  </a:cubicBezTo>
                  <a:cubicBezTo>
                    <a:pt x="41" y="214"/>
                    <a:pt x="39" y="214"/>
                    <a:pt x="37" y="214"/>
                  </a:cubicBezTo>
                  <a:cubicBezTo>
                    <a:pt x="36" y="214"/>
                    <a:pt x="36" y="214"/>
                    <a:pt x="35" y="214"/>
                  </a:cubicBezTo>
                  <a:cubicBezTo>
                    <a:pt x="25" y="214"/>
                    <a:pt x="18" y="208"/>
                    <a:pt x="11" y="203"/>
                  </a:cubicBezTo>
                  <a:cubicBezTo>
                    <a:pt x="5" y="199"/>
                    <a:pt x="5" y="199"/>
                    <a:pt x="5" y="199"/>
                  </a:cubicBezTo>
                  <a:cubicBezTo>
                    <a:pt x="12" y="203"/>
                    <a:pt x="12" y="203"/>
                    <a:pt x="12" y="203"/>
                  </a:cubicBezTo>
                  <a:cubicBezTo>
                    <a:pt x="18" y="207"/>
                    <a:pt x="28" y="211"/>
                    <a:pt x="36" y="211"/>
                  </a:cubicBezTo>
                  <a:cubicBezTo>
                    <a:pt x="37" y="211"/>
                    <a:pt x="37" y="211"/>
                    <a:pt x="37" y="211"/>
                  </a:cubicBezTo>
                  <a:cubicBezTo>
                    <a:pt x="51" y="211"/>
                    <a:pt x="63" y="208"/>
                    <a:pt x="72" y="200"/>
                  </a:cubicBezTo>
                  <a:cubicBezTo>
                    <a:pt x="77" y="194"/>
                    <a:pt x="77" y="194"/>
                    <a:pt x="77" y="194"/>
                  </a:cubicBezTo>
                  <a:cubicBezTo>
                    <a:pt x="82" y="189"/>
                    <a:pt x="86" y="185"/>
                    <a:pt x="93" y="183"/>
                  </a:cubicBezTo>
                  <a:cubicBezTo>
                    <a:pt x="98" y="182"/>
                    <a:pt x="102" y="182"/>
                    <a:pt x="106" y="182"/>
                  </a:cubicBezTo>
                  <a:cubicBezTo>
                    <a:pt x="115" y="182"/>
                    <a:pt x="122" y="184"/>
                    <a:pt x="130" y="187"/>
                  </a:cubicBezTo>
                  <a:cubicBezTo>
                    <a:pt x="139" y="190"/>
                    <a:pt x="139" y="190"/>
                    <a:pt x="139" y="190"/>
                  </a:cubicBezTo>
                  <a:cubicBezTo>
                    <a:pt x="146" y="193"/>
                    <a:pt x="164" y="196"/>
                    <a:pt x="171" y="197"/>
                  </a:cubicBezTo>
                  <a:cubicBezTo>
                    <a:pt x="170" y="197"/>
                    <a:pt x="161" y="191"/>
                    <a:pt x="160" y="190"/>
                  </a:cubicBezTo>
                  <a:cubicBezTo>
                    <a:pt x="144" y="178"/>
                    <a:pt x="132" y="162"/>
                    <a:pt x="120" y="145"/>
                  </a:cubicBezTo>
                  <a:cubicBezTo>
                    <a:pt x="116" y="138"/>
                    <a:pt x="116" y="138"/>
                    <a:pt x="116" y="138"/>
                  </a:cubicBezTo>
                  <a:cubicBezTo>
                    <a:pt x="113" y="133"/>
                    <a:pt x="108" y="125"/>
                    <a:pt x="103" y="122"/>
                  </a:cubicBezTo>
                  <a:cubicBezTo>
                    <a:pt x="99" y="121"/>
                    <a:pt x="95" y="120"/>
                    <a:pt x="91" y="120"/>
                  </a:cubicBezTo>
                  <a:cubicBezTo>
                    <a:pt x="89" y="120"/>
                    <a:pt x="86" y="120"/>
                    <a:pt x="85" y="121"/>
                  </a:cubicBezTo>
                  <a:cubicBezTo>
                    <a:pt x="81" y="122"/>
                    <a:pt x="78" y="123"/>
                    <a:pt x="74" y="123"/>
                  </a:cubicBezTo>
                  <a:cubicBezTo>
                    <a:pt x="73" y="123"/>
                    <a:pt x="72" y="123"/>
                    <a:pt x="72" y="123"/>
                  </a:cubicBezTo>
                  <a:cubicBezTo>
                    <a:pt x="46" y="121"/>
                    <a:pt x="41" y="90"/>
                    <a:pt x="35" y="67"/>
                  </a:cubicBezTo>
                  <a:cubicBezTo>
                    <a:pt x="34" y="56"/>
                    <a:pt x="34" y="56"/>
                    <a:pt x="34" y="56"/>
                  </a:cubicBezTo>
                  <a:cubicBezTo>
                    <a:pt x="37" y="67"/>
                    <a:pt x="37" y="67"/>
                    <a:pt x="37" y="67"/>
                  </a:cubicBezTo>
                  <a:cubicBezTo>
                    <a:pt x="42" y="85"/>
                    <a:pt x="49" y="113"/>
                    <a:pt x="65" y="119"/>
                  </a:cubicBezTo>
                  <a:cubicBezTo>
                    <a:pt x="62" y="111"/>
                    <a:pt x="64" y="101"/>
                    <a:pt x="66" y="91"/>
                  </a:cubicBezTo>
                  <a:cubicBezTo>
                    <a:pt x="68" y="80"/>
                    <a:pt x="73" y="67"/>
                    <a:pt x="68" y="60"/>
                  </a:cubicBezTo>
                  <a:cubicBezTo>
                    <a:pt x="73" y="68"/>
                    <a:pt x="71" y="80"/>
                    <a:pt x="69" y="92"/>
                  </a:cubicBezTo>
                  <a:cubicBezTo>
                    <a:pt x="66" y="103"/>
                    <a:pt x="64" y="113"/>
                    <a:pt x="68" y="120"/>
                  </a:cubicBezTo>
                  <a:cubicBezTo>
                    <a:pt x="69" y="120"/>
                    <a:pt x="69" y="120"/>
                    <a:pt x="70" y="120"/>
                  </a:cubicBezTo>
                  <a:cubicBezTo>
                    <a:pt x="70" y="120"/>
                    <a:pt x="71" y="120"/>
                    <a:pt x="71" y="120"/>
                  </a:cubicBezTo>
                  <a:cubicBezTo>
                    <a:pt x="75" y="120"/>
                    <a:pt x="78" y="119"/>
                    <a:pt x="82" y="119"/>
                  </a:cubicBezTo>
                  <a:cubicBezTo>
                    <a:pt x="86" y="118"/>
                    <a:pt x="90" y="116"/>
                    <a:pt x="94" y="116"/>
                  </a:cubicBezTo>
                  <a:cubicBezTo>
                    <a:pt x="97" y="116"/>
                    <a:pt x="100" y="117"/>
                    <a:pt x="104" y="118"/>
                  </a:cubicBezTo>
                  <a:cubicBezTo>
                    <a:pt x="112" y="122"/>
                    <a:pt x="116" y="129"/>
                    <a:pt x="120" y="136"/>
                  </a:cubicBezTo>
                  <a:cubicBezTo>
                    <a:pt x="123" y="142"/>
                    <a:pt x="123" y="142"/>
                    <a:pt x="123" y="142"/>
                  </a:cubicBezTo>
                  <a:cubicBezTo>
                    <a:pt x="135" y="158"/>
                    <a:pt x="148" y="175"/>
                    <a:pt x="162" y="186"/>
                  </a:cubicBezTo>
                  <a:cubicBezTo>
                    <a:pt x="178" y="198"/>
                    <a:pt x="256" y="196"/>
                    <a:pt x="277" y="198"/>
                  </a:cubicBezTo>
                  <a:cubicBezTo>
                    <a:pt x="278" y="198"/>
                    <a:pt x="280" y="198"/>
                    <a:pt x="283" y="198"/>
                  </a:cubicBezTo>
                  <a:cubicBezTo>
                    <a:pt x="300" y="198"/>
                    <a:pt x="339" y="195"/>
                    <a:pt x="356" y="195"/>
                  </a:cubicBezTo>
                  <a:cubicBezTo>
                    <a:pt x="356" y="195"/>
                    <a:pt x="357" y="195"/>
                    <a:pt x="357" y="195"/>
                  </a:cubicBezTo>
                  <a:cubicBezTo>
                    <a:pt x="369" y="193"/>
                    <a:pt x="384" y="191"/>
                    <a:pt x="397" y="189"/>
                  </a:cubicBezTo>
                  <a:cubicBezTo>
                    <a:pt x="424" y="186"/>
                    <a:pt x="437" y="166"/>
                    <a:pt x="458" y="152"/>
                  </a:cubicBezTo>
                  <a:cubicBezTo>
                    <a:pt x="464" y="148"/>
                    <a:pt x="471" y="143"/>
                    <a:pt x="478" y="140"/>
                  </a:cubicBezTo>
                  <a:cubicBezTo>
                    <a:pt x="543" y="125"/>
                    <a:pt x="529" y="58"/>
                    <a:pt x="519" y="13"/>
                  </a:cubicBezTo>
                  <a:cubicBezTo>
                    <a:pt x="529" y="36"/>
                    <a:pt x="530" y="56"/>
                    <a:pt x="536" y="79"/>
                  </a:cubicBezTo>
                  <a:cubicBezTo>
                    <a:pt x="557" y="55"/>
                    <a:pt x="558" y="23"/>
                    <a:pt x="586" y="2"/>
                  </a:cubicBezTo>
                  <a:moveTo>
                    <a:pt x="68" y="60"/>
                  </a:moveTo>
                  <a:cubicBezTo>
                    <a:pt x="68" y="60"/>
                    <a:pt x="68" y="60"/>
                    <a:pt x="68" y="60"/>
                  </a:cubicBezTo>
                  <a:cubicBezTo>
                    <a:pt x="68" y="60"/>
                    <a:pt x="68" y="60"/>
                    <a:pt x="68" y="60"/>
                  </a:cubicBezTo>
                  <a:moveTo>
                    <a:pt x="586" y="0"/>
                  </a:moveTo>
                  <a:cubicBezTo>
                    <a:pt x="586" y="0"/>
                    <a:pt x="585" y="0"/>
                    <a:pt x="585" y="0"/>
                  </a:cubicBezTo>
                  <a:cubicBezTo>
                    <a:pt x="569" y="13"/>
                    <a:pt x="561" y="29"/>
                    <a:pt x="554" y="45"/>
                  </a:cubicBezTo>
                  <a:cubicBezTo>
                    <a:pt x="550" y="56"/>
                    <a:pt x="545" y="67"/>
                    <a:pt x="537" y="76"/>
                  </a:cubicBezTo>
                  <a:cubicBezTo>
                    <a:pt x="535" y="69"/>
                    <a:pt x="534" y="63"/>
                    <a:pt x="532" y="56"/>
                  </a:cubicBezTo>
                  <a:cubicBezTo>
                    <a:pt x="529" y="42"/>
                    <a:pt x="527" y="28"/>
                    <a:pt x="520" y="12"/>
                  </a:cubicBezTo>
                  <a:cubicBezTo>
                    <a:pt x="520" y="12"/>
                    <a:pt x="519" y="11"/>
                    <a:pt x="519" y="11"/>
                  </a:cubicBezTo>
                  <a:cubicBezTo>
                    <a:pt x="518" y="11"/>
                    <a:pt x="518" y="11"/>
                    <a:pt x="518" y="11"/>
                  </a:cubicBezTo>
                  <a:cubicBezTo>
                    <a:pt x="518" y="11"/>
                    <a:pt x="517" y="12"/>
                    <a:pt x="517" y="13"/>
                  </a:cubicBezTo>
                  <a:cubicBezTo>
                    <a:pt x="522" y="33"/>
                    <a:pt x="529" y="63"/>
                    <a:pt x="525" y="88"/>
                  </a:cubicBezTo>
                  <a:cubicBezTo>
                    <a:pt x="522" y="116"/>
                    <a:pt x="506" y="132"/>
                    <a:pt x="478" y="139"/>
                  </a:cubicBezTo>
                  <a:cubicBezTo>
                    <a:pt x="478" y="139"/>
                    <a:pt x="478" y="139"/>
                    <a:pt x="478" y="139"/>
                  </a:cubicBezTo>
                  <a:cubicBezTo>
                    <a:pt x="471" y="142"/>
                    <a:pt x="462" y="148"/>
                    <a:pt x="457" y="151"/>
                  </a:cubicBezTo>
                  <a:cubicBezTo>
                    <a:pt x="451" y="155"/>
                    <a:pt x="445" y="160"/>
                    <a:pt x="439" y="165"/>
                  </a:cubicBezTo>
                  <a:cubicBezTo>
                    <a:pt x="426" y="176"/>
                    <a:pt x="415" y="186"/>
                    <a:pt x="397" y="188"/>
                  </a:cubicBezTo>
                  <a:cubicBezTo>
                    <a:pt x="385" y="190"/>
                    <a:pt x="369" y="192"/>
                    <a:pt x="357" y="193"/>
                  </a:cubicBezTo>
                  <a:cubicBezTo>
                    <a:pt x="357" y="193"/>
                    <a:pt x="356" y="193"/>
                    <a:pt x="355" y="193"/>
                  </a:cubicBezTo>
                  <a:cubicBezTo>
                    <a:pt x="349" y="194"/>
                    <a:pt x="340" y="194"/>
                    <a:pt x="330" y="195"/>
                  </a:cubicBezTo>
                  <a:cubicBezTo>
                    <a:pt x="313" y="196"/>
                    <a:pt x="293" y="197"/>
                    <a:pt x="283" y="197"/>
                  </a:cubicBezTo>
                  <a:cubicBezTo>
                    <a:pt x="280" y="197"/>
                    <a:pt x="278" y="197"/>
                    <a:pt x="277" y="197"/>
                  </a:cubicBezTo>
                  <a:cubicBezTo>
                    <a:pt x="271" y="196"/>
                    <a:pt x="261" y="196"/>
                    <a:pt x="248" y="196"/>
                  </a:cubicBezTo>
                  <a:cubicBezTo>
                    <a:pt x="219" y="195"/>
                    <a:pt x="174" y="193"/>
                    <a:pt x="163" y="185"/>
                  </a:cubicBezTo>
                  <a:cubicBezTo>
                    <a:pt x="149" y="174"/>
                    <a:pt x="136" y="157"/>
                    <a:pt x="124" y="141"/>
                  </a:cubicBezTo>
                  <a:cubicBezTo>
                    <a:pt x="121" y="135"/>
                    <a:pt x="121" y="135"/>
                    <a:pt x="121" y="135"/>
                  </a:cubicBezTo>
                  <a:cubicBezTo>
                    <a:pt x="117" y="128"/>
                    <a:pt x="112" y="121"/>
                    <a:pt x="104" y="117"/>
                  </a:cubicBezTo>
                  <a:cubicBezTo>
                    <a:pt x="101" y="116"/>
                    <a:pt x="98" y="115"/>
                    <a:pt x="94" y="115"/>
                  </a:cubicBezTo>
                  <a:cubicBezTo>
                    <a:pt x="89" y="115"/>
                    <a:pt x="85" y="116"/>
                    <a:pt x="81" y="117"/>
                  </a:cubicBezTo>
                  <a:cubicBezTo>
                    <a:pt x="78" y="118"/>
                    <a:pt x="75" y="119"/>
                    <a:pt x="71" y="119"/>
                  </a:cubicBezTo>
                  <a:cubicBezTo>
                    <a:pt x="71" y="119"/>
                    <a:pt x="70" y="119"/>
                    <a:pt x="70" y="119"/>
                  </a:cubicBezTo>
                  <a:cubicBezTo>
                    <a:pt x="70" y="119"/>
                    <a:pt x="69" y="119"/>
                    <a:pt x="69" y="119"/>
                  </a:cubicBezTo>
                  <a:cubicBezTo>
                    <a:pt x="66" y="113"/>
                    <a:pt x="68" y="103"/>
                    <a:pt x="70" y="92"/>
                  </a:cubicBezTo>
                  <a:cubicBezTo>
                    <a:pt x="72" y="80"/>
                    <a:pt x="75" y="68"/>
                    <a:pt x="69" y="60"/>
                  </a:cubicBezTo>
                  <a:cubicBezTo>
                    <a:pt x="69" y="60"/>
                    <a:pt x="69" y="60"/>
                    <a:pt x="69" y="60"/>
                  </a:cubicBezTo>
                  <a:cubicBezTo>
                    <a:pt x="69" y="60"/>
                    <a:pt x="69" y="60"/>
                    <a:pt x="69" y="60"/>
                  </a:cubicBezTo>
                  <a:cubicBezTo>
                    <a:pt x="69" y="60"/>
                    <a:pt x="69" y="60"/>
                    <a:pt x="69" y="60"/>
                  </a:cubicBezTo>
                  <a:cubicBezTo>
                    <a:pt x="69" y="59"/>
                    <a:pt x="69" y="59"/>
                    <a:pt x="68" y="59"/>
                  </a:cubicBezTo>
                  <a:cubicBezTo>
                    <a:pt x="68" y="59"/>
                    <a:pt x="68" y="59"/>
                    <a:pt x="67" y="59"/>
                  </a:cubicBezTo>
                  <a:cubicBezTo>
                    <a:pt x="67" y="60"/>
                    <a:pt x="67" y="60"/>
                    <a:pt x="67" y="61"/>
                  </a:cubicBezTo>
                  <a:cubicBezTo>
                    <a:pt x="68" y="60"/>
                    <a:pt x="68" y="60"/>
                    <a:pt x="68" y="60"/>
                  </a:cubicBezTo>
                  <a:cubicBezTo>
                    <a:pt x="67" y="61"/>
                    <a:pt x="67" y="61"/>
                    <a:pt x="67" y="61"/>
                  </a:cubicBezTo>
                  <a:cubicBezTo>
                    <a:pt x="67" y="61"/>
                    <a:pt x="67" y="61"/>
                    <a:pt x="67" y="61"/>
                  </a:cubicBezTo>
                  <a:cubicBezTo>
                    <a:pt x="67" y="61"/>
                    <a:pt x="67" y="61"/>
                    <a:pt x="67" y="61"/>
                  </a:cubicBezTo>
                  <a:cubicBezTo>
                    <a:pt x="67" y="61"/>
                    <a:pt x="67" y="61"/>
                    <a:pt x="67" y="61"/>
                  </a:cubicBezTo>
                  <a:cubicBezTo>
                    <a:pt x="67" y="61"/>
                    <a:pt x="67" y="61"/>
                    <a:pt x="67" y="61"/>
                  </a:cubicBezTo>
                  <a:cubicBezTo>
                    <a:pt x="67" y="61"/>
                    <a:pt x="67" y="61"/>
                    <a:pt x="67" y="61"/>
                  </a:cubicBezTo>
                  <a:cubicBezTo>
                    <a:pt x="67" y="61"/>
                    <a:pt x="67" y="61"/>
                    <a:pt x="67" y="61"/>
                  </a:cubicBezTo>
                  <a:cubicBezTo>
                    <a:pt x="70" y="66"/>
                    <a:pt x="68" y="75"/>
                    <a:pt x="66" y="84"/>
                  </a:cubicBezTo>
                  <a:cubicBezTo>
                    <a:pt x="66" y="86"/>
                    <a:pt x="65" y="89"/>
                    <a:pt x="65" y="91"/>
                  </a:cubicBezTo>
                  <a:cubicBezTo>
                    <a:pt x="63" y="100"/>
                    <a:pt x="61" y="109"/>
                    <a:pt x="62" y="117"/>
                  </a:cubicBezTo>
                  <a:cubicBezTo>
                    <a:pt x="49" y="109"/>
                    <a:pt x="43" y="83"/>
                    <a:pt x="38" y="66"/>
                  </a:cubicBezTo>
                  <a:cubicBezTo>
                    <a:pt x="35" y="56"/>
                    <a:pt x="35" y="56"/>
                    <a:pt x="35" y="56"/>
                  </a:cubicBezTo>
                  <a:cubicBezTo>
                    <a:pt x="35" y="55"/>
                    <a:pt x="35" y="55"/>
                    <a:pt x="34" y="55"/>
                  </a:cubicBezTo>
                  <a:cubicBezTo>
                    <a:pt x="34" y="55"/>
                    <a:pt x="34" y="55"/>
                    <a:pt x="34" y="55"/>
                  </a:cubicBezTo>
                  <a:cubicBezTo>
                    <a:pt x="33" y="55"/>
                    <a:pt x="33" y="55"/>
                    <a:pt x="33" y="56"/>
                  </a:cubicBezTo>
                  <a:cubicBezTo>
                    <a:pt x="34" y="67"/>
                    <a:pt x="34" y="67"/>
                    <a:pt x="34" y="67"/>
                  </a:cubicBezTo>
                  <a:cubicBezTo>
                    <a:pt x="34" y="68"/>
                    <a:pt x="34" y="68"/>
                    <a:pt x="34" y="68"/>
                  </a:cubicBezTo>
                  <a:cubicBezTo>
                    <a:pt x="35" y="70"/>
                    <a:pt x="35" y="72"/>
                    <a:pt x="36" y="75"/>
                  </a:cubicBezTo>
                  <a:cubicBezTo>
                    <a:pt x="41" y="97"/>
                    <a:pt x="48" y="123"/>
                    <a:pt x="72" y="125"/>
                  </a:cubicBezTo>
                  <a:cubicBezTo>
                    <a:pt x="72" y="125"/>
                    <a:pt x="73" y="125"/>
                    <a:pt x="74" y="125"/>
                  </a:cubicBezTo>
                  <a:cubicBezTo>
                    <a:pt x="77" y="125"/>
                    <a:pt x="79" y="124"/>
                    <a:pt x="82" y="123"/>
                  </a:cubicBezTo>
                  <a:cubicBezTo>
                    <a:pt x="83" y="123"/>
                    <a:pt x="84" y="122"/>
                    <a:pt x="85" y="122"/>
                  </a:cubicBezTo>
                  <a:cubicBezTo>
                    <a:pt x="87" y="122"/>
                    <a:pt x="89" y="121"/>
                    <a:pt x="91" y="121"/>
                  </a:cubicBezTo>
                  <a:cubicBezTo>
                    <a:pt x="95" y="121"/>
                    <a:pt x="99" y="122"/>
                    <a:pt x="102" y="124"/>
                  </a:cubicBezTo>
                  <a:cubicBezTo>
                    <a:pt x="107" y="126"/>
                    <a:pt x="113" y="136"/>
                    <a:pt x="115" y="139"/>
                  </a:cubicBezTo>
                  <a:cubicBezTo>
                    <a:pt x="119" y="145"/>
                    <a:pt x="119" y="145"/>
                    <a:pt x="119" y="145"/>
                  </a:cubicBezTo>
                  <a:cubicBezTo>
                    <a:pt x="119" y="145"/>
                    <a:pt x="119" y="145"/>
                    <a:pt x="119" y="145"/>
                  </a:cubicBezTo>
                  <a:cubicBezTo>
                    <a:pt x="131" y="162"/>
                    <a:pt x="143" y="179"/>
                    <a:pt x="159" y="191"/>
                  </a:cubicBezTo>
                  <a:cubicBezTo>
                    <a:pt x="159" y="191"/>
                    <a:pt x="162" y="193"/>
                    <a:pt x="165" y="195"/>
                  </a:cubicBezTo>
                  <a:cubicBezTo>
                    <a:pt x="157" y="194"/>
                    <a:pt x="145" y="191"/>
                    <a:pt x="140" y="189"/>
                  </a:cubicBezTo>
                  <a:cubicBezTo>
                    <a:pt x="130" y="186"/>
                    <a:pt x="130" y="186"/>
                    <a:pt x="130" y="186"/>
                  </a:cubicBezTo>
                  <a:cubicBezTo>
                    <a:pt x="123" y="183"/>
                    <a:pt x="115" y="180"/>
                    <a:pt x="106" y="180"/>
                  </a:cubicBezTo>
                  <a:cubicBezTo>
                    <a:pt x="102" y="180"/>
                    <a:pt x="97" y="181"/>
                    <a:pt x="93" y="182"/>
                  </a:cubicBezTo>
                  <a:cubicBezTo>
                    <a:pt x="85" y="184"/>
                    <a:pt x="81" y="189"/>
                    <a:pt x="76" y="193"/>
                  </a:cubicBezTo>
                  <a:cubicBezTo>
                    <a:pt x="76" y="193"/>
                    <a:pt x="76" y="193"/>
                    <a:pt x="76" y="193"/>
                  </a:cubicBezTo>
                  <a:cubicBezTo>
                    <a:pt x="71" y="199"/>
                    <a:pt x="71" y="199"/>
                    <a:pt x="71" y="199"/>
                  </a:cubicBezTo>
                  <a:cubicBezTo>
                    <a:pt x="63" y="206"/>
                    <a:pt x="52" y="210"/>
                    <a:pt x="37" y="210"/>
                  </a:cubicBezTo>
                  <a:cubicBezTo>
                    <a:pt x="37" y="210"/>
                    <a:pt x="37" y="210"/>
                    <a:pt x="36" y="210"/>
                  </a:cubicBezTo>
                  <a:cubicBezTo>
                    <a:pt x="29" y="210"/>
                    <a:pt x="19" y="206"/>
                    <a:pt x="13" y="201"/>
                  </a:cubicBezTo>
                  <a:cubicBezTo>
                    <a:pt x="12" y="201"/>
                    <a:pt x="12" y="201"/>
                    <a:pt x="12" y="201"/>
                  </a:cubicBezTo>
                  <a:cubicBezTo>
                    <a:pt x="5" y="197"/>
                    <a:pt x="5" y="197"/>
                    <a:pt x="5" y="197"/>
                  </a:cubicBezTo>
                  <a:cubicBezTo>
                    <a:pt x="5" y="197"/>
                    <a:pt x="5" y="197"/>
                    <a:pt x="5" y="197"/>
                  </a:cubicBezTo>
                  <a:cubicBezTo>
                    <a:pt x="4" y="197"/>
                    <a:pt x="4" y="198"/>
                    <a:pt x="3" y="198"/>
                  </a:cubicBezTo>
                  <a:cubicBezTo>
                    <a:pt x="3" y="199"/>
                    <a:pt x="3" y="199"/>
                    <a:pt x="4" y="200"/>
                  </a:cubicBezTo>
                  <a:cubicBezTo>
                    <a:pt x="10" y="204"/>
                    <a:pt x="10" y="204"/>
                    <a:pt x="10" y="204"/>
                  </a:cubicBezTo>
                  <a:cubicBezTo>
                    <a:pt x="17" y="210"/>
                    <a:pt x="24" y="215"/>
                    <a:pt x="35" y="215"/>
                  </a:cubicBezTo>
                  <a:cubicBezTo>
                    <a:pt x="30" y="217"/>
                    <a:pt x="26" y="218"/>
                    <a:pt x="22" y="221"/>
                  </a:cubicBezTo>
                  <a:cubicBezTo>
                    <a:pt x="7" y="232"/>
                    <a:pt x="0" y="247"/>
                    <a:pt x="1" y="266"/>
                  </a:cubicBezTo>
                  <a:cubicBezTo>
                    <a:pt x="2" y="267"/>
                    <a:pt x="2" y="267"/>
                    <a:pt x="3" y="267"/>
                  </a:cubicBezTo>
                  <a:cubicBezTo>
                    <a:pt x="4" y="267"/>
                    <a:pt x="4" y="267"/>
                    <a:pt x="4" y="267"/>
                  </a:cubicBezTo>
                  <a:cubicBezTo>
                    <a:pt x="4" y="267"/>
                    <a:pt x="4" y="267"/>
                    <a:pt x="5" y="267"/>
                  </a:cubicBezTo>
                  <a:cubicBezTo>
                    <a:pt x="5" y="266"/>
                    <a:pt x="5" y="266"/>
                    <a:pt x="5" y="266"/>
                  </a:cubicBezTo>
                  <a:cubicBezTo>
                    <a:pt x="4" y="250"/>
                    <a:pt x="11" y="236"/>
                    <a:pt x="26" y="226"/>
                  </a:cubicBezTo>
                  <a:cubicBezTo>
                    <a:pt x="30" y="222"/>
                    <a:pt x="36" y="221"/>
                    <a:pt x="41" y="219"/>
                  </a:cubicBezTo>
                  <a:cubicBezTo>
                    <a:pt x="46" y="217"/>
                    <a:pt x="51" y="216"/>
                    <a:pt x="55" y="213"/>
                  </a:cubicBezTo>
                  <a:cubicBezTo>
                    <a:pt x="63" y="212"/>
                    <a:pt x="70" y="208"/>
                    <a:pt x="76" y="203"/>
                  </a:cubicBezTo>
                  <a:cubicBezTo>
                    <a:pt x="81" y="198"/>
                    <a:pt x="81" y="198"/>
                    <a:pt x="81" y="198"/>
                  </a:cubicBezTo>
                  <a:cubicBezTo>
                    <a:pt x="85" y="194"/>
                    <a:pt x="89" y="190"/>
                    <a:pt x="94" y="189"/>
                  </a:cubicBezTo>
                  <a:cubicBezTo>
                    <a:pt x="97" y="188"/>
                    <a:pt x="100" y="187"/>
                    <a:pt x="103" y="187"/>
                  </a:cubicBezTo>
                  <a:cubicBezTo>
                    <a:pt x="112" y="187"/>
                    <a:pt x="119" y="190"/>
                    <a:pt x="127" y="194"/>
                  </a:cubicBezTo>
                  <a:cubicBezTo>
                    <a:pt x="137" y="197"/>
                    <a:pt x="137" y="197"/>
                    <a:pt x="137" y="197"/>
                  </a:cubicBezTo>
                  <a:cubicBezTo>
                    <a:pt x="140" y="198"/>
                    <a:pt x="146" y="199"/>
                    <a:pt x="152" y="200"/>
                  </a:cubicBezTo>
                  <a:cubicBezTo>
                    <a:pt x="152" y="200"/>
                    <a:pt x="153" y="200"/>
                    <a:pt x="153" y="200"/>
                  </a:cubicBezTo>
                  <a:cubicBezTo>
                    <a:pt x="142" y="203"/>
                    <a:pt x="127" y="209"/>
                    <a:pt x="122" y="215"/>
                  </a:cubicBezTo>
                  <a:cubicBezTo>
                    <a:pt x="116" y="221"/>
                    <a:pt x="115" y="224"/>
                    <a:pt x="114" y="229"/>
                  </a:cubicBezTo>
                  <a:cubicBezTo>
                    <a:pt x="113" y="231"/>
                    <a:pt x="113" y="231"/>
                    <a:pt x="113" y="231"/>
                  </a:cubicBezTo>
                  <a:cubicBezTo>
                    <a:pt x="113" y="232"/>
                    <a:pt x="113" y="233"/>
                    <a:pt x="113" y="234"/>
                  </a:cubicBezTo>
                  <a:cubicBezTo>
                    <a:pt x="111" y="240"/>
                    <a:pt x="110" y="244"/>
                    <a:pt x="107" y="249"/>
                  </a:cubicBezTo>
                  <a:cubicBezTo>
                    <a:pt x="102" y="257"/>
                    <a:pt x="102" y="257"/>
                    <a:pt x="102" y="257"/>
                  </a:cubicBezTo>
                  <a:cubicBezTo>
                    <a:pt x="102" y="257"/>
                    <a:pt x="102" y="257"/>
                    <a:pt x="102" y="257"/>
                  </a:cubicBezTo>
                  <a:cubicBezTo>
                    <a:pt x="99" y="264"/>
                    <a:pt x="99" y="264"/>
                    <a:pt x="99" y="264"/>
                  </a:cubicBezTo>
                  <a:cubicBezTo>
                    <a:pt x="98" y="265"/>
                    <a:pt x="98" y="265"/>
                    <a:pt x="98" y="265"/>
                  </a:cubicBezTo>
                  <a:cubicBezTo>
                    <a:pt x="96" y="270"/>
                    <a:pt x="94" y="274"/>
                    <a:pt x="91" y="278"/>
                  </a:cubicBezTo>
                  <a:cubicBezTo>
                    <a:pt x="81" y="290"/>
                    <a:pt x="81" y="290"/>
                    <a:pt x="81" y="290"/>
                  </a:cubicBezTo>
                  <a:cubicBezTo>
                    <a:pt x="74" y="298"/>
                    <a:pt x="68" y="306"/>
                    <a:pt x="63" y="314"/>
                  </a:cubicBezTo>
                  <a:cubicBezTo>
                    <a:pt x="48" y="336"/>
                    <a:pt x="57" y="355"/>
                    <a:pt x="67" y="376"/>
                  </a:cubicBezTo>
                  <a:cubicBezTo>
                    <a:pt x="67" y="377"/>
                    <a:pt x="68" y="378"/>
                    <a:pt x="68" y="379"/>
                  </a:cubicBezTo>
                  <a:cubicBezTo>
                    <a:pt x="69" y="380"/>
                    <a:pt x="69" y="380"/>
                    <a:pt x="70" y="380"/>
                  </a:cubicBezTo>
                  <a:cubicBezTo>
                    <a:pt x="70" y="380"/>
                    <a:pt x="70" y="380"/>
                    <a:pt x="70" y="380"/>
                  </a:cubicBezTo>
                  <a:cubicBezTo>
                    <a:pt x="71" y="380"/>
                    <a:pt x="71" y="379"/>
                    <a:pt x="71" y="378"/>
                  </a:cubicBezTo>
                  <a:cubicBezTo>
                    <a:pt x="61" y="357"/>
                    <a:pt x="54" y="337"/>
                    <a:pt x="66" y="317"/>
                  </a:cubicBezTo>
                  <a:cubicBezTo>
                    <a:pt x="69" y="313"/>
                    <a:pt x="72" y="309"/>
                    <a:pt x="75" y="306"/>
                  </a:cubicBezTo>
                  <a:cubicBezTo>
                    <a:pt x="73" y="314"/>
                    <a:pt x="74" y="321"/>
                    <a:pt x="76" y="327"/>
                  </a:cubicBezTo>
                  <a:cubicBezTo>
                    <a:pt x="79" y="335"/>
                    <a:pt x="86" y="341"/>
                    <a:pt x="97" y="346"/>
                  </a:cubicBezTo>
                  <a:cubicBezTo>
                    <a:pt x="103" y="349"/>
                    <a:pt x="103" y="349"/>
                    <a:pt x="103" y="349"/>
                  </a:cubicBezTo>
                  <a:cubicBezTo>
                    <a:pt x="104" y="349"/>
                    <a:pt x="105" y="350"/>
                    <a:pt x="106" y="350"/>
                  </a:cubicBezTo>
                  <a:cubicBezTo>
                    <a:pt x="114" y="353"/>
                    <a:pt x="121" y="356"/>
                    <a:pt x="125" y="363"/>
                  </a:cubicBezTo>
                  <a:cubicBezTo>
                    <a:pt x="129" y="368"/>
                    <a:pt x="131" y="373"/>
                    <a:pt x="132" y="379"/>
                  </a:cubicBezTo>
                  <a:cubicBezTo>
                    <a:pt x="133" y="381"/>
                    <a:pt x="134" y="384"/>
                    <a:pt x="135" y="386"/>
                  </a:cubicBezTo>
                  <a:cubicBezTo>
                    <a:pt x="135" y="387"/>
                    <a:pt x="136" y="389"/>
                    <a:pt x="137" y="390"/>
                  </a:cubicBezTo>
                  <a:cubicBezTo>
                    <a:pt x="137" y="390"/>
                    <a:pt x="137" y="391"/>
                    <a:pt x="138" y="391"/>
                  </a:cubicBezTo>
                  <a:cubicBezTo>
                    <a:pt x="138" y="391"/>
                    <a:pt x="138" y="391"/>
                    <a:pt x="138" y="391"/>
                  </a:cubicBezTo>
                  <a:cubicBezTo>
                    <a:pt x="139" y="390"/>
                    <a:pt x="139" y="390"/>
                    <a:pt x="139" y="389"/>
                  </a:cubicBezTo>
                  <a:cubicBezTo>
                    <a:pt x="138" y="385"/>
                    <a:pt x="137" y="382"/>
                    <a:pt x="136" y="379"/>
                  </a:cubicBezTo>
                  <a:cubicBezTo>
                    <a:pt x="135" y="373"/>
                    <a:pt x="134" y="366"/>
                    <a:pt x="129" y="360"/>
                  </a:cubicBezTo>
                  <a:cubicBezTo>
                    <a:pt x="122" y="351"/>
                    <a:pt x="114" y="348"/>
                    <a:pt x="105" y="344"/>
                  </a:cubicBezTo>
                  <a:cubicBezTo>
                    <a:pt x="99" y="341"/>
                    <a:pt x="99" y="341"/>
                    <a:pt x="99" y="341"/>
                  </a:cubicBezTo>
                  <a:cubicBezTo>
                    <a:pt x="77" y="331"/>
                    <a:pt x="77" y="317"/>
                    <a:pt x="83" y="297"/>
                  </a:cubicBezTo>
                  <a:cubicBezTo>
                    <a:pt x="83" y="296"/>
                    <a:pt x="84" y="296"/>
                    <a:pt x="84" y="296"/>
                  </a:cubicBezTo>
                  <a:cubicBezTo>
                    <a:pt x="85" y="294"/>
                    <a:pt x="85" y="294"/>
                    <a:pt x="85" y="294"/>
                  </a:cubicBezTo>
                  <a:cubicBezTo>
                    <a:pt x="90" y="289"/>
                    <a:pt x="90" y="289"/>
                    <a:pt x="90" y="289"/>
                  </a:cubicBezTo>
                  <a:cubicBezTo>
                    <a:pt x="94" y="285"/>
                    <a:pt x="94" y="285"/>
                    <a:pt x="94" y="285"/>
                  </a:cubicBezTo>
                  <a:cubicBezTo>
                    <a:pt x="94" y="284"/>
                    <a:pt x="95" y="283"/>
                    <a:pt x="95" y="283"/>
                  </a:cubicBezTo>
                  <a:cubicBezTo>
                    <a:pt x="95" y="283"/>
                    <a:pt x="95" y="283"/>
                    <a:pt x="95" y="283"/>
                  </a:cubicBezTo>
                  <a:cubicBezTo>
                    <a:pt x="99" y="278"/>
                    <a:pt x="102" y="273"/>
                    <a:pt x="104" y="268"/>
                  </a:cubicBezTo>
                  <a:cubicBezTo>
                    <a:pt x="104" y="268"/>
                    <a:pt x="104" y="268"/>
                    <a:pt x="104" y="268"/>
                  </a:cubicBezTo>
                  <a:cubicBezTo>
                    <a:pt x="108" y="261"/>
                    <a:pt x="108" y="261"/>
                    <a:pt x="108" y="261"/>
                  </a:cubicBezTo>
                  <a:cubicBezTo>
                    <a:pt x="112" y="253"/>
                    <a:pt x="112" y="253"/>
                    <a:pt x="112" y="253"/>
                  </a:cubicBezTo>
                  <a:cubicBezTo>
                    <a:pt x="116" y="247"/>
                    <a:pt x="120" y="241"/>
                    <a:pt x="122" y="233"/>
                  </a:cubicBezTo>
                  <a:cubicBezTo>
                    <a:pt x="122" y="232"/>
                    <a:pt x="122" y="232"/>
                    <a:pt x="122" y="232"/>
                  </a:cubicBezTo>
                  <a:cubicBezTo>
                    <a:pt x="122" y="231"/>
                    <a:pt x="122" y="230"/>
                    <a:pt x="122" y="230"/>
                  </a:cubicBezTo>
                  <a:cubicBezTo>
                    <a:pt x="124" y="226"/>
                    <a:pt x="124" y="224"/>
                    <a:pt x="128" y="221"/>
                  </a:cubicBezTo>
                  <a:cubicBezTo>
                    <a:pt x="143" y="207"/>
                    <a:pt x="166" y="206"/>
                    <a:pt x="173" y="206"/>
                  </a:cubicBezTo>
                  <a:cubicBezTo>
                    <a:pt x="173" y="206"/>
                    <a:pt x="174" y="206"/>
                    <a:pt x="175" y="206"/>
                  </a:cubicBezTo>
                  <a:cubicBezTo>
                    <a:pt x="175" y="206"/>
                    <a:pt x="175" y="206"/>
                    <a:pt x="175" y="206"/>
                  </a:cubicBezTo>
                  <a:cubicBezTo>
                    <a:pt x="175" y="206"/>
                    <a:pt x="175" y="206"/>
                    <a:pt x="175" y="206"/>
                  </a:cubicBezTo>
                  <a:cubicBezTo>
                    <a:pt x="176" y="206"/>
                    <a:pt x="176" y="206"/>
                    <a:pt x="177" y="206"/>
                  </a:cubicBezTo>
                  <a:cubicBezTo>
                    <a:pt x="190" y="206"/>
                    <a:pt x="217" y="207"/>
                    <a:pt x="241" y="208"/>
                  </a:cubicBezTo>
                  <a:cubicBezTo>
                    <a:pt x="257" y="209"/>
                    <a:pt x="270" y="209"/>
                    <a:pt x="276" y="209"/>
                  </a:cubicBezTo>
                  <a:cubicBezTo>
                    <a:pt x="277" y="209"/>
                    <a:pt x="278" y="209"/>
                    <a:pt x="278" y="209"/>
                  </a:cubicBezTo>
                  <a:cubicBezTo>
                    <a:pt x="290" y="209"/>
                    <a:pt x="323" y="208"/>
                    <a:pt x="328" y="208"/>
                  </a:cubicBezTo>
                  <a:cubicBezTo>
                    <a:pt x="337" y="207"/>
                    <a:pt x="345" y="207"/>
                    <a:pt x="355" y="207"/>
                  </a:cubicBezTo>
                  <a:cubicBezTo>
                    <a:pt x="357" y="207"/>
                    <a:pt x="359" y="207"/>
                    <a:pt x="361" y="207"/>
                  </a:cubicBezTo>
                  <a:cubicBezTo>
                    <a:pt x="363" y="206"/>
                    <a:pt x="366" y="206"/>
                    <a:pt x="369" y="206"/>
                  </a:cubicBezTo>
                  <a:cubicBezTo>
                    <a:pt x="374" y="206"/>
                    <a:pt x="381" y="207"/>
                    <a:pt x="388" y="209"/>
                  </a:cubicBezTo>
                  <a:cubicBezTo>
                    <a:pt x="398" y="211"/>
                    <a:pt x="424" y="232"/>
                    <a:pt x="435" y="241"/>
                  </a:cubicBezTo>
                  <a:cubicBezTo>
                    <a:pt x="437" y="242"/>
                    <a:pt x="439" y="244"/>
                    <a:pt x="440" y="245"/>
                  </a:cubicBezTo>
                  <a:cubicBezTo>
                    <a:pt x="440" y="245"/>
                    <a:pt x="440" y="245"/>
                    <a:pt x="440" y="245"/>
                  </a:cubicBezTo>
                  <a:cubicBezTo>
                    <a:pt x="453" y="252"/>
                    <a:pt x="468" y="254"/>
                    <a:pt x="482" y="256"/>
                  </a:cubicBezTo>
                  <a:cubicBezTo>
                    <a:pt x="503" y="259"/>
                    <a:pt x="523" y="262"/>
                    <a:pt x="533" y="283"/>
                  </a:cubicBezTo>
                  <a:cubicBezTo>
                    <a:pt x="541" y="301"/>
                    <a:pt x="529" y="321"/>
                    <a:pt x="519" y="338"/>
                  </a:cubicBezTo>
                  <a:cubicBezTo>
                    <a:pt x="516" y="344"/>
                    <a:pt x="513" y="348"/>
                    <a:pt x="510" y="353"/>
                  </a:cubicBezTo>
                  <a:cubicBezTo>
                    <a:pt x="510" y="354"/>
                    <a:pt x="510" y="354"/>
                    <a:pt x="511" y="355"/>
                  </a:cubicBezTo>
                  <a:cubicBezTo>
                    <a:pt x="511" y="355"/>
                    <a:pt x="511" y="355"/>
                    <a:pt x="512" y="355"/>
                  </a:cubicBezTo>
                  <a:cubicBezTo>
                    <a:pt x="512" y="355"/>
                    <a:pt x="512" y="355"/>
                    <a:pt x="513" y="355"/>
                  </a:cubicBezTo>
                  <a:cubicBezTo>
                    <a:pt x="526" y="341"/>
                    <a:pt x="537" y="324"/>
                    <a:pt x="544" y="304"/>
                  </a:cubicBezTo>
                  <a:cubicBezTo>
                    <a:pt x="549" y="311"/>
                    <a:pt x="554" y="319"/>
                    <a:pt x="560" y="328"/>
                  </a:cubicBezTo>
                  <a:cubicBezTo>
                    <a:pt x="567" y="340"/>
                    <a:pt x="575" y="352"/>
                    <a:pt x="584" y="363"/>
                  </a:cubicBezTo>
                  <a:cubicBezTo>
                    <a:pt x="587" y="366"/>
                    <a:pt x="591" y="370"/>
                    <a:pt x="594" y="373"/>
                  </a:cubicBezTo>
                  <a:cubicBezTo>
                    <a:pt x="600" y="379"/>
                    <a:pt x="600" y="379"/>
                    <a:pt x="601" y="379"/>
                  </a:cubicBezTo>
                  <a:cubicBezTo>
                    <a:pt x="601" y="379"/>
                    <a:pt x="602" y="379"/>
                    <a:pt x="602" y="378"/>
                  </a:cubicBezTo>
                  <a:cubicBezTo>
                    <a:pt x="602" y="377"/>
                    <a:pt x="602" y="377"/>
                    <a:pt x="597" y="373"/>
                  </a:cubicBezTo>
                  <a:cubicBezTo>
                    <a:pt x="596" y="371"/>
                    <a:pt x="542" y="297"/>
                    <a:pt x="539" y="262"/>
                  </a:cubicBezTo>
                  <a:cubicBezTo>
                    <a:pt x="539" y="251"/>
                    <a:pt x="545" y="240"/>
                    <a:pt x="556" y="231"/>
                  </a:cubicBezTo>
                  <a:cubicBezTo>
                    <a:pt x="566" y="222"/>
                    <a:pt x="580" y="216"/>
                    <a:pt x="594" y="215"/>
                  </a:cubicBezTo>
                  <a:cubicBezTo>
                    <a:pt x="602" y="214"/>
                    <a:pt x="609" y="214"/>
                    <a:pt x="617" y="214"/>
                  </a:cubicBezTo>
                  <a:cubicBezTo>
                    <a:pt x="617" y="214"/>
                    <a:pt x="617" y="214"/>
                    <a:pt x="617" y="214"/>
                  </a:cubicBezTo>
                  <a:cubicBezTo>
                    <a:pt x="619" y="214"/>
                    <a:pt x="621" y="214"/>
                    <a:pt x="622" y="214"/>
                  </a:cubicBezTo>
                  <a:cubicBezTo>
                    <a:pt x="628" y="213"/>
                    <a:pt x="634" y="213"/>
                    <a:pt x="640" y="213"/>
                  </a:cubicBezTo>
                  <a:cubicBezTo>
                    <a:pt x="641" y="213"/>
                    <a:pt x="642" y="213"/>
                    <a:pt x="642" y="213"/>
                  </a:cubicBezTo>
                  <a:cubicBezTo>
                    <a:pt x="702" y="214"/>
                    <a:pt x="793" y="215"/>
                    <a:pt x="897" y="219"/>
                  </a:cubicBezTo>
                  <a:cubicBezTo>
                    <a:pt x="900" y="219"/>
                    <a:pt x="902" y="219"/>
                    <a:pt x="902" y="219"/>
                  </a:cubicBezTo>
                  <a:cubicBezTo>
                    <a:pt x="903" y="219"/>
                    <a:pt x="903" y="219"/>
                    <a:pt x="903" y="219"/>
                  </a:cubicBezTo>
                  <a:cubicBezTo>
                    <a:pt x="906" y="219"/>
                    <a:pt x="908" y="219"/>
                    <a:pt x="915" y="223"/>
                  </a:cubicBezTo>
                  <a:cubicBezTo>
                    <a:pt x="920" y="227"/>
                    <a:pt x="925" y="234"/>
                    <a:pt x="932" y="243"/>
                  </a:cubicBezTo>
                  <a:cubicBezTo>
                    <a:pt x="935" y="247"/>
                    <a:pt x="938" y="251"/>
                    <a:pt x="942" y="256"/>
                  </a:cubicBezTo>
                  <a:cubicBezTo>
                    <a:pt x="944" y="259"/>
                    <a:pt x="946" y="265"/>
                    <a:pt x="946" y="272"/>
                  </a:cubicBezTo>
                  <a:cubicBezTo>
                    <a:pt x="946" y="279"/>
                    <a:pt x="949" y="293"/>
                    <a:pt x="952" y="305"/>
                  </a:cubicBezTo>
                  <a:cubicBezTo>
                    <a:pt x="954" y="314"/>
                    <a:pt x="956" y="323"/>
                    <a:pt x="955" y="325"/>
                  </a:cubicBezTo>
                  <a:cubicBezTo>
                    <a:pt x="955" y="327"/>
                    <a:pt x="955" y="328"/>
                    <a:pt x="954" y="329"/>
                  </a:cubicBezTo>
                  <a:cubicBezTo>
                    <a:pt x="954" y="330"/>
                    <a:pt x="954" y="330"/>
                    <a:pt x="953" y="331"/>
                  </a:cubicBezTo>
                  <a:cubicBezTo>
                    <a:pt x="952" y="335"/>
                    <a:pt x="952" y="337"/>
                    <a:pt x="953" y="339"/>
                  </a:cubicBezTo>
                  <a:cubicBezTo>
                    <a:pt x="955" y="340"/>
                    <a:pt x="956" y="341"/>
                    <a:pt x="959" y="341"/>
                  </a:cubicBezTo>
                  <a:cubicBezTo>
                    <a:pt x="961" y="341"/>
                    <a:pt x="963" y="341"/>
                    <a:pt x="965" y="340"/>
                  </a:cubicBezTo>
                  <a:cubicBezTo>
                    <a:pt x="967" y="340"/>
                    <a:pt x="968" y="338"/>
                    <a:pt x="968" y="336"/>
                  </a:cubicBezTo>
                  <a:cubicBezTo>
                    <a:pt x="969" y="332"/>
                    <a:pt x="967" y="327"/>
                    <a:pt x="962" y="324"/>
                  </a:cubicBezTo>
                  <a:cubicBezTo>
                    <a:pt x="960" y="319"/>
                    <a:pt x="959" y="311"/>
                    <a:pt x="959" y="307"/>
                  </a:cubicBezTo>
                  <a:cubicBezTo>
                    <a:pt x="958" y="306"/>
                    <a:pt x="958" y="305"/>
                    <a:pt x="958" y="304"/>
                  </a:cubicBezTo>
                  <a:cubicBezTo>
                    <a:pt x="957" y="301"/>
                    <a:pt x="954" y="280"/>
                    <a:pt x="953" y="276"/>
                  </a:cubicBezTo>
                  <a:cubicBezTo>
                    <a:pt x="953" y="274"/>
                    <a:pt x="953" y="272"/>
                    <a:pt x="952" y="270"/>
                  </a:cubicBezTo>
                  <a:cubicBezTo>
                    <a:pt x="952" y="268"/>
                    <a:pt x="952" y="265"/>
                    <a:pt x="952" y="262"/>
                  </a:cubicBezTo>
                  <a:cubicBezTo>
                    <a:pt x="952" y="262"/>
                    <a:pt x="953" y="262"/>
                    <a:pt x="953" y="262"/>
                  </a:cubicBezTo>
                  <a:cubicBezTo>
                    <a:pt x="961" y="262"/>
                    <a:pt x="983" y="257"/>
                    <a:pt x="995" y="252"/>
                  </a:cubicBezTo>
                  <a:cubicBezTo>
                    <a:pt x="1002" y="249"/>
                    <a:pt x="1020" y="243"/>
                    <a:pt x="1035" y="238"/>
                  </a:cubicBezTo>
                  <a:cubicBezTo>
                    <a:pt x="1053" y="232"/>
                    <a:pt x="1063" y="228"/>
                    <a:pt x="1066" y="227"/>
                  </a:cubicBezTo>
                  <a:cubicBezTo>
                    <a:pt x="1067" y="227"/>
                    <a:pt x="1068" y="227"/>
                    <a:pt x="1068" y="228"/>
                  </a:cubicBezTo>
                  <a:cubicBezTo>
                    <a:pt x="1070" y="228"/>
                    <a:pt x="1073" y="228"/>
                    <a:pt x="1076" y="229"/>
                  </a:cubicBezTo>
                  <a:cubicBezTo>
                    <a:pt x="1076" y="229"/>
                    <a:pt x="1076" y="229"/>
                    <a:pt x="1076" y="229"/>
                  </a:cubicBezTo>
                  <a:cubicBezTo>
                    <a:pt x="1078" y="229"/>
                    <a:pt x="1079" y="228"/>
                    <a:pt x="1080" y="226"/>
                  </a:cubicBezTo>
                  <a:cubicBezTo>
                    <a:pt x="1082" y="224"/>
                    <a:pt x="1081" y="218"/>
                    <a:pt x="1079" y="215"/>
                  </a:cubicBezTo>
                  <a:cubicBezTo>
                    <a:pt x="1079" y="213"/>
                    <a:pt x="1077" y="212"/>
                    <a:pt x="1075" y="212"/>
                  </a:cubicBezTo>
                  <a:cubicBezTo>
                    <a:pt x="1071" y="212"/>
                    <a:pt x="1066" y="217"/>
                    <a:pt x="1063" y="222"/>
                  </a:cubicBezTo>
                  <a:cubicBezTo>
                    <a:pt x="1057" y="225"/>
                    <a:pt x="1033" y="232"/>
                    <a:pt x="1012" y="239"/>
                  </a:cubicBezTo>
                  <a:cubicBezTo>
                    <a:pt x="1003" y="242"/>
                    <a:pt x="994" y="245"/>
                    <a:pt x="987" y="248"/>
                  </a:cubicBezTo>
                  <a:cubicBezTo>
                    <a:pt x="972" y="253"/>
                    <a:pt x="965" y="255"/>
                    <a:pt x="960" y="255"/>
                  </a:cubicBezTo>
                  <a:cubicBezTo>
                    <a:pt x="957" y="255"/>
                    <a:pt x="954" y="254"/>
                    <a:pt x="950" y="253"/>
                  </a:cubicBezTo>
                  <a:cubicBezTo>
                    <a:pt x="949" y="251"/>
                    <a:pt x="946" y="247"/>
                    <a:pt x="942" y="243"/>
                  </a:cubicBezTo>
                  <a:cubicBezTo>
                    <a:pt x="934" y="235"/>
                    <a:pt x="921" y="220"/>
                    <a:pt x="919" y="215"/>
                  </a:cubicBezTo>
                  <a:cubicBezTo>
                    <a:pt x="943" y="199"/>
                    <a:pt x="956" y="177"/>
                    <a:pt x="963" y="161"/>
                  </a:cubicBezTo>
                  <a:cubicBezTo>
                    <a:pt x="970" y="146"/>
                    <a:pt x="1000" y="97"/>
                    <a:pt x="1006" y="93"/>
                  </a:cubicBezTo>
                  <a:cubicBezTo>
                    <a:pt x="1006" y="93"/>
                    <a:pt x="1006" y="93"/>
                    <a:pt x="1006" y="93"/>
                  </a:cubicBezTo>
                  <a:cubicBezTo>
                    <a:pt x="1009" y="93"/>
                    <a:pt x="1015" y="92"/>
                    <a:pt x="1018" y="90"/>
                  </a:cubicBezTo>
                  <a:cubicBezTo>
                    <a:pt x="1018" y="90"/>
                    <a:pt x="1018" y="90"/>
                    <a:pt x="1018" y="90"/>
                  </a:cubicBezTo>
                  <a:cubicBezTo>
                    <a:pt x="1019" y="89"/>
                    <a:pt x="1020" y="87"/>
                    <a:pt x="1020" y="85"/>
                  </a:cubicBezTo>
                  <a:cubicBezTo>
                    <a:pt x="1020" y="83"/>
                    <a:pt x="1019" y="79"/>
                    <a:pt x="1015" y="75"/>
                  </a:cubicBezTo>
                  <a:cubicBezTo>
                    <a:pt x="1014" y="75"/>
                    <a:pt x="1013" y="74"/>
                    <a:pt x="1012" y="74"/>
                  </a:cubicBezTo>
                  <a:cubicBezTo>
                    <a:pt x="1006" y="74"/>
                    <a:pt x="1001" y="85"/>
                    <a:pt x="1000" y="89"/>
                  </a:cubicBezTo>
                  <a:cubicBezTo>
                    <a:pt x="994" y="94"/>
                    <a:pt x="967" y="133"/>
                    <a:pt x="958" y="155"/>
                  </a:cubicBezTo>
                  <a:cubicBezTo>
                    <a:pt x="944" y="191"/>
                    <a:pt x="922" y="203"/>
                    <a:pt x="910" y="209"/>
                  </a:cubicBezTo>
                  <a:cubicBezTo>
                    <a:pt x="909" y="210"/>
                    <a:pt x="909" y="210"/>
                    <a:pt x="909" y="210"/>
                  </a:cubicBezTo>
                  <a:cubicBezTo>
                    <a:pt x="899" y="210"/>
                    <a:pt x="683" y="204"/>
                    <a:pt x="598" y="201"/>
                  </a:cubicBezTo>
                  <a:cubicBezTo>
                    <a:pt x="596" y="201"/>
                    <a:pt x="596" y="201"/>
                    <a:pt x="596" y="201"/>
                  </a:cubicBezTo>
                  <a:cubicBezTo>
                    <a:pt x="567" y="201"/>
                    <a:pt x="558" y="196"/>
                    <a:pt x="555" y="191"/>
                  </a:cubicBezTo>
                  <a:cubicBezTo>
                    <a:pt x="555" y="191"/>
                    <a:pt x="555" y="191"/>
                    <a:pt x="555" y="191"/>
                  </a:cubicBezTo>
                  <a:cubicBezTo>
                    <a:pt x="551" y="187"/>
                    <a:pt x="549" y="183"/>
                    <a:pt x="545" y="178"/>
                  </a:cubicBezTo>
                  <a:cubicBezTo>
                    <a:pt x="543" y="174"/>
                    <a:pt x="541" y="170"/>
                    <a:pt x="539" y="166"/>
                  </a:cubicBezTo>
                  <a:cubicBezTo>
                    <a:pt x="539" y="166"/>
                    <a:pt x="539" y="166"/>
                    <a:pt x="539" y="166"/>
                  </a:cubicBezTo>
                  <a:cubicBezTo>
                    <a:pt x="510" y="115"/>
                    <a:pt x="544" y="75"/>
                    <a:pt x="587" y="32"/>
                  </a:cubicBezTo>
                  <a:cubicBezTo>
                    <a:pt x="587" y="32"/>
                    <a:pt x="587" y="32"/>
                    <a:pt x="587" y="32"/>
                  </a:cubicBezTo>
                  <a:cubicBezTo>
                    <a:pt x="589" y="30"/>
                    <a:pt x="594" y="22"/>
                    <a:pt x="599" y="16"/>
                  </a:cubicBezTo>
                  <a:cubicBezTo>
                    <a:pt x="609" y="3"/>
                    <a:pt x="609" y="3"/>
                    <a:pt x="609" y="2"/>
                  </a:cubicBezTo>
                  <a:cubicBezTo>
                    <a:pt x="609" y="2"/>
                    <a:pt x="608" y="1"/>
                    <a:pt x="608" y="1"/>
                  </a:cubicBezTo>
                  <a:cubicBezTo>
                    <a:pt x="607" y="1"/>
                    <a:pt x="607" y="2"/>
                    <a:pt x="607" y="2"/>
                  </a:cubicBezTo>
                  <a:cubicBezTo>
                    <a:pt x="607" y="2"/>
                    <a:pt x="607" y="2"/>
                    <a:pt x="606" y="3"/>
                  </a:cubicBezTo>
                  <a:cubicBezTo>
                    <a:pt x="594" y="17"/>
                    <a:pt x="572" y="41"/>
                    <a:pt x="559" y="53"/>
                  </a:cubicBezTo>
                  <a:cubicBezTo>
                    <a:pt x="565" y="33"/>
                    <a:pt x="571" y="22"/>
                    <a:pt x="587" y="2"/>
                  </a:cubicBezTo>
                  <a:cubicBezTo>
                    <a:pt x="587" y="2"/>
                    <a:pt x="587" y="1"/>
                    <a:pt x="587" y="1"/>
                  </a:cubicBezTo>
                  <a:cubicBezTo>
                    <a:pt x="587" y="0"/>
                    <a:pt x="586" y="0"/>
                    <a:pt x="586" y="0"/>
                  </a:cubicBezTo>
                </a:path>
              </a:pathLst>
            </a:custGeom>
            <a:solidFill>
              <a:srgbClr val="9E9B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1" name="Freeform 745">
              <a:extLst>
                <a:ext uri="{FF2B5EF4-FFF2-40B4-BE49-F238E27FC236}">
                  <a16:creationId xmlns:a16="http://schemas.microsoft.com/office/drawing/2014/main" id="{E3F0ECB0-5DEB-B5A0-5097-D821BACD91B3}"/>
                </a:ext>
              </a:extLst>
            </p:cNvPr>
            <p:cNvSpPr>
              <a:spLocks/>
            </p:cNvSpPr>
            <p:nvPr/>
          </p:nvSpPr>
          <p:spPr bwMode="auto">
            <a:xfrm>
              <a:off x="3835401" y="2805113"/>
              <a:ext cx="1303338" cy="855663"/>
            </a:xfrm>
            <a:custGeom>
              <a:avLst/>
              <a:gdLst>
                <a:gd name="T0" fmla="*/ 30 w 178"/>
                <a:gd name="T1" fmla="*/ 50 h 117"/>
                <a:gd name="T2" fmla="*/ 96 w 178"/>
                <a:gd name="T3" fmla="*/ 8 h 117"/>
                <a:gd name="T4" fmla="*/ 140 w 178"/>
                <a:gd name="T5" fmla="*/ 23 h 117"/>
                <a:gd name="T6" fmla="*/ 169 w 178"/>
                <a:gd name="T7" fmla="*/ 77 h 117"/>
                <a:gd name="T8" fmla="*/ 134 w 178"/>
                <a:gd name="T9" fmla="*/ 115 h 117"/>
                <a:gd name="T10" fmla="*/ 69 w 178"/>
                <a:gd name="T11" fmla="*/ 99 h 117"/>
                <a:gd name="T12" fmla="*/ 30 w 178"/>
                <a:gd name="T13" fmla="*/ 50 h 117"/>
              </a:gdLst>
              <a:ahLst/>
              <a:cxnLst>
                <a:cxn ang="0">
                  <a:pos x="T0" y="T1"/>
                </a:cxn>
                <a:cxn ang="0">
                  <a:pos x="T2" y="T3"/>
                </a:cxn>
                <a:cxn ang="0">
                  <a:pos x="T4" y="T5"/>
                </a:cxn>
                <a:cxn ang="0">
                  <a:pos x="T6" y="T7"/>
                </a:cxn>
                <a:cxn ang="0">
                  <a:pos x="T8" y="T9"/>
                </a:cxn>
                <a:cxn ang="0">
                  <a:pos x="T10" y="T11"/>
                </a:cxn>
                <a:cxn ang="0">
                  <a:pos x="T12" y="T13"/>
                </a:cxn>
              </a:cxnLst>
              <a:rect l="0" t="0" r="r" b="b"/>
              <a:pathLst>
                <a:path w="178" h="117">
                  <a:moveTo>
                    <a:pt x="30" y="50"/>
                  </a:moveTo>
                  <a:cubicBezTo>
                    <a:pt x="43" y="45"/>
                    <a:pt x="73" y="15"/>
                    <a:pt x="96" y="8"/>
                  </a:cubicBezTo>
                  <a:cubicBezTo>
                    <a:pt x="120" y="0"/>
                    <a:pt x="131" y="7"/>
                    <a:pt x="140" y="23"/>
                  </a:cubicBezTo>
                  <a:cubicBezTo>
                    <a:pt x="148" y="40"/>
                    <a:pt x="178" y="72"/>
                    <a:pt x="169" y="77"/>
                  </a:cubicBezTo>
                  <a:cubicBezTo>
                    <a:pt x="147" y="89"/>
                    <a:pt x="148" y="117"/>
                    <a:pt x="134" y="115"/>
                  </a:cubicBezTo>
                  <a:cubicBezTo>
                    <a:pt x="116" y="111"/>
                    <a:pt x="83" y="106"/>
                    <a:pt x="69" y="99"/>
                  </a:cubicBezTo>
                  <a:cubicBezTo>
                    <a:pt x="55" y="92"/>
                    <a:pt x="0" y="61"/>
                    <a:pt x="30" y="50"/>
                  </a:cubicBezTo>
                  <a:close/>
                </a:path>
              </a:pathLst>
            </a:custGeom>
            <a:solidFill>
              <a:srgbClr val="DEDC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2" name="Freeform 746">
              <a:extLst>
                <a:ext uri="{FF2B5EF4-FFF2-40B4-BE49-F238E27FC236}">
                  <a16:creationId xmlns:a16="http://schemas.microsoft.com/office/drawing/2014/main" id="{22A09297-3FBA-03F9-9E23-FBE2D10CA3C1}"/>
                </a:ext>
              </a:extLst>
            </p:cNvPr>
            <p:cNvSpPr>
              <a:spLocks/>
            </p:cNvSpPr>
            <p:nvPr/>
          </p:nvSpPr>
          <p:spPr bwMode="auto">
            <a:xfrm>
              <a:off x="3843338" y="2811463"/>
              <a:ext cx="1287463" cy="842963"/>
            </a:xfrm>
            <a:custGeom>
              <a:avLst/>
              <a:gdLst>
                <a:gd name="T0" fmla="*/ 30 w 176"/>
                <a:gd name="T1" fmla="*/ 49 h 115"/>
                <a:gd name="T2" fmla="*/ 95 w 176"/>
                <a:gd name="T3" fmla="*/ 7 h 115"/>
                <a:gd name="T4" fmla="*/ 138 w 176"/>
                <a:gd name="T5" fmla="*/ 23 h 115"/>
                <a:gd name="T6" fmla="*/ 167 w 176"/>
                <a:gd name="T7" fmla="*/ 76 h 115"/>
                <a:gd name="T8" fmla="*/ 132 w 176"/>
                <a:gd name="T9" fmla="*/ 113 h 115"/>
                <a:gd name="T10" fmla="*/ 68 w 176"/>
                <a:gd name="T11" fmla="*/ 97 h 115"/>
                <a:gd name="T12" fmla="*/ 30 w 176"/>
                <a:gd name="T13" fmla="*/ 49 h 115"/>
              </a:gdLst>
              <a:ahLst/>
              <a:cxnLst>
                <a:cxn ang="0">
                  <a:pos x="T0" y="T1"/>
                </a:cxn>
                <a:cxn ang="0">
                  <a:pos x="T2" y="T3"/>
                </a:cxn>
                <a:cxn ang="0">
                  <a:pos x="T4" y="T5"/>
                </a:cxn>
                <a:cxn ang="0">
                  <a:pos x="T6" y="T7"/>
                </a:cxn>
                <a:cxn ang="0">
                  <a:pos x="T8" y="T9"/>
                </a:cxn>
                <a:cxn ang="0">
                  <a:pos x="T10" y="T11"/>
                </a:cxn>
                <a:cxn ang="0">
                  <a:pos x="T12" y="T13"/>
                </a:cxn>
              </a:cxnLst>
              <a:rect l="0" t="0" r="r" b="b"/>
              <a:pathLst>
                <a:path w="176" h="115">
                  <a:moveTo>
                    <a:pt x="30" y="49"/>
                  </a:moveTo>
                  <a:cubicBezTo>
                    <a:pt x="42" y="45"/>
                    <a:pt x="72" y="15"/>
                    <a:pt x="95" y="7"/>
                  </a:cubicBezTo>
                  <a:cubicBezTo>
                    <a:pt x="118" y="0"/>
                    <a:pt x="129" y="6"/>
                    <a:pt x="138" y="23"/>
                  </a:cubicBezTo>
                  <a:cubicBezTo>
                    <a:pt x="146" y="39"/>
                    <a:pt x="176" y="71"/>
                    <a:pt x="167" y="76"/>
                  </a:cubicBezTo>
                  <a:cubicBezTo>
                    <a:pt x="145" y="88"/>
                    <a:pt x="146" y="115"/>
                    <a:pt x="132" y="113"/>
                  </a:cubicBezTo>
                  <a:cubicBezTo>
                    <a:pt x="115" y="109"/>
                    <a:pt x="82" y="104"/>
                    <a:pt x="68" y="97"/>
                  </a:cubicBezTo>
                  <a:cubicBezTo>
                    <a:pt x="55" y="90"/>
                    <a:pt x="0" y="60"/>
                    <a:pt x="30" y="49"/>
                  </a:cubicBezTo>
                  <a:close/>
                </a:path>
              </a:pathLst>
            </a:custGeom>
            <a:solidFill>
              <a:srgbClr val="DF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3" name="Freeform 747">
              <a:extLst>
                <a:ext uri="{FF2B5EF4-FFF2-40B4-BE49-F238E27FC236}">
                  <a16:creationId xmlns:a16="http://schemas.microsoft.com/office/drawing/2014/main" id="{4F500767-3672-CCFE-E7F2-0F2E07D2A786}"/>
                </a:ext>
              </a:extLst>
            </p:cNvPr>
            <p:cNvSpPr>
              <a:spLocks/>
            </p:cNvSpPr>
            <p:nvPr/>
          </p:nvSpPr>
          <p:spPr bwMode="auto">
            <a:xfrm>
              <a:off x="3849688" y="2811463"/>
              <a:ext cx="1266825" cy="835025"/>
            </a:xfrm>
            <a:custGeom>
              <a:avLst/>
              <a:gdLst>
                <a:gd name="T0" fmla="*/ 30 w 173"/>
                <a:gd name="T1" fmla="*/ 49 h 114"/>
                <a:gd name="T2" fmla="*/ 94 w 173"/>
                <a:gd name="T3" fmla="*/ 8 h 114"/>
                <a:gd name="T4" fmla="*/ 136 w 173"/>
                <a:gd name="T5" fmla="*/ 23 h 114"/>
                <a:gd name="T6" fmla="*/ 164 w 173"/>
                <a:gd name="T7" fmla="*/ 75 h 114"/>
                <a:gd name="T8" fmla="*/ 130 w 173"/>
                <a:gd name="T9" fmla="*/ 112 h 114"/>
                <a:gd name="T10" fmla="*/ 67 w 173"/>
                <a:gd name="T11" fmla="*/ 96 h 114"/>
                <a:gd name="T12" fmla="*/ 30 w 173"/>
                <a:gd name="T13" fmla="*/ 49 h 114"/>
              </a:gdLst>
              <a:ahLst/>
              <a:cxnLst>
                <a:cxn ang="0">
                  <a:pos x="T0" y="T1"/>
                </a:cxn>
                <a:cxn ang="0">
                  <a:pos x="T2" y="T3"/>
                </a:cxn>
                <a:cxn ang="0">
                  <a:pos x="T4" y="T5"/>
                </a:cxn>
                <a:cxn ang="0">
                  <a:pos x="T6" y="T7"/>
                </a:cxn>
                <a:cxn ang="0">
                  <a:pos x="T8" y="T9"/>
                </a:cxn>
                <a:cxn ang="0">
                  <a:pos x="T10" y="T11"/>
                </a:cxn>
                <a:cxn ang="0">
                  <a:pos x="T12" y="T13"/>
                </a:cxn>
              </a:cxnLst>
              <a:rect l="0" t="0" r="r" b="b"/>
              <a:pathLst>
                <a:path w="173" h="114">
                  <a:moveTo>
                    <a:pt x="30" y="49"/>
                  </a:moveTo>
                  <a:cubicBezTo>
                    <a:pt x="42" y="45"/>
                    <a:pt x="71" y="15"/>
                    <a:pt x="94" y="8"/>
                  </a:cubicBezTo>
                  <a:cubicBezTo>
                    <a:pt x="116" y="0"/>
                    <a:pt x="127" y="7"/>
                    <a:pt x="136" y="23"/>
                  </a:cubicBezTo>
                  <a:cubicBezTo>
                    <a:pt x="144" y="39"/>
                    <a:pt x="173" y="71"/>
                    <a:pt x="164" y="75"/>
                  </a:cubicBezTo>
                  <a:cubicBezTo>
                    <a:pt x="143" y="87"/>
                    <a:pt x="144" y="114"/>
                    <a:pt x="130" y="112"/>
                  </a:cubicBezTo>
                  <a:cubicBezTo>
                    <a:pt x="113" y="108"/>
                    <a:pt x="81" y="103"/>
                    <a:pt x="67" y="96"/>
                  </a:cubicBezTo>
                  <a:cubicBezTo>
                    <a:pt x="54" y="90"/>
                    <a:pt x="0" y="60"/>
                    <a:pt x="30" y="49"/>
                  </a:cubicBezTo>
                  <a:close/>
                </a:path>
              </a:pathLst>
            </a:custGeom>
            <a:solidFill>
              <a:srgbClr val="DFDD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4" name="Freeform 748">
              <a:extLst>
                <a:ext uri="{FF2B5EF4-FFF2-40B4-BE49-F238E27FC236}">
                  <a16:creationId xmlns:a16="http://schemas.microsoft.com/office/drawing/2014/main" id="{46864E5A-CB1E-2E23-709C-F2D3FB62CB63}"/>
                </a:ext>
              </a:extLst>
            </p:cNvPr>
            <p:cNvSpPr>
              <a:spLocks/>
            </p:cNvSpPr>
            <p:nvPr/>
          </p:nvSpPr>
          <p:spPr bwMode="auto">
            <a:xfrm>
              <a:off x="3857626" y="2819401"/>
              <a:ext cx="1250950" cy="820738"/>
            </a:xfrm>
            <a:custGeom>
              <a:avLst/>
              <a:gdLst>
                <a:gd name="T0" fmla="*/ 29 w 171"/>
                <a:gd name="T1" fmla="*/ 48 h 112"/>
                <a:gd name="T2" fmla="*/ 92 w 171"/>
                <a:gd name="T3" fmla="*/ 8 h 112"/>
                <a:gd name="T4" fmla="*/ 134 w 171"/>
                <a:gd name="T5" fmla="*/ 22 h 112"/>
                <a:gd name="T6" fmla="*/ 162 w 171"/>
                <a:gd name="T7" fmla="*/ 74 h 112"/>
                <a:gd name="T8" fmla="*/ 128 w 171"/>
                <a:gd name="T9" fmla="*/ 110 h 112"/>
                <a:gd name="T10" fmla="*/ 67 w 171"/>
                <a:gd name="T11" fmla="*/ 95 h 112"/>
                <a:gd name="T12" fmla="*/ 29 w 171"/>
                <a:gd name="T13" fmla="*/ 48 h 112"/>
              </a:gdLst>
              <a:ahLst/>
              <a:cxnLst>
                <a:cxn ang="0">
                  <a:pos x="T0" y="T1"/>
                </a:cxn>
                <a:cxn ang="0">
                  <a:pos x="T2" y="T3"/>
                </a:cxn>
                <a:cxn ang="0">
                  <a:pos x="T4" y="T5"/>
                </a:cxn>
                <a:cxn ang="0">
                  <a:pos x="T6" y="T7"/>
                </a:cxn>
                <a:cxn ang="0">
                  <a:pos x="T8" y="T9"/>
                </a:cxn>
                <a:cxn ang="0">
                  <a:pos x="T10" y="T11"/>
                </a:cxn>
                <a:cxn ang="0">
                  <a:pos x="T12" y="T13"/>
                </a:cxn>
              </a:cxnLst>
              <a:rect l="0" t="0" r="r" b="b"/>
              <a:pathLst>
                <a:path w="171" h="112">
                  <a:moveTo>
                    <a:pt x="29" y="48"/>
                  </a:moveTo>
                  <a:cubicBezTo>
                    <a:pt x="41" y="44"/>
                    <a:pt x="70" y="15"/>
                    <a:pt x="92" y="8"/>
                  </a:cubicBezTo>
                  <a:cubicBezTo>
                    <a:pt x="115" y="0"/>
                    <a:pt x="126" y="7"/>
                    <a:pt x="134" y="22"/>
                  </a:cubicBezTo>
                  <a:cubicBezTo>
                    <a:pt x="142" y="38"/>
                    <a:pt x="171" y="69"/>
                    <a:pt x="162" y="74"/>
                  </a:cubicBezTo>
                  <a:cubicBezTo>
                    <a:pt x="141" y="86"/>
                    <a:pt x="142" y="112"/>
                    <a:pt x="128" y="110"/>
                  </a:cubicBezTo>
                  <a:cubicBezTo>
                    <a:pt x="111" y="106"/>
                    <a:pt x="80" y="101"/>
                    <a:pt x="67" y="95"/>
                  </a:cubicBezTo>
                  <a:cubicBezTo>
                    <a:pt x="53" y="88"/>
                    <a:pt x="0" y="59"/>
                    <a:pt x="29" y="48"/>
                  </a:cubicBezTo>
                  <a:close/>
                </a:path>
              </a:pathLst>
            </a:custGeom>
            <a:solidFill>
              <a:srgbClr val="E0DE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5" name="Freeform 749">
              <a:extLst>
                <a:ext uri="{FF2B5EF4-FFF2-40B4-BE49-F238E27FC236}">
                  <a16:creationId xmlns:a16="http://schemas.microsoft.com/office/drawing/2014/main" id="{CDE95EE4-6F9F-A47B-CA7D-EBABFA6E6995}"/>
                </a:ext>
              </a:extLst>
            </p:cNvPr>
            <p:cNvSpPr>
              <a:spLocks/>
            </p:cNvSpPr>
            <p:nvPr/>
          </p:nvSpPr>
          <p:spPr bwMode="auto">
            <a:xfrm>
              <a:off x="3865563" y="2825751"/>
              <a:ext cx="1228725" cy="806450"/>
            </a:xfrm>
            <a:custGeom>
              <a:avLst/>
              <a:gdLst>
                <a:gd name="T0" fmla="*/ 29 w 168"/>
                <a:gd name="T1" fmla="*/ 47 h 110"/>
                <a:gd name="T2" fmla="*/ 91 w 168"/>
                <a:gd name="T3" fmla="*/ 7 h 110"/>
                <a:gd name="T4" fmla="*/ 132 w 168"/>
                <a:gd name="T5" fmla="*/ 22 h 110"/>
                <a:gd name="T6" fmla="*/ 160 w 168"/>
                <a:gd name="T7" fmla="*/ 73 h 110"/>
                <a:gd name="T8" fmla="*/ 126 w 168"/>
                <a:gd name="T9" fmla="*/ 108 h 110"/>
                <a:gd name="T10" fmla="*/ 66 w 168"/>
                <a:gd name="T11" fmla="*/ 93 h 110"/>
                <a:gd name="T12" fmla="*/ 29 w 168"/>
                <a:gd name="T13" fmla="*/ 47 h 110"/>
              </a:gdLst>
              <a:ahLst/>
              <a:cxnLst>
                <a:cxn ang="0">
                  <a:pos x="T0" y="T1"/>
                </a:cxn>
                <a:cxn ang="0">
                  <a:pos x="T2" y="T3"/>
                </a:cxn>
                <a:cxn ang="0">
                  <a:pos x="T4" y="T5"/>
                </a:cxn>
                <a:cxn ang="0">
                  <a:pos x="T6" y="T7"/>
                </a:cxn>
                <a:cxn ang="0">
                  <a:pos x="T8" y="T9"/>
                </a:cxn>
                <a:cxn ang="0">
                  <a:pos x="T10" y="T11"/>
                </a:cxn>
                <a:cxn ang="0">
                  <a:pos x="T12" y="T13"/>
                </a:cxn>
              </a:cxnLst>
              <a:rect l="0" t="0" r="r" b="b"/>
              <a:pathLst>
                <a:path w="168" h="110">
                  <a:moveTo>
                    <a:pt x="29" y="47"/>
                  </a:moveTo>
                  <a:cubicBezTo>
                    <a:pt x="41" y="43"/>
                    <a:pt x="69" y="15"/>
                    <a:pt x="91" y="7"/>
                  </a:cubicBezTo>
                  <a:cubicBezTo>
                    <a:pt x="113" y="0"/>
                    <a:pt x="124" y="6"/>
                    <a:pt x="132" y="22"/>
                  </a:cubicBezTo>
                  <a:cubicBezTo>
                    <a:pt x="140" y="37"/>
                    <a:pt x="168" y="68"/>
                    <a:pt x="160" y="73"/>
                  </a:cubicBezTo>
                  <a:cubicBezTo>
                    <a:pt x="139" y="84"/>
                    <a:pt x="140" y="110"/>
                    <a:pt x="126" y="108"/>
                  </a:cubicBezTo>
                  <a:cubicBezTo>
                    <a:pt x="110" y="104"/>
                    <a:pt x="79" y="100"/>
                    <a:pt x="66" y="93"/>
                  </a:cubicBezTo>
                  <a:cubicBezTo>
                    <a:pt x="53" y="86"/>
                    <a:pt x="0" y="58"/>
                    <a:pt x="29" y="47"/>
                  </a:cubicBezTo>
                  <a:close/>
                </a:path>
              </a:pathLst>
            </a:custGeom>
            <a:solidFill>
              <a:srgbClr val="E1DF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6" name="Freeform 750">
              <a:extLst>
                <a:ext uri="{FF2B5EF4-FFF2-40B4-BE49-F238E27FC236}">
                  <a16:creationId xmlns:a16="http://schemas.microsoft.com/office/drawing/2014/main" id="{FF56A80F-46A5-7FD4-BCEF-0A3B9C4BDD88}"/>
                </a:ext>
              </a:extLst>
            </p:cNvPr>
            <p:cNvSpPr>
              <a:spLocks/>
            </p:cNvSpPr>
            <p:nvPr/>
          </p:nvSpPr>
          <p:spPr bwMode="auto">
            <a:xfrm>
              <a:off x="3879851" y="2833688"/>
              <a:ext cx="1206500" cy="790575"/>
            </a:xfrm>
            <a:custGeom>
              <a:avLst/>
              <a:gdLst>
                <a:gd name="T0" fmla="*/ 28 w 165"/>
                <a:gd name="T1" fmla="*/ 46 h 108"/>
                <a:gd name="T2" fmla="*/ 89 w 165"/>
                <a:gd name="T3" fmla="*/ 7 h 108"/>
                <a:gd name="T4" fmla="*/ 129 w 165"/>
                <a:gd name="T5" fmla="*/ 21 h 108"/>
                <a:gd name="T6" fmla="*/ 156 w 165"/>
                <a:gd name="T7" fmla="*/ 71 h 108"/>
                <a:gd name="T8" fmla="*/ 123 w 165"/>
                <a:gd name="T9" fmla="*/ 106 h 108"/>
                <a:gd name="T10" fmla="*/ 64 w 165"/>
                <a:gd name="T11" fmla="*/ 91 h 108"/>
                <a:gd name="T12" fmla="*/ 28 w 165"/>
                <a:gd name="T13" fmla="*/ 46 h 108"/>
              </a:gdLst>
              <a:ahLst/>
              <a:cxnLst>
                <a:cxn ang="0">
                  <a:pos x="T0" y="T1"/>
                </a:cxn>
                <a:cxn ang="0">
                  <a:pos x="T2" y="T3"/>
                </a:cxn>
                <a:cxn ang="0">
                  <a:pos x="T4" y="T5"/>
                </a:cxn>
                <a:cxn ang="0">
                  <a:pos x="T6" y="T7"/>
                </a:cxn>
                <a:cxn ang="0">
                  <a:pos x="T8" y="T9"/>
                </a:cxn>
                <a:cxn ang="0">
                  <a:pos x="T10" y="T11"/>
                </a:cxn>
                <a:cxn ang="0">
                  <a:pos x="T12" y="T13"/>
                </a:cxn>
              </a:cxnLst>
              <a:rect l="0" t="0" r="r" b="b"/>
              <a:pathLst>
                <a:path w="165" h="108">
                  <a:moveTo>
                    <a:pt x="28" y="46"/>
                  </a:moveTo>
                  <a:cubicBezTo>
                    <a:pt x="40" y="42"/>
                    <a:pt x="67" y="14"/>
                    <a:pt x="89" y="7"/>
                  </a:cubicBezTo>
                  <a:cubicBezTo>
                    <a:pt x="111" y="0"/>
                    <a:pt x="121" y="6"/>
                    <a:pt x="129" y="21"/>
                  </a:cubicBezTo>
                  <a:cubicBezTo>
                    <a:pt x="137" y="37"/>
                    <a:pt x="165" y="67"/>
                    <a:pt x="156" y="71"/>
                  </a:cubicBezTo>
                  <a:cubicBezTo>
                    <a:pt x="136" y="82"/>
                    <a:pt x="137" y="108"/>
                    <a:pt x="123" y="106"/>
                  </a:cubicBezTo>
                  <a:cubicBezTo>
                    <a:pt x="107" y="103"/>
                    <a:pt x="77" y="98"/>
                    <a:pt x="64" y="91"/>
                  </a:cubicBezTo>
                  <a:cubicBezTo>
                    <a:pt x="51" y="85"/>
                    <a:pt x="0" y="57"/>
                    <a:pt x="28" y="46"/>
                  </a:cubicBezTo>
                  <a:close/>
                </a:path>
              </a:pathLst>
            </a:custGeom>
            <a:solidFill>
              <a:srgbClr val="E1DF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7" name="Freeform 751">
              <a:extLst>
                <a:ext uri="{FF2B5EF4-FFF2-40B4-BE49-F238E27FC236}">
                  <a16:creationId xmlns:a16="http://schemas.microsoft.com/office/drawing/2014/main" id="{4141A724-FCD4-0BD2-D602-2402DD72B422}"/>
                </a:ext>
              </a:extLst>
            </p:cNvPr>
            <p:cNvSpPr>
              <a:spLocks/>
            </p:cNvSpPr>
            <p:nvPr/>
          </p:nvSpPr>
          <p:spPr bwMode="auto">
            <a:xfrm>
              <a:off x="3886201" y="2833688"/>
              <a:ext cx="1193800" cy="784225"/>
            </a:xfrm>
            <a:custGeom>
              <a:avLst/>
              <a:gdLst>
                <a:gd name="T0" fmla="*/ 28 w 163"/>
                <a:gd name="T1" fmla="*/ 46 h 107"/>
                <a:gd name="T2" fmla="*/ 88 w 163"/>
                <a:gd name="T3" fmla="*/ 8 h 107"/>
                <a:gd name="T4" fmla="*/ 127 w 163"/>
                <a:gd name="T5" fmla="*/ 22 h 107"/>
                <a:gd name="T6" fmla="*/ 154 w 163"/>
                <a:gd name="T7" fmla="*/ 71 h 107"/>
                <a:gd name="T8" fmla="*/ 122 w 163"/>
                <a:gd name="T9" fmla="*/ 105 h 107"/>
                <a:gd name="T10" fmla="*/ 63 w 163"/>
                <a:gd name="T11" fmla="*/ 91 h 107"/>
                <a:gd name="T12" fmla="*/ 28 w 163"/>
                <a:gd name="T13" fmla="*/ 46 h 107"/>
              </a:gdLst>
              <a:ahLst/>
              <a:cxnLst>
                <a:cxn ang="0">
                  <a:pos x="T0" y="T1"/>
                </a:cxn>
                <a:cxn ang="0">
                  <a:pos x="T2" y="T3"/>
                </a:cxn>
                <a:cxn ang="0">
                  <a:pos x="T4" y="T5"/>
                </a:cxn>
                <a:cxn ang="0">
                  <a:pos x="T6" y="T7"/>
                </a:cxn>
                <a:cxn ang="0">
                  <a:pos x="T8" y="T9"/>
                </a:cxn>
                <a:cxn ang="0">
                  <a:pos x="T10" y="T11"/>
                </a:cxn>
                <a:cxn ang="0">
                  <a:pos x="T12" y="T13"/>
                </a:cxn>
              </a:cxnLst>
              <a:rect l="0" t="0" r="r" b="b"/>
              <a:pathLst>
                <a:path w="163" h="107">
                  <a:moveTo>
                    <a:pt x="28" y="46"/>
                  </a:moveTo>
                  <a:cubicBezTo>
                    <a:pt x="39" y="42"/>
                    <a:pt x="66" y="15"/>
                    <a:pt x="88" y="8"/>
                  </a:cubicBezTo>
                  <a:cubicBezTo>
                    <a:pt x="109" y="0"/>
                    <a:pt x="119" y="7"/>
                    <a:pt x="127" y="22"/>
                  </a:cubicBezTo>
                  <a:cubicBezTo>
                    <a:pt x="135" y="37"/>
                    <a:pt x="163" y="66"/>
                    <a:pt x="154" y="71"/>
                  </a:cubicBezTo>
                  <a:cubicBezTo>
                    <a:pt x="134" y="82"/>
                    <a:pt x="135" y="107"/>
                    <a:pt x="122" y="105"/>
                  </a:cubicBezTo>
                  <a:cubicBezTo>
                    <a:pt x="106" y="102"/>
                    <a:pt x="76" y="97"/>
                    <a:pt x="63" y="91"/>
                  </a:cubicBezTo>
                  <a:cubicBezTo>
                    <a:pt x="50" y="84"/>
                    <a:pt x="0" y="57"/>
                    <a:pt x="28" y="46"/>
                  </a:cubicBezTo>
                  <a:close/>
                </a:path>
              </a:pathLst>
            </a:custGeom>
            <a:solidFill>
              <a:srgbClr val="E2E0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8" name="Freeform 752">
              <a:extLst>
                <a:ext uri="{FF2B5EF4-FFF2-40B4-BE49-F238E27FC236}">
                  <a16:creationId xmlns:a16="http://schemas.microsoft.com/office/drawing/2014/main" id="{2FFD3A00-21A6-4292-3BD6-72133869FC32}"/>
                </a:ext>
              </a:extLst>
            </p:cNvPr>
            <p:cNvSpPr>
              <a:spLocks/>
            </p:cNvSpPr>
            <p:nvPr/>
          </p:nvSpPr>
          <p:spPr bwMode="auto">
            <a:xfrm>
              <a:off x="3894138" y="2841626"/>
              <a:ext cx="1169988" cy="776288"/>
            </a:xfrm>
            <a:custGeom>
              <a:avLst/>
              <a:gdLst>
                <a:gd name="T0" fmla="*/ 27 w 160"/>
                <a:gd name="T1" fmla="*/ 45 h 106"/>
                <a:gd name="T2" fmla="*/ 86 w 160"/>
                <a:gd name="T3" fmla="*/ 7 h 106"/>
                <a:gd name="T4" fmla="*/ 125 w 160"/>
                <a:gd name="T5" fmla="*/ 21 h 106"/>
                <a:gd name="T6" fmla="*/ 152 w 160"/>
                <a:gd name="T7" fmla="*/ 69 h 106"/>
                <a:gd name="T8" fmla="*/ 120 w 160"/>
                <a:gd name="T9" fmla="*/ 103 h 106"/>
                <a:gd name="T10" fmla="*/ 62 w 160"/>
                <a:gd name="T11" fmla="*/ 89 h 106"/>
                <a:gd name="T12" fmla="*/ 27 w 160"/>
                <a:gd name="T13" fmla="*/ 45 h 106"/>
              </a:gdLst>
              <a:ahLst/>
              <a:cxnLst>
                <a:cxn ang="0">
                  <a:pos x="T0" y="T1"/>
                </a:cxn>
                <a:cxn ang="0">
                  <a:pos x="T2" y="T3"/>
                </a:cxn>
                <a:cxn ang="0">
                  <a:pos x="T4" y="T5"/>
                </a:cxn>
                <a:cxn ang="0">
                  <a:pos x="T6" y="T7"/>
                </a:cxn>
                <a:cxn ang="0">
                  <a:pos x="T8" y="T9"/>
                </a:cxn>
                <a:cxn ang="0">
                  <a:pos x="T10" y="T11"/>
                </a:cxn>
                <a:cxn ang="0">
                  <a:pos x="T12" y="T13"/>
                </a:cxn>
              </a:cxnLst>
              <a:rect l="0" t="0" r="r" b="b"/>
              <a:pathLst>
                <a:path w="160" h="106">
                  <a:moveTo>
                    <a:pt x="27" y="45"/>
                  </a:moveTo>
                  <a:cubicBezTo>
                    <a:pt x="39" y="41"/>
                    <a:pt x="65" y="14"/>
                    <a:pt x="86" y="7"/>
                  </a:cubicBezTo>
                  <a:cubicBezTo>
                    <a:pt x="107" y="0"/>
                    <a:pt x="118" y="6"/>
                    <a:pt x="125" y="21"/>
                  </a:cubicBezTo>
                  <a:cubicBezTo>
                    <a:pt x="133" y="36"/>
                    <a:pt x="160" y="65"/>
                    <a:pt x="152" y="69"/>
                  </a:cubicBezTo>
                  <a:cubicBezTo>
                    <a:pt x="132" y="80"/>
                    <a:pt x="133" y="106"/>
                    <a:pt x="120" y="103"/>
                  </a:cubicBezTo>
                  <a:cubicBezTo>
                    <a:pt x="104" y="100"/>
                    <a:pt x="75" y="95"/>
                    <a:pt x="62" y="89"/>
                  </a:cubicBezTo>
                  <a:cubicBezTo>
                    <a:pt x="50" y="83"/>
                    <a:pt x="0" y="55"/>
                    <a:pt x="27" y="45"/>
                  </a:cubicBezTo>
                  <a:close/>
                </a:path>
              </a:pathLst>
            </a:custGeom>
            <a:solidFill>
              <a:srgbClr val="E3E1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69" name="Freeform 753">
              <a:extLst>
                <a:ext uri="{FF2B5EF4-FFF2-40B4-BE49-F238E27FC236}">
                  <a16:creationId xmlns:a16="http://schemas.microsoft.com/office/drawing/2014/main" id="{3CE56B54-A7BC-DD06-D3F5-15D15FDE8213}"/>
                </a:ext>
              </a:extLst>
            </p:cNvPr>
            <p:cNvSpPr>
              <a:spLocks/>
            </p:cNvSpPr>
            <p:nvPr/>
          </p:nvSpPr>
          <p:spPr bwMode="auto">
            <a:xfrm>
              <a:off x="3902076" y="2847976"/>
              <a:ext cx="1155700" cy="762000"/>
            </a:xfrm>
            <a:custGeom>
              <a:avLst/>
              <a:gdLst>
                <a:gd name="T0" fmla="*/ 27 w 158"/>
                <a:gd name="T1" fmla="*/ 44 h 104"/>
                <a:gd name="T2" fmla="*/ 85 w 158"/>
                <a:gd name="T3" fmla="*/ 7 h 104"/>
                <a:gd name="T4" fmla="*/ 123 w 158"/>
                <a:gd name="T5" fmla="*/ 21 h 104"/>
                <a:gd name="T6" fmla="*/ 149 w 158"/>
                <a:gd name="T7" fmla="*/ 68 h 104"/>
                <a:gd name="T8" fmla="*/ 118 w 158"/>
                <a:gd name="T9" fmla="*/ 101 h 104"/>
                <a:gd name="T10" fmla="*/ 61 w 158"/>
                <a:gd name="T11" fmla="*/ 87 h 104"/>
                <a:gd name="T12" fmla="*/ 27 w 158"/>
                <a:gd name="T13" fmla="*/ 44 h 104"/>
              </a:gdLst>
              <a:ahLst/>
              <a:cxnLst>
                <a:cxn ang="0">
                  <a:pos x="T0" y="T1"/>
                </a:cxn>
                <a:cxn ang="0">
                  <a:pos x="T2" y="T3"/>
                </a:cxn>
                <a:cxn ang="0">
                  <a:pos x="T4" y="T5"/>
                </a:cxn>
                <a:cxn ang="0">
                  <a:pos x="T6" y="T7"/>
                </a:cxn>
                <a:cxn ang="0">
                  <a:pos x="T8" y="T9"/>
                </a:cxn>
                <a:cxn ang="0">
                  <a:pos x="T10" y="T11"/>
                </a:cxn>
                <a:cxn ang="0">
                  <a:pos x="T12" y="T13"/>
                </a:cxn>
              </a:cxnLst>
              <a:rect l="0" t="0" r="r" b="b"/>
              <a:pathLst>
                <a:path w="158" h="104">
                  <a:moveTo>
                    <a:pt x="27" y="44"/>
                  </a:moveTo>
                  <a:cubicBezTo>
                    <a:pt x="38" y="40"/>
                    <a:pt x="64" y="14"/>
                    <a:pt x="85" y="7"/>
                  </a:cubicBezTo>
                  <a:cubicBezTo>
                    <a:pt x="106" y="0"/>
                    <a:pt x="116" y="6"/>
                    <a:pt x="123" y="21"/>
                  </a:cubicBezTo>
                  <a:cubicBezTo>
                    <a:pt x="131" y="35"/>
                    <a:pt x="158" y="64"/>
                    <a:pt x="149" y="68"/>
                  </a:cubicBezTo>
                  <a:cubicBezTo>
                    <a:pt x="130" y="79"/>
                    <a:pt x="131" y="104"/>
                    <a:pt x="118" y="101"/>
                  </a:cubicBezTo>
                  <a:cubicBezTo>
                    <a:pt x="103" y="98"/>
                    <a:pt x="74" y="93"/>
                    <a:pt x="61" y="87"/>
                  </a:cubicBezTo>
                  <a:cubicBezTo>
                    <a:pt x="49" y="81"/>
                    <a:pt x="0" y="54"/>
                    <a:pt x="27" y="44"/>
                  </a:cubicBezTo>
                  <a:close/>
                </a:path>
              </a:pathLst>
            </a:custGeom>
            <a:solidFill>
              <a:srgbClr val="E3E2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0" name="Freeform 754">
              <a:extLst>
                <a:ext uri="{FF2B5EF4-FFF2-40B4-BE49-F238E27FC236}">
                  <a16:creationId xmlns:a16="http://schemas.microsoft.com/office/drawing/2014/main" id="{4451FA8D-F870-F68C-C2E9-8C1898B9C78C}"/>
                </a:ext>
              </a:extLst>
            </p:cNvPr>
            <p:cNvSpPr>
              <a:spLocks/>
            </p:cNvSpPr>
            <p:nvPr/>
          </p:nvSpPr>
          <p:spPr bwMode="auto">
            <a:xfrm>
              <a:off x="3908426" y="2855913"/>
              <a:ext cx="1135063" cy="747713"/>
            </a:xfrm>
            <a:custGeom>
              <a:avLst/>
              <a:gdLst>
                <a:gd name="T0" fmla="*/ 27 w 155"/>
                <a:gd name="T1" fmla="*/ 43 h 102"/>
                <a:gd name="T2" fmla="*/ 84 w 155"/>
                <a:gd name="T3" fmla="*/ 6 h 102"/>
                <a:gd name="T4" fmla="*/ 122 w 155"/>
                <a:gd name="T5" fmla="*/ 20 h 102"/>
                <a:gd name="T6" fmla="*/ 147 w 155"/>
                <a:gd name="T7" fmla="*/ 67 h 102"/>
                <a:gd name="T8" fmla="*/ 116 w 155"/>
                <a:gd name="T9" fmla="*/ 99 h 102"/>
                <a:gd name="T10" fmla="*/ 61 w 155"/>
                <a:gd name="T11" fmla="*/ 85 h 102"/>
                <a:gd name="T12" fmla="*/ 27 w 155"/>
                <a:gd name="T13" fmla="*/ 43 h 102"/>
              </a:gdLst>
              <a:ahLst/>
              <a:cxnLst>
                <a:cxn ang="0">
                  <a:pos x="T0" y="T1"/>
                </a:cxn>
                <a:cxn ang="0">
                  <a:pos x="T2" y="T3"/>
                </a:cxn>
                <a:cxn ang="0">
                  <a:pos x="T4" y="T5"/>
                </a:cxn>
                <a:cxn ang="0">
                  <a:pos x="T6" y="T7"/>
                </a:cxn>
                <a:cxn ang="0">
                  <a:pos x="T8" y="T9"/>
                </a:cxn>
                <a:cxn ang="0">
                  <a:pos x="T10" y="T11"/>
                </a:cxn>
                <a:cxn ang="0">
                  <a:pos x="T12" y="T13"/>
                </a:cxn>
              </a:cxnLst>
              <a:rect l="0" t="0" r="r" b="b"/>
              <a:pathLst>
                <a:path w="155" h="102">
                  <a:moveTo>
                    <a:pt x="27" y="43"/>
                  </a:moveTo>
                  <a:cubicBezTo>
                    <a:pt x="38" y="39"/>
                    <a:pt x="64" y="13"/>
                    <a:pt x="84" y="6"/>
                  </a:cubicBezTo>
                  <a:cubicBezTo>
                    <a:pt x="104" y="0"/>
                    <a:pt x="114" y="6"/>
                    <a:pt x="122" y="20"/>
                  </a:cubicBezTo>
                  <a:cubicBezTo>
                    <a:pt x="129" y="34"/>
                    <a:pt x="155" y="62"/>
                    <a:pt x="147" y="67"/>
                  </a:cubicBezTo>
                  <a:cubicBezTo>
                    <a:pt x="128" y="77"/>
                    <a:pt x="129" y="102"/>
                    <a:pt x="116" y="99"/>
                  </a:cubicBezTo>
                  <a:cubicBezTo>
                    <a:pt x="101" y="96"/>
                    <a:pt x="73" y="91"/>
                    <a:pt x="61" y="85"/>
                  </a:cubicBezTo>
                  <a:cubicBezTo>
                    <a:pt x="49" y="79"/>
                    <a:pt x="0" y="53"/>
                    <a:pt x="27" y="43"/>
                  </a:cubicBezTo>
                  <a:close/>
                </a:path>
              </a:pathLst>
            </a:custGeom>
            <a:solidFill>
              <a:srgbClr val="E4E2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1" name="Freeform 755">
              <a:extLst>
                <a:ext uri="{FF2B5EF4-FFF2-40B4-BE49-F238E27FC236}">
                  <a16:creationId xmlns:a16="http://schemas.microsoft.com/office/drawing/2014/main" id="{48C4518A-8702-1958-1454-3BCC41BF821B}"/>
                </a:ext>
              </a:extLst>
            </p:cNvPr>
            <p:cNvSpPr>
              <a:spLocks/>
            </p:cNvSpPr>
            <p:nvPr/>
          </p:nvSpPr>
          <p:spPr bwMode="auto">
            <a:xfrm>
              <a:off x="3922713" y="2855913"/>
              <a:ext cx="1112838" cy="739775"/>
            </a:xfrm>
            <a:custGeom>
              <a:avLst/>
              <a:gdLst>
                <a:gd name="T0" fmla="*/ 25 w 152"/>
                <a:gd name="T1" fmla="*/ 43 h 101"/>
                <a:gd name="T2" fmla="*/ 82 w 152"/>
                <a:gd name="T3" fmla="*/ 7 h 101"/>
                <a:gd name="T4" fmla="*/ 119 w 152"/>
                <a:gd name="T5" fmla="*/ 20 h 101"/>
                <a:gd name="T6" fmla="*/ 144 w 152"/>
                <a:gd name="T7" fmla="*/ 66 h 101"/>
                <a:gd name="T8" fmla="*/ 113 w 152"/>
                <a:gd name="T9" fmla="*/ 98 h 101"/>
                <a:gd name="T10" fmla="*/ 59 w 152"/>
                <a:gd name="T11" fmla="*/ 85 h 101"/>
                <a:gd name="T12" fmla="*/ 25 w 152"/>
                <a:gd name="T13" fmla="*/ 43 h 101"/>
              </a:gdLst>
              <a:ahLst/>
              <a:cxnLst>
                <a:cxn ang="0">
                  <a:pos x="T0" y="T1"/>
                </a:cxn>
                <a:cxn ang="0">
                  <a:pos x="T2" y="T3"/>
                </a:cxn>
                <a:cxn ang="0">
                  <a:pos x="T4" y="T5"/>
                </a:cxn>
                <a:cxn ang="0">
                  <a:pos x="T6" y="T7"/>
                </a:cxn>
                <a:cxn ang="0">
                  <a:pos x="T8" y="T9"/>
                </a:cxn>
                <a:cxn ang="0">
                  <a:pos x="T10" y="T11"/>
                </a:cxn>
                <a:cxn ang="0">
                  <a:pos x="T12" y="T13"/>
                </a:cxn>
              </a:cxnLst>
              <a:rect l="0" t="0" r="r" b="b"/>
              <a:pathLst>
                <a:path w="152" h="101">
                  <a:moveTo>
                    <a:pt x="25" y="43"/>
                  </a:moveTo>
                  <a:cubicBezTo>
                    <a:pt x="36" y="39"/>
                    <a:pt x="62" y="14"/>
                    <a:pt x="82" y="7"/>
                  </a:cubicBezTo>
                  <a:cubicBezTo>
                    <a:pt x="102" y="0"/>
                    <a:pt x="111" y="6"/>
                    <a:pt x="119" y="20"/>
                  </a:cubicBezTo>
                  <a:cubicBezTo>
                    <a:pt x="126" y="34"/>
                    <a:pt x="152" y="62"/>
                    <a:pt x="144" y="66"/>
                  </a:cubicBezTo>
                  <a:cubicBezTo>
                    <a:pt x="125" y="77"/>
                    <a:pt x="126" y="101"/>
                    <a:pt x="113" y="98"/>
                  </a:cubicBezTo>
                  <a:cubicBezTo>
                    <a:pt x="99" y="95"/>
                    <a:pt x="71" y="91"/>
                    <a:pt x="59" y="85"/>
                  </a:cubicBezTo>
                  <a:cubicBezTo>
                    <a:pt x="47" y="79"/>
                    <a:pt x="0" y="53"/>
                    <a:pt x="25" y="43"/>
                  </a:cubicBezTo>
                  <a:close/>
                </a:path>
              </a:pathLst>
            </a:custGeom>
            <a:solidFill>
              <a:srgbClr val="E5E3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2" name="Freeform 756">
              <a:extLst>
                <a:ext uri="{FF2B5EF4-FFF2-40B4-BE49-F238E27FC236}">
                  <a16:creationId xmlns:a16="http://schemas.microsoft.com/office/drawing/2014/main" id="{66EE4720-CAD6-3A88-63E1-C597E85F5EDF}"/>
                </a:ext>
              </a:extLst>
            </p:cNvPr>
            <p:cNvSpPr>
              <a:spLocks/>
            </p:cNvSpPr>
            <p:nvPr/>
          </p:nvSpPr>
          <p:spPr bwMode="auto">
            <a:xfrm>
              <a:off x="3930651" y="2862263"/>
              <a:ext cx="1090613" cy="725488"/>
            </a:xfrm>
            <a:custGeom>
              <a:avLst/>
              <a:gdLst>
                <a:gd name="T0" fmla="*/ 25 w 149"/>
                <a:gd name="T1" fmla="*/ 42 h 99"/>
                <a:gd name="T2" fmla="*/ 80 w 149"/>
                <a:gd name="T3" fmla="*/ 7 h 99"/>
                <a:gd name="T4" fmla="*/ 117 w 149"/>
                <a:gd name="T5" fmla="*/ 20 h 99"/>
                <a:gd name="T6" fmla="*/ 141 w 149"/>
                <a:gd name="T7" fmla="*/ 65 h 99"/>
                <a:gd name="T8" fmla="*/ 112 w 149"/>
                <a:gd name="T9" fmla="*/ 96 h 99"/>
                <a:gd name="T10" fmla="*/ 58 w 149"/>
                <a:gd name="T11" fmla="*/ 83 h 99"/>
                <a:gd name="T12" fmla="*/ 25 w 149"/>
                <a:gd name="T13" fmla="*/ 42 h 99"/>
              </a:gdLst>
              <a:ahLst/>
              <a:cxnLst>
                <a:cxn ang="0">
                  <a:pos x="T0" y="T1"/>
                </a:cxn>
                <a:cxn ang="0">
                  <a:pos x="T2" y="T3"/>
                </a:cxn>
                <a:cxn ang="0">
                  <a:pos x="T4" y="T5"/>
                </a:cxn>
                <a:cxn ang="0">
                  <a:pos x="T6" y="T7"/>
                </a:cxn>
                <a:cxn ang="0">
                  <a:pos x="T8" y="T9"/>
                </a:cxn>
                <a:cxn ang="0">
                  <a:pos x="T10" y="T11"/>
                </a:cxn>
                <a:cxn ang="0">
                  <a:pos x="T12" y="T13"/>
                </a:cxn>
              </a:cxnLst>
              <a:rect l="0" t="0" r="r" b="b"/>
              <a:pathLst>
                <a:path w="149" h="99">
                  <a:moveTo>
                    <a:pt x="25" y="42"/>
                  </a:moveTo>
                  <a:cubicBezTo>
                    <a:pt x="36" y="38"/>
                    <a:pt x="61" y="13"/>
                    <a:pt x="80" y="7"/>
                  </a:cubicBezTo>
                  <a:cubicBezTo>
                    <a:pt x="100" y="0"/>
                    <a:pt x="109" y="6"/>
                    <a:pt x="117" y="20"/>
                  </a:cubicBezTo>
                  <a:cubicBezTo>
                    <a:pt x="124" y="34"/>
                    <a:pt x="149" y="61"/>
                    <a:pt x="141" y="65"/>
                  </a:cubicBezTo>
                  <a:cubicBezTo>
                    <a:pt x="123" y="75"/>
                    <a:pt x="124" y="99"/>
                    <a:pt x="112" y="96"/>
                  </a:cubicBezTo>
                  <a:cubicBezTo>
                    <a:pt x="97" y="93"/>
                    <a:pt x="70" y="89"/>
                    <a:pt x="58" y="83"/>
                  </a:cubicBezTo>
                  <a:cubicBezTo>
                    <a:pt x="46" y="77"/>
                    <a:pt x="0" y="52"/>
                    <a:pt x="25" y="42"/>
                  </a:cubicBezTo>
                  <a:close/>
                </a:path>
              </a:pathLst>
            </a:custGeom>
            <a:solidFill>
              <a:srgbClr val="E5E4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3" name="Freeform 757">
              <a:extLst>
                <a:ext uri="{FF2B5EF4-FFF2-40B4-BE49-F238E27FC236}">
                  <a16:creationId xmlns:a16="http://schemas.microsoft.com/office/drawing/2014/main" id="{FF15ED85-48C3-AA86-A644-9C6E276D488C}"/>
                </a:ext>
              </a:extLst>
            </p:cNvPr>
            <p:cNvSpPr>
              <a:spLocks/>
            </p:cNvSpPr>
            <p:nvPr/>
          </p:nvSpPr>
          <p:spPr bwMode="auto">
            <a:xfrm>
              <a:off x="3938588" y="2870201"/>
              <a:ext cx="1074738" cy="711200"/>
            </a:xfrm>
            <a:custGeom>
              <a:avLst/>
              <a:gdLst>
                <a:gd name="T0" fmla="*/ 25 w 147"/>
                <a:gd name="T1" fmla="*/ 41 h 97"/>
                <a:gd name="T2" fmla="*/ 79 w 147"/>
                <a:gd name="T3" fmla="*/ 6 h 97"/>
                <a:gd name="T4" fmla="*/ 115 w 147"/>
                <a:gd name="T5" fmla="*/ 19 h 97"/>
                <a:gd name="T6" fmla="*/ 139 w 147"/>
                <a:gd name="T7" fmla="*/ 63 h 97"/>
                <a:gd name="T8" fmla="*/ 110 w 147"/>
                <a:gd name="T9" fmla="*/ 94 h 97"/>
                <a:gd name="T10" fmla="*/ 57 w 147"/>
                <a:gd name="T11" fmla="*/ 81 h 97"/>
                <a:gd name="T12" fmla="*/ 25 w 147"/>
                <a:gd name="T13" fmla="*/ 41 h 97"/>
              </a:gdLst>
              <a:ahLst/>
              <a:cxnLst>
                <a:cxn ang="0">
                  <a:pos x="T0" y="T1"/>
                </a:cxn>
                <a:cxn ang="0">
                  <a:pos x="T2" y="T3"/>
                </a:cxn>
                <a:cxn ang="0">
                  <a:pos x="T4" y="T5"/>
                </a:cxn>
                <a:cxn ang="0">
                  <a:pos x="T6" y="T7"/>
                </a:cxn>
                <a:cxn ang="0">
                  <a:pos x="T8" y="T9"/>
                </a:cxn>
                <a:cxn ang="0">
                  <a:pos x="T10" y="T11"/>
                </a:cxn>
                <a:cxn ang="0">
                  <a:pos x="T12" y="T13"/>
                </a:cxn>
              </a:cxnLst>
              <a:rect l="0" t="0" r="r" b="b"/>
              <a:pathLst>
                <a:path w="147" h="97">
                  <a:moveTo>
                    <a:pt x="25" y="41"/>
                  </a:moveTo>
                  <a:cubicBezTo>
                    <a:pt x="35" y="38"/>
                    <a:pt x="60" y="13"/>
                    <a:pt x="79" y="6"/>
                  </a:cubicBezTo>
                  <a:cubicBezTo>
                    <a:pt x="98" y="0"/>
                    <a:pt x="108" y="6"/>
                    <a:pt x="115" y="19"/>
                  </a:cubicBezTo>
                  <a:cubicBezTo>
                    <a:pt x="122" y="33"/>
                    <a:pt x="147" y="59"/>
                    <a:pt x="139" y="63"/>
                  </a:cubicBezTo>
                  <a:cubicBezTo>
                    <a:pt x="121" y="73"/>
                    <a:pt x="122" y="97"/>
                    <a:pt x="110" y="94"/>
                  </a:cubicBezTo>
                  <a:cubicBezTo>
                    <a:pt x="96" y="91"/>
                    <a:pt x="68" y="87"/>
                    <a:pt x="57" y="81"/>
                  </a:cubicBezTo>
                  <a:cubicBezTo>
                    <a:pt x="46" y="76"/>
                    <a:pt x="0" y="51"/>
                    <a:pt x="25" y="41"/>
                  </a:cubicBezTo>
                  <a:close/>
                </a:path>
              </a:pathLst>
            </a:custGeom>
            <a:solidFill>
              <a:srgbClr val="E6E4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4" name="Freeform 758">
              <a:extLst>
                <a:ext uri="{FF2B5EF4-FFF2-40B4-BE49-F238E27FC236}">
                  <a16:creationId xmlns:a16="http://schemas.microsoft.com/office/drawing/2014/main" id="{AF8D0A39-96EC-15A3-5120-588240FBE470}"/>
                </a:ext>
              </a:extLst>
            </p:cNvPr>
            <p:cNvSpPr>
              <a:spLocks/>
            </p:cNvSpPr>
            <p:nvPr/>
          </p:nvSpPr>
          <p:spPr bwMode="auto">
            <a:xfrm>
              <a:off x="3944938" y="2878138"/>
              <a:ext cx="1054100" cy="695325"/>
            </a:xfrm>
            <a:custGeom>
              <a:avLst/>
              <a:gdLst>
                <a:gd name="T0" fmla="*/ 25 w 144"/>
                <a:gd name="T1" fmla="*/ 40 h 95"/>
                <a:gd name="T2" fmla="*/ 78 w 144"/>
                <a:gd name="T3" fmla="*/ 6 h 95"/>
                <a:gd name="T4" fmla="*/ 113 w 144"/>
                <a:gd name="T5" fmla="*/ 19 h 95"/>
                <a:gd name="T6" fmla="*/ 137 w 144"/>
                <a:gd name="T7" fmla="*/ 62 h 95"/>
                <a:gd name="T8" fmla="*/ 108 w 144"/>
                <a:gd name="T9" fmla="*/ 92 h 95"/>
                <a:gd name="T10" fmla="*/ 56 w 144"/>
                <a:gd name="T11" fmla="*/ 80 h 95"/>
                <a:gd name="T12" fmla="*/ 25 w 144"/>
                <a:gd name="T13" fmla="*/ 40 h 95"/>
              </a:gdLst>
              <a:ahLst/>
              <a:cxnLst>
                <a:cxn ang="0">
                  <a:pos x="T0" y="T1"/>
                </a:cxn>
                <a:cxn ang="0">
                  <a:pos x="T2" y="T3"/>
                </a:cxn>
                <a:cxn ang="0">
                  <a:pos x="T4" y="T5"/>
                </a:cxn>
                <a:cxn ang="0">
                  <a:pos x="T6" y="T7"/>
                </a:cxn>
                <a:cxn ang="0">
                  <a:pos x="T8" y="T9"/>
                </a:cxn>
                <a:cxn ang="0">
                  <a:pos x="T10" y="T11"/>
                </a:cxn>
                <a:cxn ang="0">
                  <a:pos x="T12" y="T13"/>
                </a:cxn>
              </a:cxnLst>
              <a:rect l="0" t="0" r="r" b="b"/>
              <a:pathLst>
                <a:path w="144" h="95">
                  <a:moveTo>
                    <a:pt x="25" y="40"/>
                  </a:moveTo>
                  <a:cubicBezTo>
                    <a:pt x="35" y="37"/>
                    <a:pt x="59" y="12"/>
                    <a:pt x="78" y="6"/>
                  </a:cubicBezTo>
                  <a:cubicBezTo>
                    <a:pt x="97" y="0"/>
                    <a:pt x="106" y="5"/>
                    <a:pt x="113" y="19"/>
                  </a:cubicBezTo>
                  <a:cubicBezTo>
                    <a:pt x="120" y="32"/>
                    <a:pt x="144" y="58"/>
                    <a:pt x="137" y="62"/>
                  </a:cubicBezTo>
                  <a:cubicBezTo>
                    <a:pt x="119" y="72"/>
                    <a:pt x="120" y="95"/>
                    <a:pt x="108" y="92"/>
                  </a:cubicBezTo>
                  <a:cubicBezTo>
                    <a:pt x="94" y="89"/>
                    <a:pt x="67" y="85"/>
                    <a:pt x="56" y="80"/>
                  </a:cubicBezTo>
                  <a:cubicBezTo>
                    <a:pt x="45" y="74"/>
                    <a:pt x="0" y="50"/>
                    <a:pt x="25" y="40"/>
                  </a:cubicBezTo>
                  <a:close/>
                </a:path>
              </a:pathLst>
            </a:custGeom>
            <a:solidFill>
              <a:srgbClr val="E7E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5" name="Freeform 759">
              <a:extLst>
                <a:ext uri="{FF2B5EF4-FFF2-40B4-BE49-F238E27FC236}">
                  <a16:creationId xmlns:a16="http://schemas.microsoft.com/office/drawing/2014/main" id="{79F9ADF0-9780-766F-1EF5-3622328DF532}"/>
                </a:ext>
              </a:extLst>
            </p:cNvPr>
            <p:cNvSpPr>
              <a:spLocks/>
            </p:cNvSpPr>
            <p:nvPr/>
          </p:nvSpPr>
          <p:spPr bwMode="auto">
            <a:xfrm>
              <a:off x="3952876" y="2884488"/>
              <a:ext cx="1038225" cy="681038"/>
            </a:xfrm>
            <a:custGeom>
              <a:avLst/>
              <a:gdLst>
                <a:gd name="T0" fmla="*/ 24 w 142"/>
                <a:gd name="T1" fmla="*/ 39 h 93"/>
                <a:gd name="T2" fmla="*/ 77 w 142"/>
                <a:gd name="T3" fmla="*/ 6 h 93"/>
                <a:gd name="T4" fmla="*/ 111 w 142"/>
                <a:gd name="T5" fmla="*/ 18 h 93"/>
                <a:gd name="T6" fmla="*/ 134 w 142"/>
                <a:gd name="T7" fmla="*/ 61 h 93"/>
                <a:gd name="T8" fmla="*/ 106 w 142"/>
                <a:gd name="T9" fmla="*/ 90 h 93"/>
                <a:gd name="T10" fmla="*/ 55 w 142"/>
                <a:gd name="T11" fmla="*/ 78 h 93"/>
                <a:gd name="T12" fmla="*/ 24 w 142"/>
                <a:gd name="T13" fmla="*/ 39 h 93"/>
              </a:gdLst>
              <a:ahLst/>
              <a:cxnLst>
                <a:cxn ang="0">
                  <a:pos x="T0" y="T1"/>
                </a:cxn>
                <a:cxn ang="0">
                  <a:pos x="T2" y="T3"/>
                </a:cxn>
                <a:cxn ang="0">
                  <a:pos x="T4" y="T5"/>
                </a:cxn>
                <a:cxn ang="0">
                  <a:pos x="T6" y="T7"/>
                </a:cxn>
                <a:cxn ang="0">
                  <a:pos x="T8" y="T9"/>
                </a:cxn>
                <a:cxn ang="0">
                  <a:pos x="T10" y="T11"/>
                </a:cxn>
                <a:cxn ang="0">
                  <a:pos x="T12" y="T13"/>
                </a:cxn>
              </a:cxnLst>
              <a:rect l="0" t="0" r="r" b="b"/>
              <a:pathLst>
                <a:path w="142" h="93">
                  <a:moveTo>
                    <a:pt x="24" y="39"/>
                  </a:moveTo>
                  <a:cubicBezTo>
                    <a:pt x="35" y="36"/>
                    <a:pt x="58" y="12"/>
                    <a:pt x="77" y="6"/>
                  </a:cubicBezTo>
                  <a:cubicBezTo>
                    <a:pt x="95" y="0"/>
                    <a:pt x="104" y="5"/>
                    <a:pt x="111" y="18"/>
                  </a:cubicBezTo>
                  <a:cubicBezTo>
                    <a:pt x="118" y="31"/>
                    <a:pt x="142" y="57"/>
                    <a:pt x="134" y="61"/>
                  </a:cubicBezTo>
                  <a:cubicBezTo>
                    <a:pt x="117" y="70"/>
                    <a:pt x="118" y="93"/>
                    <a:pt x="106" y="90"/>
                  </a:cubicBezTo>
                  <a:cubicBezTo>
                    <a:pt x="92" y="88"/>
                    <a:pt x="66" y="83"/>
                    <a:pt x="55" y="78"/>
                  </a:cubicBezTo>
                  <a:cubicBezTo>
                    <a:pt x="44" y="72"/>
                    <a:pt x="0" y="48"/>
                    <a:pt x="24" y="39"/>
                  </a:cubicBezTo>
                  <a:close/>
                </a:path>
              </a:pathLst>
            </a:custGeom>
            <a:solidFill>
              <a:srgbClr val="E7E6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6" name="Freeform 760">
              <a:extLst>
                <a:ext uri="{FF2B5EF4-FFF2-40B4-BE49-F238E27FC236}">
                  <a16:creationId xmlns:a16="http://schemas.microsoft.com/office/drawing/2014/main" id="{A388F07B-3950-6A48-B393-AFCF6AA39E6D}"/>
                </a:ext>
              </a:extLst>
            </p:cNvPr>
            <p:cNvSpPr>
              <a:spLocks/>
            </p:cNvSpPr>
            <p:nvPr/>
          </p:nvSpPr>
          <p:spPr bwMode="auto">
            <a:xfrm>
              <a:off x="3967163" y="2884488"/>
              <a:ext cx="1009650" cy="674688"/>
            </a:xfrm>
            <a:custGeom>
              <a:avLst/>
              <a:gdLst>
                <a:gd name="T0" fmla="*/ 23 w 138"/>
                <a:gd name="T1" fmla="*/ 39 h 92"/>
                <a:gd name="T2" fmla="*/ 74 w 138"/>
                <a:gd name="T3" fmla="*/ 6 h 92"/>
                <a:gd name="T4" fmla="*/ 108 w 138"/>
                <a:gd name="T5" fmla="*/ 19 h 92"/>
                <a:gd name="T6" fmla="*/ 131 w 138"/>
                <a:gd name="T7" fmla="*/ 60 h 92"/>
                <a:gd name="T8" fmla="*/ 103 w 138"/>
                <a:gd name="T9" fmla="*/ 89 h 92"/>
                <a:gd name="T10" fmla="*/ 54 w 138"/>
                <a:gd name="T11" fmla="*/ 77 h 92"/>
                <a:gd name="T12" fmla="*/ 23 w 138"/>
                <a:gd name="T13" fmla="*/ 39 h 92"/>
              </a:gdLst>
              <a:ahLst/>
              <a:cxnLst>
                <a:cxn ang="0">
                  <a:pos x="T0" y="T1"/>
                </a:cxn>
                <a:cxn ang="0">
                  <a:pos x="T2" y="T3"/>
                </a:cxn>
                <a:cxn ang="0">
                  <a:pos x="T4" y="T5"/>
                </a:cxn>
                <a:cxn ang="0">
                  <a:pos x="T6" y="T7"/>
                </a:cxn>
                <a:cxn ang="0">
                  <a:pos x="T8" y="T9"/>
                </a:cxn>
                <a:cxn ang="0">
                  <a:pos x="T10" y="T11"/>
                </a:cxn>
                <a:cxn ang="0">
                  <a:pos x="T12" y="T13"/>
                </a:cxn>
              </a:cxnLst>
              <a:rect l="0" t="0" r="r" b="b"/>
              <a:pathLst>
                <a:path w="138" h="92">
                  <a:moveTo>
                    <a:pt x="23" y="39"/>
                  </a:moveTo>
                  <a:cubicBezTo>
                    <a:pt x="33" y="36"/>
                    <a:pt x="56" y="12"/>
                    <a:pt x="74" y="6"/>
                  </a:cubicBezTo>
                  <a:cubicBezTo>
                    <a:pt x="93" y="0"/>
                    <a:pt x="101" y="6"/>
                    <a:pt x="108" y="19"/>
                  </a:cubicBezTo>
                  <a:cubicBezTo>
                    <a:pt x="115" y="31"/>
                    <a:pt x="138" y="56"/>
                    <a:pt x="131" y="60"/>
                  </a:cubicBezTo>
                  <a:cubicBezTo>
                    <a:pt x="114" y="70"/>
                    <a:pt x="115" y="92"/>
                    <a:pt x="103" y="89"/>
                  </a:cubicBezTo>
                  <a:cubicBezTo>
                    <a:pt x="90" y="87"/>
                    <a:pt x="64" y="83"/>
                    <a:pt x="54" y="77"/>
                  </a:cubicBezTo>
                  <a:cubicBezTo>
                    <a:pt x="43" y="72"/>
                    <a:pt x="0" y="48"/>
                    <a:pt x="23" y="39"/>
                  </a:cubicBezTo>
                  <a:close/>
                </a:path>
              </a:pathLst>
            </a:custGeom>
            <a:solidFill>
              <a:srgbClr val="E8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7" name="Freeform 761">
              <a:extLst>
                <a:ext uri="{FF2B5EF4-FFF2-40B4-BE49-F238E27FC236}">
                  <a16:creationId xmlns:a16="http://schemas.microsoft.com/office/drawing/2014/main" id="{35E825BC-B811-0982-6C6C-F343B60E946D}"/>
                </a:ext>
              </a:extLst>
            </p:cNvPr>
            <p:cNvSpPr>
              <a:spLocks/>
            </p:cNvSpPr>
            <p:nvPr/>
          </p:nvSpPr>
          <p:spPr bwMode="auto">
            <a:xfrm>
              <a:off x="3975101" y="2892426"/>
              <a:ext cx="995363" cy="658813"/>
            </a:xfrm>
            <a:custGeom>
              <a:avLst/>
              <a:gdLst>
                <a:gd name="T0" fmla="*/ 23 w 136"/>
                <a:gd name="T1" fmla="*/ 38 h 90"/>
                <a:gd name="T2" fmla="*/ 73 w 136"/>
                <a:gd name="T3" fmla="*/ 6 h 90"/>
                <a:gd name="T4" fmla="*/ 106 w 136"/>
                <a:gd name="T5" fmla="*/ 18 h 90"/>
                <a:gd name="T6" fmla="*/ 129 w 136"/>
                <a:gd name="T7" fmla="*/ 59 h 90"/>
                <a:gd name="T8" fmla="*/ 102 w 136"/>
                <a:gd name="T9" fmla="*/ 87 h 90"/>
                <a:gd name="T10" fmla="*/ 53 w 136"/>
                <a:gd name="T11" fmla="*/ 75 h 90"/>
                <a:gd name="T12" fmla="*/ 23 w 136"/>
                <a:gd name="T13" fmla="*/ 38 h 90"/>
              </a:gdLst>
              <a:ahLst/>
              <a:cxnLst>
                <a:cxn ang="0">
                  <a:pos x="T0" y="T1"/>
                </a:cxn>
                <a:cxn ang="0">
                  <a:pos x="T2" y="T3"/>
                </a:cxn>
                <a:cxn ang="0">
                  <a:pos x="T4" y="T5"/>
                </a:cxn>
                <a:cxn ang="0">
                  <a:pos x="T6" y="T7"/>
                </a:cxn>
                <a:cxn ang="0">
                  <a:pos x="T8" y="T9"/>
                </a:cxn>
                <a:cxn ang="0">
                  <a:pos x="T10" y="T11"/>
                </a:cxn>
                <a:cxn ang="0">
                  <a:pos x="T12" y="T13"/>
                </a:cxn>
              </a:cxnLst>
              <a:rect l="0" t="0" r="r" b="b"/>
              <a:pathLst>
                <a:path w="136" h="90">
                  <a:moveTo>
                    <a:pt x="23" y="38"/>
                  </a:moveTo>
                  <a:cubicBezTo>
                    <a:pt x="33" y="35"/>
                    <a:pt x="55" y="12"/>
                    <a:pt x="73" y="6"/>
                  </a:cubicBezTo>
                  <a:cubicBezTo>
                    <a:pt x="91" y="0"/>
                    <a:pt x="100" y="5"/>
                    <a:pt x="106" y="18"/>
                  </a:cubicBezTo>
                  <a:cubicBezTo>
                    <a:pt x="113" y="31"/>
                    <a:pt x="136" y="55"/>
                    <a:pt x="129" y="59"/>
                  </a:cubicBezTo>
                  <a:cubicBezTo>
                    <a:pt x="112" y="68"/>
                    <a:pt x="113" y="90"/>
                    <a:pt x="102" y="87"/>
                  </a:cubicBezTo>
                  <a:cubicBezTo>
                    <a:pt x="88" y="85"/>
                    <a:pt x="63" y="81"/>
                    <a:pt x="53" y="75"/>
                  </a:cubicBezTo>
                  <a:cubicBezTo>
                    <a:pt x="42" y="70"/>
                    <a:pt x="0" y="47"/>
                    <a:pt x="23" y="38"/>
                  </a:cubicBezTo>
                  <a:close/>
                </a:path>
              </a:pathLst>
            </a:custGeom>
            <a:solidFill>
              <a:srgbClr val="E9E7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8" name="Freeform 762">
              <a:extLst>
                <a:ext uri="{FF2B5EF4-FFF2-40B4-BE49-F238E27FC236}">
                  <a16:creationId xmlns:a16="http://schemas.microsoft.com/office/drawing/2014/main" id="{78D70978-A147-2124-E156-C6854212038A}"/>
                </a:ext>
              </a:extLst>
            </p:cNvPr>
            <p:cNvSpPr>
              <a:spLocks/>
            </p:cNvSpPr>
            <p:nvPr/>
          </p:nvSpPr>
          <p:spPr bwMode="auto">
            <a:xfrm>
              <a:off x="3981451" y="2900363"/>
              <a:ext cx="973138" cy="644525"/>
            </a:xfrm>
            <a:custGeom>
              <a:avLst/>
              <a:gdLst>
                <a:gd name="T0" fmla="*/ 23 w 133"/>
                <a:gd name="T1" fmla="*/ 37 h 88"/>
                <a:gd name="T2" fmla="*/ 72 w 133"/>
                <a:gd name="T3" fmla="*/ 6 h 88"/>
                <a:gd name="T4" fmla="*/ 104 w 133"/>
                <a:gd name="T5" fmla="*/ 17 h 88"/>
                <a:gd name="T6" fmla="*/ 126 w 133"/>
                <a:gd name="T7" fmla="*/ 58 h 88"/>
                <a:gd name="T8" fmla="*/ 100 w 133"/>
                <a:gd name="T9" fmla="*/ 85 h 88"/>
                <a:gd name="T10" fmla="*/ 52 w 133"/>
                <a:gd name="T11" fmla="*/ 74 h 88"/>
                <a:gd name="T12" fmla="*/ 23 w 133"/>
                <a:gd name="T13" fmla="*/ 37 h 88"/>
              </a:gdLst>
              <a:ahLst/>
              <a:cxnLst>
                <a:cxn ang="0">
                  <a:pos x="T0" y="T1"/>
                </a:cxn>
                <a:cxn ang="0">
                  <a:pos x="T2" y="T3"/>
                </a:cxn>
                <a:cxn ang="0">
                  <a:pos x="T4" y="T5"/>
                </a:cxn>
                <a:cxn ang="0">
                  <a:pos x="T6" y="T7"/>
                </a:cxn>
                <a:cxn ang="0">
                  <a:pos x="T8" y="T9"/>
                </a:cxn>
                <a:cxn ang="0">
                  <a:pos x="T10" y="T11"/>
                </a:cxn>
                <a:cxn ang="0">
                  <a:pos x="T12" y="T13"/>
                </a:cxn>
              </a:cxnLst>
              <a:rect l="0" t="0" r="r" b="b"/>
              <a:pathLst>
                <a:path w="133" h="88">
                  <a:moveTo>
                    <a:pt x="23" y="37"/>
                  </a:moveTo>
                  <a:cubicBezTo>
                    <a:pt x="32" y="34"/>
                    <a:pt x="54" y="12"/>
                    <a:pt x="72" y="6"/>
                  </a:cubicBezTo>
                  <a:cubicBezTo>
                    <a:pt x="89" y="0"/>
                    <a:pt x="98" y="5"/>
                    <a:pt x="104" y="17"/>
                  </a:cubicBezTo>
                  <a:cubicBezTo>
                    <a:pt x="111" y="30"/>
                    <a:pt x="133" y="54"/>
                    <a:pt x="126" y="58"/>
                  </a:cubicBezTo>
                  <a:cubicBezTo>
                    <a:pt x="110" y="67"/>
                    <a:pt x="111" y="88"/>
                    <a:pt x="100" y="85"/>
                  </a:cubicBezTo>
                  <a:cubicBezTo>
                    <a:pt x="87" y="83"/>
                    <a:pt x="62" y="79"/>
                    <a:pt x="52" y="74"/>
                  </a:cubicBezTo>
                  <a:cubicBezTo>
                    <a:pt x="42" y="69"/>
                    <a:pt x="0" y="46"/>
                    <a:pt x="23" y="37"/>
                  </a:cubicBezTo>
                  <a:close/>
                </a:path>
              </a:pathLst>
            </a:custGeom>
            <a:solidFill>
              <a:srgbClr val="E9E8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79" name="Freeform 763">
              <a:extLst>
                <a:ext uri="{FF2B5EF4-FFF2-40B4-BE49-F238E27FC236}">
                  <a16:creationId xmlns:a16="http://schemas.microsoft.com/office/drawing/2014/main" id="{9EC4D762-FAA1-AB89-7D97-31560ECBD20E}"/>
                </a:ext>
              </a:extLst>
            </p:cNvPr>
            <p:cNvSpPr>
              <a:spLocks/>
            </p:cNvSpPr>
            <p:nvPr/>
          </p:nvSpPr>
          <p:spPr bwMode="auto">
            <a:xfrm>
              <a:off x="3989388" y="2906713"/>
              <a:ext cx="958850" cy="630238"/>
            </a:xfrm>
            <a:custGeom>
              <a:avLst/>
              <a:gdLst>
                <a:gd name="T0" fmla="*/ 22 w 131"/>
                <a:gd name="T1" fmla="*/ 36 h 86"/>
                <a:gd name="T2" fmla="*/ 71 w 131"/>
                <a:gd name="T3" fmla="*/ 5 h 86"/>
                <a:gd name="T4" fmla="*/ 102 w 131"/>
                <a:gd name="T5" fmla="*/ 17 h 86"/>
                <a:gd name="T6" fmla="*/ 124 w 131"/>
                <a:gd name="T7" fmla="*/ 56 h 86"/>
                <a:gd name="T8" fmla="*/ 98 w 131"/>
                <a:gd name="T9" fmla="*/ 83 h 86"/>
                <a:gd name="T10" fmla="*/ 51 w 131"/>
                <a:gd name="T11" fmla="*/ 72 h 86"/>
                <a:gd name="T12" fmla="*/ 22 w 131"/>
                <a:gd name="T13" fmla="*/ 36 h 86"/>
              </a:gdLst>
              <a:ahLst/>
              <a:cxnLst>
                <a:cxn ang="0">
                  <a:pos x="T0" y="T1"/>
                </a:cxn>
                <a:cxn ang="0">
                  <a:pos x="T2" y="T3"/>
                </a:cxn>
                <a:cxn ang="0">
                  <a:pos x="T4" y="T5"/>
                </a:cxn>
                <a:cxn ang="0">
                  <a:pos x="T6" y="T7"/>
                </a:cxn>
                <a:cxn ang="0">
                  <a:pos x="T8" y="T9"/>
                </a:cxn>
                <a:cxn ang="0">
                  <a:pos x="T10" y="T11"/>
                </a:cxn>
                <a:cxn ang="0">
                  <a:pos x="T12" y="T13"/>
                </a:cxn>
              </a:cxnLst>
              <a:rect l="0" t="0" r="r" b="b"/>
              <a:pathLst>
                <a:path w="131" h="86">
                  <a:moveTo>
                    <a:pt x="22" y="36"/>
                  </a:moveTo>
                  <a:cubicBezTo>
                    <a:pt x="32" y="33"/>
                    <a:pt x="54" y="11"/>
                    <a:pt x="71" y="5"/>
                  </a:cubicBezTo>
                  <a:cubicBezTo>
                    <a:pt x="88" y="0"/>
                    <a:pt x="96" y="5"/>
                    <a:pt x="102" y="17"/>
                  </a:cubicBezTo>
                  <a:cubicBezTo>
                    <a:pt x="109" y="29"/>
                    <a:pt x="131" y="53"/>
                    <a:pt x="124" y="56"/>
                  </a:cubicBezTo>
                  <a:cubicBezTo>
                    <a:pt x="108" y="65"/>
                    <a:pt x="109" y="86"/>
                    <a:pt x="98" y="83"/>
                  </a:cubicBezTo>
                  <a:cubicBezTo>
                    <a:pt x="85" y="81"/>
                    <a:pt x="61" y="77"/>
                    <a:pt x="51" y="72"/>
                  </a:cubicBezTo>
                  <a:cubicBezTo>
                    <a:pt x="41" y="67"/>
                    <a:pt x="0" y="45"/>
                    <a:pt x="22" y="36"/>
                  </a:cubicBezTo>
                  <a:close/>
                </a:path>
              </a:pathLst>
            </a:custGeom>
            <a:solidFill>
              <a:srgbClr val="EAE9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0" name="Freeform 764">
              <a:extLst>
                <a:ext uri="{FF2B5EF4-FFF2-40B4-BE49-F238E27FC236}">
                  <a16:creationId xmlns:a16="http://schemas.microsoft.com/office/drawing/2014/main" id="{78BB2844-9DD5-E7B4-B8E6-A9B7C6323AFF}"/>
                </a:ext>
              </a:extLst>
            </p:cNvPr>
            <p:cNvSpPr>
              <a:spLocks/>
            </p:cNvSpPr>
            <p:nvPr/>
          </p:nvSpPr>
          <p:spPr bwMode="auto">
            <a:xfrm>
              <a:off x="3997326" y="2906713"/>
              <a:ext cx="936625" cy="622300"/>
            </a:xfrm>
            <a:custGeom>
              <a:avLst/>
              <a:gdLst>
                <a:gd name="T0" fmla="*/ 22 w 128"/>
                <a:gd name="T1" fmla="*/ 37 h 85"/>
                <a:gd name="T2" fmla="*/ 69 w 128"/>
                <a:gd name="T3" fmla="*/ 6 h 85"/>
                <a:gd name="T4" fmla="*/ 101 w 128"/>
                <a:gd name="T5" fmla="*/ 17 h 85"/>
                <a:gd name="T6" fmla="*/ 122 w 128"/>
                <a:gd name="T7" fmla="*/ 56 h 85"/>
                <a:gd name="T8" fmla="*/ 96 w 128"/>
                <a:gd name="T9" fmla="*/ 83 h 85"/>
                <a:gd name="T10" fmla="*/ 50 w 128"/>
                <a:gd name="T11" fmla="*/ 71 h 85"/>
                <a:gd name="T12" fmla="*/ 22 w 128"/>
                <a:gd name="T13" fmla="*/ 37 h 85"/>
              </a:gdLst>
              <a:ahLst/>
              <a:cxnLst>
                <a:cxn ang="0">
                  <a:pos x="T0" y="T1"/>
                </a:cxn>
                <a:cxn ang="0">
                  <a:pos x="T2" y="T3"/>
                </a:cxn>
                <a:cxn ang="0">
                  <a:pos x="T4" y="T5"/>
                </a:cxn>
                <a:cxn ang="0">
                  <a:pos x="T6" y="T7"/>
                </a:cxn>
                <a:cxn ang="0">
                  <a:pos x="T8" y="T9"/>
                </a:cxn>
                <a:cxn ang="0">
                  <a:pos x="T10" y="T11"/>
                </a:cxn>
                <a:cxn ang="0">
                  <a:pos x="T12" y="T13"/>
                </a:cxn>
              </a:cxnLst>
              <a:rect l="0" t="0" r="r" b="b"/>
              <a:pathLst>
                <a:path w="128" h="85">
                  <a:moveTo>
                    <a:pt x="22" y="37"/>
                  </a:moveTo>
                  <a:cubicBezTo>
                    <a:pt x="31" y="33"/>
                    <a:pt x="53" y="12"/>
                    <a:pt x="69" y="6"/>
                  </a:cubicBezTo>
                  <a:cubicBezTo>
                    <a:pt x="86" y="0"/>
                    <a:pt x="94" y="5"/>
                    <a:pt x="101" y="17"/>
                  </a:cubicBezTo>
                  <a:cubicBezTo>
                    <a:pt x="107" y="29"/>
                    <a:pt x="128" y="52"/>
                    <a:pt x="122" y="56"/>
                  </a:cubicBezTo>
                  <a:cubicBezTo>
                    <a:pt x="106" y="64"/>
                    <a:pt x="107" y="85"/>
                    <a:pt x="96" y="83"/>
                  </a:cubicBezTo>
                  <a:cubicBezTo>
                    <a:pt x="84" y="80"/>
                    <a:pt x="60" y="76"/>
                    <a:pt x="50" y="71"/>
                  </a:cubicBezTo>
                  <a:cubicBezTo>
                    <a:pt x="40" y="66"/>
                    <a:pt x="0" y="45"/>
                    <a:pt x="22" y="37"/>
                  </a:cubicBezTo>
                  <a:close/>
                </a:path>
              </a:pathLst>
            </a:custGeom>
            <a:solidFill>
              <a:srgbClr val="EBE9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1" name="Freeform 765">
              <a:extLst>
                <a:ext uri="{FF2B5EF4-FFF2-40B4-BE49-F238E27FC236}">
                  <a16:creationId xmlns:a16="http://schemas.microsoft.com/office/drawing/2014/main" id="{366C131C-8A1C-97F7-F444-CC9BEF896F46}"/>
                </a:ext>
              </a:extLst>
            </p:cNvPr>
            <p:cNvSpPr>
              <a:spLocks/>
            </p:cNvSpPr>
            <p:nvPr/>
          </p:nvSpPr>
          <p:spPr bwMode="auto">
            <a:xfrm>
              <a:off x="4011613" y="2914651"/>
              <a:ext cx="914400" cy="608013"/>
            </a:xfrm>
            <a:custGeom>
              <a:avLst/>
              <a:gdLst>
                <a:gd name="T0" fmla="*/ 21 w 125"/>
                <a:gd name="T1" fmla="*/ 36 h 83"/>
                <a:gd name="T2" fmla="*/ 67 w 125"/>
                <a:gd name="T3" fmla="*/ 6 h 83"/>
                <a:gd name="T4" fmla="*/ 98 w 125"/>
                <a:gd name="T5" fmla="*/ 17 h 83"/>
                <a:gd name="T6" fmla="*/ 118 w 125"/>
                <a:gd name="T7" fmla="*/ 54 h 83"/>
                <a:gd name="T8" fmla="*/ 93 w 125"/>
                <a:gd name="T9" fmla="*/ 81 h 83"/>
                <a:gd name="T10" fmla="*/ 48 w 125"/>
                <a:gd name="T11" fmla="*/ 70 h 83"/>
                <a:gd name="T12" fmla="*/ 21 w 125"/>
                <a:gd name="T13" fmla="*/ 36 h 83"/>
              </a:gdLst>
              <a:ahLst/>
              <a:cxnLst>
                <a:cxn ang="0">
                  <a:pos x="T0" y="T1"/>
                </a:cxn>
                <a:cxn ang="0">
                  <a:pos x="T2" y="T3"/>
                </a:cxn>
                <a:cxn ang="0">
                  <a:pos x="T4" y="T5"/>
                </a:cxn>
                <a:cxn ang="0">
                  <a:pos x="T6" y="T7"/>
                </a:cxn>
                <a:cxn ang="0">
                  <a:pos x="T8" y="T9"/>
                </a:cxn>
                <a:cxn ang="0">
                  <a:pos x="T10" y="T11"/>
                </a:cxn>
                <a:cxn ang="0">
                  <a:pos x="T12" y="T13"/>
                </a:cxn>
              </a:cxnLst>
              <a:rect l="0" t="0" r="r" b="b"/>
              <a:pathLst>
                <a:path w="125" h="83">
                  <a:moveTo>
                    <a:pt x="21" y="36"/>
                  </a:moveTo>
                  <a:cubicBezTo>
                    <a:pt x="30" y="32"/>
                    <a:pt x="51" y="11"/>
                    <a:pt x="67" y="6"/>
                  </a:cubicBezTo>
                  <a:cubicBezTo>
                    <a:pt x="84" y="0"/>
                    <a:pt x="92" y="5"/>
                    <a:pt x="98" y="17"/>
                  </a:cubicBezTo>
                  <a:cubicBezTo>
                    <a:pt x="104" y="28"/>
                    <a:pt x="125" y="51"/>
                    <a:pt x="118" y="54"/>
                  </a:cubicBezTo>
                  <a:cubicBezTo>
                    <a:pt x="103" y="63"/>
                    <a:pt x="104" y="83"/>
                    <a:pt x="93" y="81"/>
                  </a:cubicBezTo>
                  <a:cubicBezTo>
                    <a:pt x="81" y="78"/>
                    <a:pt x="58" y="74"/>
                    <a:pt x="48" y="70"/>
                  </a:cubicBezTo>
                  <a:cubicBezTo>
                    <a:pt x="39" y="65"/>
                    <a:pt x="0" y="43"/>
                    <a:pt x="21" y="36"/>
                  </a:cubicBezTo>
                  <a:close/>
                </a:path>
              </a:pathLst>
            </a:custGeom>
            <a:solidFill>
              <a:srgbClr val="EBEA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2" name="Freeform 766">
              <a:extLst>
                <a:ext uri="{FF2B5EF4-FFF2-40B4-BE49-F238E27FC236}">
                  <a16:creationId xmlns:a16="http://schemas.microsoft.com/office/drawing/2014/main" id="{6251C1AA-F47A-A131-A4D3-FACBA26BC9A4}"/>
                </a:ext>
              </a:extLst>
            </p:cNvPr>
            <p:cNvSpPr>
              <a:spLocks/>
            </p:cNvSpPr>
            <p:nvPr/>
          </p:nvSpPr>
          <p:spPr bwMode="auto">
            <a:xfrm>
              <a:off x="4017963" y="2921001"/>
              <a:ext cx="893763" cy="593725"/>
            </a:xfrm>
            <a:custGeom>
              <a:avLst/>
              <a:gdLst>
                <a:gd name="T0" fmla="*/ 21 w 122"/>
                <a:gd name="T1" fmla="*/ 35 h 81"/>
                <a:gd name="T2" fmla="*/ 66 w 122"/>
                <a:gd name="T3" fmla="*/ 5 h 81"/>
                <a:gd name="T4" fmla="*/ 96 w 122"/>
                <a:gd name="T5" fmla="*/ 16 h 81"/>
                <a:gd name="T6" fmla="*/ 116 w 122"/>
                <a:gd name="T7" fmla="*/ 53 h 81"/>
                <a:gd name="T8" fmla="*/ 92 w 122"/>
                <a:gd name="T9" fmla="*/ 79 h 81"/>
                <a:gd name="T10" fmla="*/ 48 w 122"/>
                <a:gd name="T11" fmla="*/ 68 h 81"/>
                <a:gd name="T12" fmla="*/ 21 w 122"/>
                <a:gd name="T13" fmla="*/ 35 h 81"/>
              </a:gdLst>
              <a:ahLst/>
              <a:cxnLst>
                <a:cxn ang="0">
                  <a:pos x="T0" y="T1"/>
                </a:cxn>
                <a:cxn ang="0">
                  <a:pos x="T2" y="T3"/>
                </a:cxn>
                <a:cxn ang="0">
                  <a:pos x="T4" y="T5"/>
                </a:cxn>
                <a:cxn ang="0">
                  <a:pos x="T6" y="T7"/>
                </a:cxn>
                <a:cxn ang="0">
                  <a:pos x="T8" y="T9"/>
                </a:cxn>
                <a:cxn ang="0">
                  <a:pos x="T10" y="T11"/>
                </a:cxn>
                <a:cxn ang="0">
                  <a:pos x="T12" y="T13"/>
                </a:cxn>
              </a:cxnLst>
              <a:rect l="0" t="0" r="r" b="b"/>
              <a:pathLst>
                <a:path w="122" h="81">
                  <a:moveTo>
                    <a:pt x="21" y="35"/>
                  </a:moveTo>
                  <a:cubicBezTo>
                    <a:pt x="29" y="31"/>
                    <a:pt x="50" y="11"/>
                    <a:pt x="66" y="5"/>
                  </a:cubicBezTo>
                  <a:cubicBezTo>
                    <a:pt x="82" y="0"/>
                    <a:pt x="90" y="5"/>
                    <a:pt x="96" y="16"/>
                  </a:cubicBezTo>
                  <a:cubicBezTo>
                    <a:pt x="102" y="27"/>
                    <a:pt x="122" y="50"/>
                    <a:pt x="116" y="53"/>
                  </a:cubicBezTo>
                  <a:cubicBezTo>
                    <a:pt x="101" y="61"/>
                    <a:pt x="102" y="81"/>
                    <a:pt x="92" y="79"/>
                  </a:cubicBezTo>
                  <a:cubicBezTo>
                    <a:pt x="80" y="76"/>
                    <a:pt x="57" y="73"/>
                    <a:pt x="48" y="68"/>
                  </a:cubicBezTo>
                  <a:cubicBezTo>
                    <a:pt x="38" y="63"/>
                    <a:pt x="0" y="42"/>
                    <a:pt x="21" y="35"/>
                  </a:cubicBezTo>
                  <a:close/>
                </a:path>
              </a:pathLst>
            </a:custGeom>
            <a:solidFill>
              <a:srgbClr val="ECEB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3" name="Freeform 767">
              <a:extLst>
                <a:ext uri="{FF2B5EF4-FFF2-40B4-BE49-F238E27FC236}">
                  <a16:creationId xmlns:a16="http://schemas.microsoft.com/office/drawing/2014/main" id="{2AD45130-7351-244F-A0AA-FE06A59D6869}"/>
                </a:ext>
              </a:extLst>
            </p:cNvPr>
            <p:cNvSpPr>
              <a:spLocks/>
            </p:cNvSpPr>
            <p:nvPr/>
          </p:nvSpPr>
          <p:spPr bwMode="auto">
            <a:xfrm>
              <a:off x="4025901" y="2928938"/>
              <a:ext cx="877888" cy="579438"/>
            </a:xfrm>
            <a:custGeom>
              <a:avLst/>
              <a:gdLst>
                <a:gd name="T0" fmla="*/ 20 w 120"/>
                <a:gd name="T1" fmla="*/ 34 h 79"/>
                <a:gd name="T2" fmla="*/ 65 w 120"/>
                <a:gd name="T3" fmla="*/ 5 h 79"/>
                <a:gd name="T4" fmla="*/ 94 w 120"/>
                <a:gd name="T5" fmla="*/ 15 h 79"/>
                <a:gd name="T6" fmla="*/ 114 w 120"/>
                <a:gd name="T7" fmla="*/ 52 h 79"/>
                <a:gd name="T8" fmla="*/ 90 w 120"/>
                <a:gd name="T9" fmla="*/ 77 h 79"/>
                <a:gd name="T10" fmla="*/ 47 w 120"/>
                <a:gd name="T11" fmla="*/ 66 h 79"/>
                <a:gd name="T12" fmla="*/ 20 w 120"/>
                <a:gd name="T13" fmla="*/ 34 h 79"/>
              </a:gdLst>
              <a:ahLst/>
              <a:cxnLst>
                <a:cxn ang="0">
                  <a:pos x="T0" y="T1"/>
                </a:cxn>
                <a:cxn ang="0">
                  <a:pos x="T2" y="T3"/>
                </a:cxn>
                <a:cxn ang="0">
                  <a:pos x="T4" y="T5"/>
                </a:cxn>
                <a:cxn ang="0">
                  <a:pos x="T6" y="T7"/>
                </a:cxn>
                <a:cxn ang="0">
                  <a:pos x="T8" y="T9"/>
                </a:cxn>
                <a:cxn ang="0">
                  <a:pos x="T10" y="T11"/>
                </a:cxn>
                <a:cxn ang="0">
                  <a:pos x="T12" y="T13"/>
                </a:cxn>
              </a:cxnLst>
              <a:rect l="0" t="0" r="r" b="b"/>
              <a:pathLst>
                <a:path w="120" h="79">
                  <a:moveTo>
                    <a:pt x="20" y="34"/>
                  </a:moveTo>
                  <a:cubicBezTo>
                    <a:pt x="29" y="30"/>
                    <a:pt x="49" y="10"/>
                    <a:pt x="65" y="5"/>
                  </a:cubicBezTo>
                  <a:cubicBezTo>
                    <a:pt x="80" y="0"/>
                    <a:pt x="88" y="4"/>
                    <a:pt x="94" y="15"/>
                  </a:cubicBezTo>
                  <a:cubicBezTo>
                    <a:pt x="100" y="27"/>
                    <a:pt x="120" y="48"/>
                    <a:pt x="114" y="52"/>
                  </a:cubicBezTo>
                  <a:cubicBezTo>
                    <a:pt x="99" y="60"/>
                    <a:pt x="100" y="79"/>
                    <a:pt x="90" y="77"/>
                  </a:cubicBezTo>
                  <a:cubicBezTo>
                    <a:pt x="78" y="74"/>
                    <a:pt x="56" y="71"/>
                    <a:pt x="47" y="66"/>
                  </a:cubicBezTo>
                  <a:cubicBezTo>
                    <a:pt x="37" y="62"/>
                    <a:pt x="0" y="41"/>
                    <a:pt x="20" y="34"/>
                  </a:cubicBezTo>
                  <a:close/>
                </a:path>
              </a:pathLst>
            </a:custGeom>
            <a:solidFill>
              <a:srgbClr val="EDEB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4" name="Freeform 768">
              <a:extLst>
                <a:ext uri="{FF2B5EF4-FFF2-40B4-BE49-F238E27FC236}">
                  <a16:creationId xmlns:a16="http://schemas.microsoft.com/office/drawing/2014/main" id="{B25D27EC-6D5D-6FE1-0569-0AB4E3FDBFDD}"/>
                </a:ext>
              </a:extLst>
            </p:cNvPr>
            <p:cNvSpPr>
              <a:spLocks/>
            </p:cNvSpPr>
            <p:nvPr/>
          </p:nvSpPr>
          <p:spPr bwMode="auto">
            <a:xfrm>
              <a:off x="4033838" y="2936876"/>
              <a:ext cx="855663" cy="563563"/>
            </a:xfrm>
            <a:custGeom>
              <a:avLst/>
              <a:gdLst>
                <a:gd name="T0" fmla="*/ 20 w 117"/>
                <a:gd name="T1" fmla="*/ 33 h 77"/>
                <a:gd name="T2" fmla="*/ 64 w 117"/>
                <a:gd name="T3" fmla="*/ 5 h 77"/>
                <a:gd name="T4" fmla="*/ 92 w 117"/>
                <a:gd name="T5" fmla="*/ 15 h 77"/>
                <a:gd name="T6" fmla="*/ 111 w 117"/>
                <a:gd name="T7" fmla="*/ 50 h 77"/>
                <a:gd name="T8" fmla="*/ 88 w 117"/>
                <a:gd name="T9" fmla="*/ 75 h 77"/>
                <a:gd name="T10" fmla="*/ 46 w 117"/>
                <a:gd name="T11" fmla="*/ 64 h 77"/>
                <a:gd name="T12" fmla="*/ 20 w 117"/>
                <a:gd name="T13" fmla="*/ 33 h 77"/>
              </a:gdLst>
              <a:ahLst/>
              <a:cxnLst>
                <a:cxn ang="0">
                  <a:pos x="T0" y="T1"/>
                </a:cxn>
                <a:cxn ang="0">
                  <a:pos x="T2" y="T3"/>
                </a:cxn>
                <a:cxn ang="0">
                  <a:pos x="T4" y="T5"/>
                </a:cxn>
                <a:cxn ang="0">
                  <a:pos x="T6" y="T7"/>
                </a:cxn>
                <a:cxn ang="0">
                  <a:pos x="T8" y="T9"/>
                </a:cxn>
                <a:cxn ang="0">
                  <a:pos x="T10" y="T11"/>
                </a:cxn>
                <a:cxn ang="0">
                  <a:pos x="T12" y="T13"/>
                </a:cxn>
              </a:cxnLst>
              <a:rect l="0" t="0" r="r" b="b"/>
              <a:pathLst>
                <a:path w="117" h="77">
                  <a:moveTo>
                    <a:pt x="20" y="33"/>
                  </a:moveTo>
                  <a:cubicBezTo>
                    <a:pt x="29" y="29"/>
                    <a:pt x="48" y="10"/>
                    <a:pt x="64" y="5"/>
                  </a:cubicBezTo>
                  <a:cubicBezTo>
                    <a:pt x="79" y="0"/>
                    <a:pt x="86" y="4"/>
                    <a:pt x="92" y="15"/>
                  </a:cubicBezTo>
                  <a:cubicBezTo>
                    <a:pt x="98" y="26"/>
                    <a:pt x="117" y="47"/>
                    <a:pt x="111" y="50"/>
                  </a:cubicBezTo>
                  <a:cubicBezTo>
                    <a:pt x="97" y="58"/>
                    <a:pt x="98" y="77"/>
                    <a:pt x="88" y="75"/>
                  </a:cubicBezTo>
                  <a:cubicBezTo>
                    <a:pt x="77" y="72"/>
                    <a:pt x="55" y="69"/>
                    <a:pt x="46" y="64"/>
                  </a:cubicBezTo>
                  <a:cubicBezTo>
                    <a:pt x="37" y="60"/>
                    <a:pt x="0" y="40"/>
                    <a:pt x="20" y="33"/>
                  </a:cubicBezTo>
                  <a:close/>
                </a:path>
              </a:pathLst>
            </a:custGeom>
            <a:solidFill>
              <a:srgbClr val="EDEC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5" name="Freeform 769">
              <a:extLst>
                <a:ext uri="{FF2B5EF4-FFF2-40B4-BE49-F238E27FC236}">
                  <a16:creationId xmlns:a16="http://schemas.microsoft.com/office/drawing/2014/main" id="{9E596543-B245-377F-A9E0-BC71FD1DCBEC}"/>
                </a:ext>
              </a:extLst>
            </p:cNvPr>
            <p:cNvSpPr>
              <a:spLocks/>
            </p:cNvSpPr>
            <p:nvPr/>
          </p:nvSpPr>
          <p:spPr bwMode="auto">
            <a:xfrm>
              <a:off x="4040188" y="2936876"/>
              <a:ext cx="841375" cy="555625"/>
            </a:xfrm>
            <a:custGeom>
              <a:avLst/>
              <a:gdLst>
                <a:gd name="T0" fmla="*/ 20 w 115"/>
                <a:gd name="T1" fmla="*/ 33 h 76"/>
                <a:gd name="T2" fmla="*/ 62 w 115"/>
                <a:gd name="T3" fmla="*/ 5 h 76"/>
                <a:gd name="T4" fmla="*/ 90 w 115"/>
                <a:gd name="T5" fmla="*/ 15 h 76"/>
                <a:gd name="T6" fmla="*/ 109 w 115"/>
                <a:gd name="T7" fmla="*/ 50 h 76"/>
                <a:gd name="T8" fmla="*/ 86 w 115"/>
                <a:gd name="T9" fmla="*/ 74 h 76"/>
                <a:gd name="T10" fmla="*/ 45 w 115"/>
                <a:gd name="T11" fmla="*/ 64 h 76"/>
                <a:gd name="T12" fmla="*/ 20 w 115"/>
                <a:gd name="T13" fmla="*/ 33 h 76"/>
              </a:gdLst>
              <a:ahLst/>
              <a:cxnLst>
                <a:cxn ang="0">
                  <a:pos x="T0" y="T1"/>
                </a:cxn>
                <a:cxn ang="0">
                  <a:pos x="T2" y="T3"/>
                </a:cxn>
                <a:cxn ang="0">
                  <a:pos x="T4" y="T5"/>
                </a:cxn>
                <a:cxn ang="0">
                  <a:pos x="T6" y="T7"/>
                </a:cxn>
                <a:cxn ang="0">
                  <a:pos x="T8" y="T9"/>
                </a:cxn>
                <a:cxn ang="0">
                  <a:pos x="T10" y="T11"/>
                </a:cxn>
                <a:cxn ang="0">
                  <a:pos x="T12" y="T13"/>
                </a:cxn>
              </a:cxnLst>
              <a:rect l="0" t="0" r="r" b="b"/>
              <a:pathLst>
                <a:path w="115" h="76">
                  <a:moveTo>
                    <a:pt x="20" y="33"/>
                  </a:moveTo>
                  <a:cubicBezTo>
                    <a:pt x="28" y="30"/>
                    <a:pt x="47" y="10"/>
                    <a:pt x="62" y="5"/>
                  </a:cubicBezTo>
                  <a:cubicBezTo>
                    <a:pt x="77" y="0"/>
                    <a:pt x="85" y="5"/>
                    <a:pt x="90" y="15"/>
                  </a:cubicBezTo>
                  <a:cubicBezTo>
                    <a:pt x="96" y="26"/>
                    <a:pt x="115" y="47"/>
                    <a:pt x="109" y="50"/>
                  </a:cubicBezTo>
                  <a:cubicBezTo>
                    <a:pt x="95" y="58"/>
                    <a:pt x="96" y="76"/>
                    <a:pt x="86" y="74"/>
                  </a:cubicBezTo>
                  <a:cubicBezTo>
                    <a:pt x="75" y="72"/>
                    <a:pt x="54" y="68"/>
                    <a:pt x="45" y="64"/>
                  </a:cubicBezTo>
                  <a:cubicBezTo>
                    <a:pt x="36" y="59"/>
                    <a:pt x="0" y="40"/>
                    <a:pt x="20" y="33"/>
                  </a:cubicBezTo>
                  <a:close/>
                </a:path>
              </a:pathLst>
            </a:custGeom>
            <a:solidFill>
              <a:srgbClr val="EEED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6" name="Freeform 770">
              <a:extLst>
                <a:ext uri="{FF2B5EF4-FFF2-40B4-BE49-F238E27FC236}">
                  <a16:creationId xmlns:a16="http://schemas.microsoft.com/office/drawing/2014/main" id="{7FDBE9D1-66B3-6F6D-D763-525847CD8AB5}"/>
                </a:ext>
              </a:extLst>
            </p:cNvPr>
            <p:cNvSpPr>
              <a:spLocks/>
            </p:cNvSpPr>
            <p:nvPr/>
          </p:nvSpPr>
          <p:spPr bwMode="auto">
            <a:xfrm>
              <a:off x="4054476" y="2943226"/>
              <a:ext cx="812800" cy="542925"/>
            </a:xfrm>
            <a:custGeom>
              <a:avLst/>
              <a:gdLst>
                <a:gd name="T0" fmla="*/ 19 w 111"/>
                <a:gd name="T1" fmla="*/ 32 h 74"/>
                <a:gd name="T2" fmla="*/ 60 w 111"/>
                <a:gd name="T3" fmla="*/ 5 h 74"/>
                <a:gd name="T4" fmla="*/ 87 w 111"/>
                <a:gd name="T5" fmla="*/ 15 h 74"/>
                <a:gd name="T6" fmla="*/ 106 w 111"/>
                <a:gd name="T7" fmla="*/ 48 h 74"/>
                <a:gd name="T8" fmla="*/ 83 w 111"/>
                <a:gd name="T9" fmla="*/ 72 h 74"/>
                <a:gd name="T10" fmla="*/ 43 w 111"/>
                <a:gd name="T11" fmla="*/ 62 h 74"/>
                <a:gd name="T12" fmla="*/ 19 w 111"/>
                <a:gd name="T13" fmla="*/ 32 h 74"/>
              </a:gdLst>
              <a:ahLst/>
              <a:cxnLst>
                <a:cxn ang="0">
                  <a:pos x="T0" y="T1"/>
                </a:cxn>
                <a:cxn ang="0">
                  <a:pos x="T2" y="T3"/>
                </a:cxn>
                <a:cxn ang="0">
                  <a:pos x="T4" y="T5"/>
                </a:cxn>
                <a:cxn ang="0">
                  <a:pos x="T6" y="T7"/>
                </a:cxn>
                <a:cxn ang="0">
                  <a:pos x="T8" y="T9"/>
                </a:cxn>
                <a:cxn ang="0">
                  <a:pos x="T10" y="T11"/>
                </a:cxn>
                <a:cxn ang="0">
                  <a:pos x="T12" y="T13"/>
                </a:cxn>
              </a:cxnLst>
              <a:rect l="0" t="0" r="r" b="b"/>
              <a:pathLst>
                <a:path w="111" h="74">
                  <a:moveTo>
                    <a:pt x="19" y="32"/>
                  </a:moveTo>
                  <a:cubicBezTo>
                    <a:pt x="27" y="29"/>
                    <a:pt x="45" y="10"/>
                    <a:pt x="60" y="5"/>
                  </a:cubicBezTo>
                  <a:cubicBezTo>
                    <a:pt x="75" y="0"/>
                    <a:pt x="82" y="4"/>
                    <a:pt x="87" y="15"/>
                  </a:cubicBezTo>
                  <a:cubicBezTo>
                    <a:pt x="93" y="25"/>
                    <a:pt x="111" y="45"/>
                    <a:pt x="106" y="48"/>
                  </a:cubicBezTo>
                  <a:cubicBezTo>
                    <a:pt x="92" y="56"/>
                    <a:pt x="92" y="74"/>
                    <a:pt x="83" y="72"/>
                  </a:cubicBezTo>
                  <a:cubicBezTo>
                    <a:pt x="73" y="70"/>
                    <a:pt x="52" y="66"/>
                    <a:pt x="43" y="62"/>
                  </a:cubicBezTo>
                  <a:cubicBezTo>
                    <a:pt x="34" y="58"/>
                    <a:pt x="0" y="39"/>
                    <a:pt x="19" y="32"/>
                  </a:cubicBezTo>
                  <a:close/>
                </a:path>
              </a:pathLst>
            </a:custGeom>
            <a:solidFill>
              <a:srgbClr val="EFEE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7" name="Freeform 771">
              <a:extLst>
                <a:ext uri="{FF2B5EF4-FFF2-40B4-BE49-F238E27FC236}">
                  <a16:creationId xmlns:a16="http://schemas.microsoft.com/office/drawing/2014/main" id="{2181E03E-1BE7-2F67-3374-FFAA88137C2E}"/>
                </a:ext>
              </a:extLst>
            </p:cNvPr>
            <p:cNvSpPr>
              <a:spLocks/>
            </p:cNvSpPr>
            <p:nvPr/>
          </p:nvSpPr>
          <p:spPr bwMode="auto">
            <a:xfrm>
              <a:off x="4062413" y="2951163"/>
              <a:ext cx="796925" cy="527050"/>
            </a:xfrm>
            <a:custGeom>
              <a:avLst/>
              <a:gdLst>
                <a:gd name="T0" fmla="*/ 18 w 109"/>
                <a:gd name="T1" fmla="*/ 31 h 72"/>
                <a:gd name="T2" fmla="*/ 59 w 109"/>
                <a:gd name="T3" fmla="*/ 5 h 72"/>
                <a:gd name="T4" fmla="*/ 85 w 109"/>
                <a:gd name="T5" fmla="*/ 14 h 72"/>
                <a:gd name="T6" fmla="*/ 103 w 109"/>
                <a:gd name="T7" fmla="*/ 47 h 72"/>
                <a:gd name="T8" fmla="*/ 82 w 109"/>
                <a:gd name="T9" fmla="*/ 70 h 72"/>
                <a:gd name="T10" fmla="*/ 42 w 109"/>
                <a:gd name="T11" fmla="*/ 60 h 72"/>
                <a:gd name="T12" fmla="*/ 18 w 109"/>
                <a:gd name="T13" fmla="*/ 31 h 72"/>
              </a:gdLst>
              <a:ahLst/>
              <a:cxnLst>
                <a:cxn ang="0">
                  <a:pos x="T0" y="T1"/>
                </a:cxn>
                <a:cxn ang="0">
                  <a:pos x="T2" y="T3"/>
                </a:cxn>
                <a:cxn ang="0">
                  <a:pos x="T4" y="T5"/>
                </a:cxn>
                <a:cxn ang="0">
                  <a:pos x="T6" y="T7"/>
                </a:cxn>
                <a:cxn ang="0">
                  <a:pos x="T8" y="T9"/>
                </a:cxn>
                <a:cxn ang="0">
                  <a:pos x="T10" y="T11"/>
                </a:cxn>
                <a:cxn ang="0">
                  <a:pos x="T12" y="T13"/>
                </a:cxn>
              </a:cxnLst>
              <a:rect l="0" t="0" r="r" b="b"/>
              <a:pathLst>
                <a:path w="109" h="72">
                  <a:moveTo>
                    <a:pt x="18" y="31"/>
                  </a:moveTo>
                  <a:cubicBezTo>
                    <a:pt x="26" y="28"/>
                    <a:pt x="44" y="9"/>
                    <a:pt x="59" y="5"/>
                  </a:cubicBezTo>
                  <a:cubicBezTo>
                    <a:pt x="73" y="0"/>
                    <a:pt x="80" y="4"/>
                    <a:pt x="85" y="14"/>
                  </a:cubicBezTo>
                  <a:cubicBezTo>
                    <a:pt x="91" y="24"/>
                    <a:pt x="109" y="44"/>
                    <a:pt x="103" y="47"/>
                  </a:cubicBezTo>
                  <a:cubicBezTo>
                    <a:pt x="90" y="55"/>
                    <a:pt x="90" y="72"/>
                    <a:pt x="82" y="70"/>
                  </a:cubicBezTo>
                  <a:cubicBezTo>
                    <a:pt x="71" y="68"/>
                    <a:pt x="51" y="65"/>
                    <a:pt x="42" y="60"/>
                  </a:cubicBezTo>
                  <a:cubicBezTo>
                    <a:pt x="34" y="56"/>
                    <a:pt x="0" y="38"/>
                    <a:pt x="18" y="31"/>
                  </a:cubicBezTo>
                  <a:close/>
                </a:path>
              </a:pathLst>
            </a:custGeom>
            <a:solidFill>
              <a:srgbClr val="EFEE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8" name="Freeform 772">
              <a:extLst>
                <a:ext uri="{FF2B5EF4-FFF2-40B4-BE49-F238E27FC236}">
                  <a16:creationId xmlns:a16="http://schemas.microsoft.com/office/drawing/2014/main" id="{90E4B47A-4B3E-05B2-9BAF-9403C93835D5}"/>
                </a:ext>
              </a:extLst>
            </p:cNvPr>
            <p:cNvSpPr>
              <a:spLocks/>
            </p:cNvSpPr>
            <p:nvPr/>
          </p:nvSpPr>
          <p:spPr bwMode="auto">
            <a:xfrm>
              <a:off x="4070351" y="2957513"/>
              <a:ext cx="774700" cy="512763"/>
            </a:xfrm>
            <a:custGeom>
              <a:avLst/>
              <a:gdLst>
                <a:gd name="T0" fmla="*/ 18 w 106"/>
                <a:gd name="T1" fmla="*/ 30 h 70"/>
                <a:gd name="T2" fmla="*/ 58 w 106"/>
                <a:gd name="T3" fmla="*/ 4 h 70"/>
                <a:gd name="T4" fmla="*/ 83 w 106"/>
                <a:gd name="T5" fmla="*/ 14 h 70"/>
                <a:gd name="T6" fmla="*/ 101 w 106"/>
                <a:gd name="T7" fmla="*/ 46 h 70"/>
                <a:gd name="T8" fmla="*/ 80 w 106"/>
                <a:gd name="T9" fmla="*/ 68 h 70"/>
                <a:gd name="T10" fmla="*/ 41 w 106"/>
                <a:gd name="T11" fmla="*/ 59 h 70"/>
                <a:gd name="T12" fmla="*/ 18 w 106"/>
                <a:gd name="T13" fmla="*/ 30 h 70"/>
              </a:gdLst>
              <a:ahLst/>
              <a:cxnLst>
                <a:cxn ang="0">
                  <a:pos x="T0" y="T1"/>
                </a:cxn>
                <a:cxn ang="0">
                  <a:pos x="T2" y="T3"/>
                </a:cxn>
                <a:cxn ang="0">
                  <a:pos x="T4" y="T5"/>
                </a:cxn>
                <a:cxn ang="0">
                  <a:pos x="T6" y="T7"/>
                </a:cxn>
                <a:cxn ang="0">
                  <a:pos x="T8" y="T9"/>
                </a:cxn>
                <a:cxn ang="0">
                  <a:pos x="T10" y="T11"/>
                </a:cxn>
                <a:cxn ang="0">
                  <a:pos x="T12" y="T13"/>
                </a:cxn>
              </a:cxnLst>
              <a:rect l="0" t="0" r="r" b="b"/>
              <a:pathLst>
                <a:path w="106" h="70">
                  <a:moveTo>
                    <a:pt x="18" y="30"/>
                  </a:moveTo>
                  <a:cubicBezTo>
                    <a:pt x="26" y="27"/>
                    <a:pt x="44" y="9"/>
                    <a:pt x="58" y="4"/>
                  </a:cubicBezTo>
                  <a:cubicBezTo>
                    <a:pt x="72" y="0"/>
                    <a:pt x="78" y="4"/>
                    <a:pt x="83" y="14"/>
                  </a:cubicBezTo>
                  <a:cubicBezTo>
                    <a:pt x="89" y="23"/>
                    <a:pt x="106" y="43"/>
                    <a:pt x="101" y="46"/>
                  </a:cubicBezTo>
                  <a:cubicBezTo>
                    <a:pt x="88" y="53"/>
                    <a:pt x="88" y="70"/>
                    <a:pt x="80" y="68"/>
                  </a:cubicBezTo>
                  <a:cubicBezTo>
                    <a:pt x="69" y="66"/>
                    <a:pt x="50" y="63"/>
                    <a:pt x="41" y="59"/>
                  </a:cubicBezTo>
                  <a:cubicBezTo>
                    <a:pt x="33" y="54"/>
                    <a:pt x="0" y="36"/>
                    <a:pt x="18" y="30"/>
                  </a:cubicBezTo>
                  <a:close/>
                </a:path>
              </a:pathLst>
            </a:custGeom>
            <a:solidFill>
              <a:srgbClr val="F0EF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89" name="Freeform 773">
              <a:extLst>
                <a:ext uri="{FF2B5EF4-FFF2-40B4-BE49-F238E27FC236}">
                  <a16:creationId xmlns:a16="http://schemas.microsoft.com/office/drawing/2014/main" id="{569293A8-0FDC-AAC9-7014-6B19ADA68F24}"/>
                </a:ext>
              </a:extLst>
            </p:cNvPr>
            <p:cNvSpPr>
              <a:spLocks/>
            </p:cNvSpPr>
            <p:nvPr/>
          </p:nvSpPr>
          <p:spPr bwMode="auto">
            <a:xfrm>
              <a:off x="4076701" y="2957513"/>
              <a:ext cx="762000" cy="506413"/>
            </a:xfrm>
            <a:custGeom>
              <a:avLst/>
              <a:gdLst>
                <a:gd name="T0" fmla="*/ 18 w 104"/>
                <a:gd name="T1" fmla="*/ 30 h 69"/>
                <a:gd name="T2" fmla="*/ 56 w 104"/>
                <a:gd name="T3" fmla="*/ 5 h 69"/>
                <a:gd name="T4" fmla="*/ 82 w 104"/>
                <a:gd name="T5" fmla="*/ 14 h 69"/>
                <a:gd name="T6" fmla="*/ 99 w 104"/>
                <a:gd name="T7" fmla="*/ 45 h 69"/>
                <a:gd name="T8" fmla="*/ 78 w 104"/>
                <a:gd name="T9" fmla="*/ 67 h 69"/>
                <a:gd name="T10" fmla="*/ 41 w 104"/>
                <a:gd name="T11" fmla="*/ 58 h 69"/>
                <a:gd name="T12" fmla="*/ 18 w 104"/>
                <a:gd name="T13" fmla="*/ 30 h 69"/>
              </a:gdLst>
              <a:ahLst/>
              <a:cxnLst>
                <a:cxn ang="0">
                  <a:pos x="T0" y="T1"/>
                </a:cxn>
                <a:cxn ang="0">
                  <a:pos x="T2" y="T3"/>
                </a:cxn>
                <a:cxn ang="0">
                  <a:pos x="T4" y="T5"/>
                </a:cxn>
                <a:cxn ang="0">
                  <a:pos x="T6" y="T7"/>
                </a:cxn>
                <a:cxn ang="0">
                  <a:pos x="T8" y="T9"/>
                </a:cxn>
                <a:cxn ang="0">
                  <a:pos x="T10" y="T11"/>
                </a:cxn>
                <a:cxn ang="0">
                  <a:pos x="T12" y="T13"/>
                </a:cxn>
              </a:cxnLst>
              <a:rect l="0" t="0" r="r" b="b"/>
              <a:pathLst>
                <a:path w="104" h="69">
                  <a:moveTo>
                    <a:pt x="18" y="30"/>
                  </a:moveTo>
                  <a:cubicBezTo>
                    <a:pt x="25" y="27"/>
                    <a:pt x="43" y="9"/>
                    <a:pt x="56" y="5"/>
                  </a:cubicBezTo>
                  <a:cubicBezTo>
                    <a:pt x="70" y="0"/>
                    <a:pt x="76" y="4"/>
                    <a:pt x="82" y="14"/>
                  </a:cubicBezTo>
                  <a:cubicBezTo>
                    <a:pt x="87" y="24"/>
                    <a:pt x="104" y="42"/>
                    <a:pt x="99" y="45"/>
                  </a:cubicBezTo>
                  <a:cubicBezTo>
                    <a:pt x="86" y="52"/>
                    <a:pt x="86" y="69"/>
                    <a:pt x="78" y="67"/>
                  </a:cubicBezTo>
                  <a:cubicBezTo>
                    <a:pt x="68" y="65"/>
                    <a:pt x="49" y="62"/>
                    <a:pt x="41" y="58"/>
                  </a:cubicBezTo>
                  <a:cubicBezTo>
                    <a:pt x="33" y="54"/>
                    <a:pt x="0" y="36"/>
                    <a:pt x="18" y="30"/>
                  </a:cubicBezTo>
                  <a:close/>
                </a:path>
              </a:pathLst>
            </a:custGeom>
            <a:solidFill>
              <a:srgbClr val="F0F0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0" name="Freeform 774">
              <a:extLst>
                <a:ext uri="{FF2B5EF4-FFF2-40B4-BE49-F238E27FC236}">
                  <a16:creationId xmlns:a16="http://schemas.microsoft.com/office/drawing/2014/main" id="{914C3274-D090-1E9D-24A9-7914D858ADB2}"/>
                </a:ext>
              </a:extLst>
            </p:cNvPr>
            <p:cNvSpPr>
              <a:spLocks/>
            </p:cNvSpPr>
            <p:nvPr/>
          </p:nvSpPr>
          <p:spPr bwMode="auto">
            <a:xfrm>
              <a:off x="4090988" y="2965451"/>
              <a:ext cx="739775" cy="490538"/>
            </a:xfrm>
            <a:custGeom>
              <a:avLst/>
              <a:gdLst>
                <a:gd name="T0" fmla="*/ 17 w 101"/>
                <a:gd name="T1" fmla="*/ 29 h 67"/>
                <a:gd name="T2" fmla="*/ 54 w 101"/>
                <a:gd name="T3" fmla="*/ 5 h 67"/>
                <a:gd name="T4" fmla="*/ 79 w 101"/>
                <a:gd name="T5" fmla="*/ 13 h 67"/>
                <a:gd name="T6" fmla="*/ 95 w 101"/>
                <a:gd name="T7" fmla="*/ 44 h 67"/>
                <a:gd name="T8" fmla="*/ 75 w 101"/>
                <a:gd name="T9" fmla="*/ 65 h 67"/>
                <a:gd name="T10" fmla="*/ 39 w 101"/>
                <a:gd name="T11" fmla="*/ 56 h 67"/>
                <a:gd name="T12" fmla="*/ 17 w 101"/>
                <a:gd name="T13" fmla="*/ 29 h 67"/>
              </a:gdLst>
              <a:ahLst/>
              <a:cxnLst>
                <a:cxn ang="0">
                  <a:pos x="T0" y="T1"/>
                </a:cxn>
                <a:cxn ang="0">
                  <a:pos x="T2" y="T3"/>
                </a:cxn>
                <a:cxn ang="0">
                  <a:pos x="T4" y="T5"/>
                </a:cxn>
                <a:cxn ang="0">
                  <a:pos x="T6" y="T7"/>
                </a:cxn>
                <a:cxn ang="0">
                  <a:pos x="T8" y="T9"/>
                </a:cxn>
                <a:cxn ang="0">
                  <a:pos x="T10" y="T11"/>
                </a:cxn>
                <a:cxn ang="0">
                  <a:pos x="T12" y="T13"/>
                </a:cxn>
              </a:cxnLst>
              <a:rect l="0" t="0" r="r" b="b"/>
              <a:pathLst>
                <a:path w="101" h="67">
                  <a:moveTo>
                    <a:pt x="17" y="29"/>
                  </a:moveTo>
                  <a:cubicBezTo>
                    <a:pt x="24" y="26"/>
                    <a:pt x="41" y="9"/>
                    <a:pt x="54" y="5"/>
                  </a:cubicBezTo>
                  <a:cubicBezTo>
                    <a:pt x="67" y="0"/>
                    <a:pt x="74" y="4"/>
                    <a:pt x="79" y="13"/>
                  </a:cubicBezTo>
                  <a:cubicBezTo>
                    <a:pt x="84" y="23"/>
                    <a:pt x="101" y="41"/>
                    <a:pt x="95" y="44"/>
                  </a:cubicBezTo>
                  <a:cubicBezTo>
                    <a:pt x="83" y="51"/>
                    <a:pt x="83" y="67"/>
                    <a:pt x="75" y="65"/>
                  </a:cubicBezTo>
                  <a:cubicBezTo>
                    <a:pt x="65" y="63"/>
                    <a:pt x="47" y="60"/>
                    <a:pt x="39" y="56"/>
                  </a:cubicBezTo>
                  <a:cubicBezTo>
                    <a:pt x="31" y="52"/>
                    <a:pt x="0" y="35"/>
                    <a:pt x="17" y="29"/>
                  </a:cubicBezTo>
                  <a:close/>
                </a:path>
              </a:pathLst>
            </a:custGeom>
            <a:solidFill>
              <a:srgbClr val="F1F0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1" name="Freeform 775">
              <a:extLst>
                <a:ext uri="{FF2B5EF4-FFF2-40B4-BE49-F238E27FC236}">
                  <a16:creationId xmlns:a16="http://schemas.microsoft.com/office/drawing/2014/main" id="{199B1D2F-3007-A43F-D058-BB2F89CF9C09}"/>
                </a:ext>
              </a:extLst>
            </p:cNvPr>
            <p:cNvSpPr>
              <a:spLocks/>
            </p:cNvSpPr>
            <p:nvPr/>
          </p:nvSpPr>
          <p:spPr bwMode="auto">
            <a:xfrm>
              <a:off x="4098926" y="2973388"/>
              <a:ext cx="717550" cy="476250"/>
            </a:xfrm>
            <a:custGeom>
              <a:avLst/>
              <a:gdLst>
                <a:gd name="T0" fmla="*/ 16 w 98"/>
                <a:gd name="T1" fmla="*/ 28 h 65"/>
                <a:gd name="T2" fmla="*/ 53 w 98"/>
                <a:gd name="T3" fmla="*/ 4 h 65"/>
                <a:gd name="T4" fmla="*/ 77 w 98"/>
                <a:gd name="T5" fmla="*/ 13 h 65"/>
                <a:gd name="T6" fmla="*/ 93 w 98"/>
                <a:gd name="T7" fmla="*/ 43 h 65"/>
                <a:gd name="T8" fmla="*/ 73 w 98"/>
                <a:gd name="T9" fmla="*/ 63 h 65"/>
                <a:gd name="T10" fmla="*/ 38 w 98"/>
                <a:gd name="T11" fmla="*/ 54 h 65"/>
                <a:gd name="T12" fmla="*/ 16 w 98"/>
                <a:gd name="T13" fmla="*/ 28 h 65"/>
              </a:gdLst>
              <a:ahLst/>
              <a:cxnLst>
                <a:cxn ang="0">
                  <a:pos x="T0" y="T1"/>
                </a:cxn>
                <a:cxn ang="0">
                  <a:pos x="T2" y="T3"/>
                </a:cxn>
                <a:cxn ang="0">
                  <a:pos x="T4" y="T5"/>
                </a:cxn>
                <a:cxn ang="0">
                  <a:pos x="T6" y="T7"/>
                </a:cxn>
                <a:cxn ang="0">
                  <a:pos x="T8" y="T9"/>
                </a:cxn>
                <a:cxn ang="0">
                  <a:pos x="T10" y="T11"/>
                </a:cxn>
                <a:cxn ang="0">
                  <a:pos x="T12" y="T13"/>
                </a:cxn>
              </a:cxnLst>
              <a:rect l="0" t="0" r="r" b="b"/>
              <a:pathLst>
                <a:path w="98" h="65">
                  <a:moveTo>
                    <a:pt x="16" y="28"/>
                  </a:moveTo>
                  <a:cubicBezTo>
                    <a:pt x="23" y="25"/>
                    <a:pt x="40" y="9"/>
                    <a:pt x="53" y="4"/>
                  </a:cubicBezTo>
                  <a:cubicBezTo>
                    <a:pt x="66" y="0"/>
                    <a:pt x="72" y="4"/>
                    <a:pt x="77" y="13"/>
                  </a:cubicBezTo>
                  <a:cubicBezTo>
                    <a:pt x="82" y="22"/>
                    <a:pt x="98" y="40"/>
                    <a:pt x="93" y="43"/>
                  </a:cubicBezTo>
                  <a:cubicBezTo>
                    <a:pt x="81" y="49"/>
                    <a:pt x="81" y="65"/>
                    <a:pt x="73" y="63"/>
                  </a:cubicBezTo>
                  <a:cubicBezTo>
                    <a:pt x="64" y="61"/>
                    <a:pt x="46" y="58"/>
                    <a:pt x="38" y="54"/>
                  </a:cubicBezTo>
                  <a:cubicBezTo>
                    <a:pt x="30" y="51"/>
                    <a:pt x="0" y="34"/>
                    <a:pt x="16" y="28"/>
                  </a:cubicBezTo>
                  <a:close/>
                </a:path>
              </a:pathLst>
            </a:custGeom>
            <a:solidFill>
              <a:srgbClr val="F2F1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2" name="Freeform 776">
              <a:extLst>
                <a:ext uri="{FF2B5EF4-FFF2-40B4-BE49-F238E27FC236}">
                  <a16:creationId xmlns:a16="http://schemas.microsoft.com/office/drawing/2014/main" id="{5E9A56CE-601C-9357-4A7B-52DB576DBDA7}"/>
                </a:ext>
              </a:extLst>
            </p:cNvPr>
            <p:cNvSpPr>
              <a:spLocks/>
            </p:cNvSpPr>
            <p:nvPr/>
          </p:nvSpPr>
          <p:spPr bwMode="auto">
            <a:xfrm>
              <a:off x="4106863" y="2979738"/>
              <a:ext cx="701675" cy="461963"/>
            </a:xfrm>
            <a:custGeom>
              <a:avLst/>
              <a:gdLst>
                <a:gd name="T0" fmla="*/ 16 w 96"/>
                <a:gd name="T1" fmla="*/ 27 h 63"/>
                <a:gd name="T2" fmla="*/ 52 w 96"/>
                <a:gd name="T3" fmla="*/ 4 h 63"/>
                <a:gd name="T4" fmla="*/ 75 w 96"/>
                <a:gd name="T5" fmla="*/ 12 h 63"/>
                <a:gd name="T6" fmla="*/ 91 w 96"/>
                <a:gd name="T7" fmla="*/ 41 h 63"/>
                <a:gd name="T8" fmla="*/ 72 w 96"/>
                <a:gd name="T9" fmla="*/ 61 h 63"/>
                <a:gd name="T10" fmla="*/ 37 w 96"/>
                <a:gd name="T11" fmla="*/ 53 h 63"/>
                <a:gd name="T12" fmla="*/ 16 w 96"/>
                <a:gd name="T13" fmla="*/ 27 h 63"/>
              </a:gdLst>
              <a:ahLst/>
              <a:cxnLst>
                <a:cxn ang="0">
                  <a:pos x="T0" y="T1"/>
                </a:cxn>
                <a:cxn ang="0">
                  <a:pos x="T2" y="T3"/>
                </a:cxn>
                <a:cxn ang="0">
                  <a:pos x="T4" y="T5"/>
                </a:cxn>
                <a:cxn ang="0">
                  <a:pos x="T6" y="T7"/>
                </a:cxn>
                <a:cxn ang="0">
                  <a:pos x="T8" y="T9"/>
                </a:cxn>
                <a:cxn ang="0">
                  <a:pos x="T10" y="T11"/>
                </a:cxn>
                <a:cxn ang="0">
                  <a:pos x="T12" y="T13"/>
                </a:cxn>
              </a:cxnLst>
              <a:rect l="0" t="0" r="r" b="b"/>
              <a:pathLst>
                <a:path w="96" h="63">
                  <a:moveTo>
                    <a:pt x="16" y="27"/>
                  </a:moveTo>
                  <a:cubicBezTo>
                    <a:pt x="23" y="24"/>
                    <a:pt x="39" y="8"/>
                    <a:pt x="52" y="4"/>
                  </a:cubicBezTo>
                  <a:cubicBezTo>
                    <a:pt x="64" y="0"/>
                    <a:pt x="70" y="3"/>
                    <a:pt x="75" y="12"/>
                  </a:cubicBezTo>
                  <a:cubicBezTo>
                    <a:pt x="79" y="21"/>
                    <a:pt x="96" y="38"/>
                    <a:pt x="91" y="41"/>
                  </a:cubicBezTo>
                  <a:cubicBezTo>
                    <a:pt x="79" y="48"/>
                    <a:pt x="79" y="63"/>
                    <a:pt x="72" y="61"/>
                  </a:cubicBezTo>
                  <a:cubicBezTo>
                    <a:pt x="62" y="59"/>
                    <a:pt x="45" y="56"/>
                    <a:pt x="37" y="53"/>
                  </a:cubicBezTo>
                  <a:cubicBezTo>
                    <a:pt x="30" y="49"/>
                    <a:pt x="0" y="33"/>
                    <a:pt x="16" y="27"/>
                  </a:cubicBezTo>
                  <a:close/>
                </a:path>
              </a:pathLst>
            </a:custGeom>
            <a:solidFill>
              <a:srgbClr val="F2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3" name="Freeform 777">
              <a:extLst>
                <a:ext uri="{FF2B5EF4-FFF2-40B4-BE49-F238E27FC236}">
                  <a16:creationId xmlns:a16="http://schemas.microsoft.com/office/drawing/2014/main" id="{F3B76D7C-A8C8-3626-6C74-5EEC795428D3}"/>
                </a:ext>
              </a:extLst>
            </p:cNvPr>
            <p:cNvSpPr>
              <a:spLocks/>
            </p:cNvSpPr>
            <p:nvPr/>
          </p:nvSpPr>
          <p:spPr bwMode="auto">
            <a:xfrm>
              <a:off x="4113213" y="2987676"/>
              <a:ext cx="681038" cy="446088"/>
            </a:xfrm>
            <a:custGeom>
              <a:avLst/>
              <a:gdLst>
                <a:gd name="T0" fmla="*/ 16 w 93"/>
                <a:gd name="T1" fmla="*/ 26 h 61"/>
                <a:gd name="T2" fmla="*/ 50 w 93"/>
                <a:gd name="T3" fmla="*/ 4 h 61"/>
                <a:gd name="T4" fmla="*/ 73 w 93"/>
                <a:gd name="T5" fmla="*/ 12 h 61"/>
                <a:gd name="T6" fmla="*/ 88 w 93"/>
                <a:gd name="T7" fmla="*/ 40 h 61"/>
                <a:gd name="T8" fmla="*/ 70 w 93"/>
                <a:gd name="T9" fmla="*/ 59 h 61"/>
                <a:gd name="T10" fmla="*/ 36 w 93"/>
                <a:gd name="T11" fmla="*/ 51 h 61"/>
                <a:gd name="T12" fmla="*/ 16 w 93"/>
                <a:gd name="T13" fmla="*/ 26 h 61"/>
              </a:gdLst>
              <a:ahLst/>
              <a:cxnLst>
                <a:cxn ang="0">
                  <a:pos x="T0" y="T1"/>
                </a:cxn>
                <a:cxn ang="0">
                  <a:pos x="T2" y="T3"/>
                </a:cxn>
                <a:cxn ang="0">
                  <a:pos x="T4" y="T5"/>
                </a:cxn>
                <a:cxn ang="0">
                  <a:pos x="T6" y="T7"/>
                </a:cxn>
                <a:cxn ang="0">
                  <a:pos x="T8" y="T9"/>
                </a:cxn>
                <a:cxn ang="0">
                  <a:pos x="T10" y="T11"/>
                </a:cxn>
                <a:cxn ang="0">
                  <a:pos x="T12" y="T13"/>
                </a:cxn>
              </a:cxnLst>
              <a:rect l="0" t="0" r="r" b="b"/>
              <a:pathLst>
                <a:path w="93" h="61">
                  <a:moveTo>
                    <a:pt x="16" y="26"/>
                  </a:moveTo>
                  <a:cubicBezTo>
                    <a:pt x="23" y="23"/>
                    <a:pt x="38" y="8"/>
                    <a:pt x="50" y="4"/>
                  </a:cubicBezTo>
                  <a:cubicBezTo>
                    <a:pt x="63" y="0"/>
                    <a:pt x="68" y="3"/>
                    <a:pt x="73" y="12"/>
                  </a:cubicBezTo>
                  <a:cubicBezTo>
                    <a:pt x="77" y="20"/>
                    <a:pt x="93" y="37"/>
                    <a:pt x="88" y="40"/>
                  </a:cubicBezTo>
                  <a:cubicBezTo>
                    <a:pt x="77" y="46"/>
                    <a:pt x="77" y="61"/>
                    <a:pt x="70" y="59"/>
                  </a:cubicBezTo>
                  <a:cubicBezTo>
                    <a:pt x="61" y="57"/>
                    <a:pt x="44" y="55"/>
                    <a:pt x="36" y="51"/>
                  </a:cubicBezTo>
                  <a:cubicBezTo>
                    <a:pt x="29" y="47"/>
                    <a:pt x="0" y="32"/>
                    <a:pt x="16" y="26"/>
                  </a:cubicBezTo>
                  <a:close/>
                </a:path>
              </a:pathLst>
            </a:custGeom>
            <a:solidFill>
              <a:srgbClr val="F3F2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4" name="Freeform 778">
              <a:extLst>
                <a:ext uri="{FF2B5EF4-FFF2-40B4-BE49-F238E27FC236}">
                  <a16:creationId xmlns:a16="http://schemas.microsoft.com/office/drawing/2014/main" id="{3DBB9EDC-09F2-3512-1672-074985C516AB}"/>
                </a:ext>
              </a:extLst>
            </p:cNvPr>
            <p:cNvSpPr>
              <a:spLocks/>
            </p:cNvSpPr>
            <p:nvPr/>
          </p:nvSpPr>
          <p:spPr bwMode="auto">
            <a:xfrm>
              <a:off x="4121151" y="2987676"/>
              <a:ext cx="665163" cy="439738"/>
            </a:xfrm>
            <a:custGeom>
              <a:avLst/>
              <a:gdLst>
                <a:gd name="T0" fmla="*/ 16 w 91"/>
                <a:gd name="T1" fmla="*/ 26 h 60"/>
                <a:gd name="T2" fmla="*/ 49 w 91"/>
                <a:gd name="T3" fmla="*/ 4 h 60"/>
                <a:gd name="T4" fmla="*/ 71 w 91"/>
                <a:gd name="T5" fmla="*/ 12 h 60"/>
                <a:gd name="T6" fmla="*/ 86 w 91"/>
                <a:gd name="T7" fmla="*/ 39 h 60"/>
                <a:gd name="T8" fmla="*/ 68 w 91"/>
                <a:gd name="T9" fmla="*/ 58 h 60"/>
                <a:gd name="T10" fmla="*/ 35 w 91"/>
                <a:gd name="T11" fmla="*/ 50 h 60"/>
                <a:gd name="T12" fmla="*/ 16 w 91"/>
                <a:gd name="T13" fmla="*/ 26 h 60"/>
              </a:gdLst>
              <a:ahLst/>
              <a:cxnLst>
                <a:cxn ang="0">
                  <a:pos x="T0" y="T1"/>
                </a:cxn>
                <a:cxn ang="0">
                  <a:pos x="T2" y="T3"/>
                </a:cxn>
                <a:cxn ang="0">
                  <a:pos x="T4" y="T5"/>
                </a:cxn>
                <a:cxn ang="0">
                  <a:pos x="T6" y="T7"/>
                </a:cxn>
                <a:cxn ang="0">
                  <a:pos x="T8" y="T9"/>
                </a:cxn>
                <a:cxn ang="0">
                  <a:pos x="T10" y="T11"/>
                </a:cxn>
                <a:cxn ang="0">
                  <a:pos x="T12" y="T13"/>
                </a:cxn>
              </a:cxnLst>
              <a:rect l="0" t="0" r="r" b="b"/>
              <a:pathLst>
                <a:path w="91" h="60">
                  <a:moveTo>
                    <a:pt x="16" y="26"/>
                  </a:moveTo>
                  <a:cubicBezTo>
                    <a:pt x="22" y="23"/>
                    <a:pt x="37" y="8"/>
                    <a:pt x="49" y="4"/>
                  </a:cubicBezTo>
                  <a:cubicBezTo>
                    <a:pt x="61" y="0"/>
                    <a:pt x="67" y="4"/>
                    <a:pt x="71" y="12"/>
                  </a:cubicBezTo>
                  <a:cubicBezTo>
                    <a:pt x="75" y="20"/>
                    <a:pt x="91" y="37"/>
                    <a:pt x="86" y="39"/>
                  </a:cubicBezTo>
                  <a:cubicBezTo>
                    <a:pt x="75" y="46"/>
                    <a:pt x="75" y="60"/>
                    <a:pt x="68" y="58"/>
                  </a:cubicBezTo>
                  <a:cubicBezTo>
                    <a:pt x="59" y="56"/>
                    <a:pt x="42" y="54"/>
                    <a:pt x="35" y="50"/>
                  </a:cubicBezTo>
                  <a:cubicBezTo>
                    <a:pt x="28" y="47"/>
                    <a:pt x="0" y="31"/>
                    <a:pt x="16" y="26"/>
                  </a:cubicBezTo>
                  <a:close/>
                </a:path>
              </a:pathLst>
            </a:custGeom>
            <a:solidFill>
              <a:srgbClr val="F4F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5" name="Freeform 779">
              <a:extLst>
                <a:ext uri="{FF2B5EF4-FFF2-40B4-BE49-F238E27FC236}">
                  <a16:creationId xmlns:a16="http://schemas.microsoft.com/office/drawing/2014/main" id="{0E8CF0DC-14F5-7937-71C3-9B908B80D1F3}"/>
                </a:ext>
              </a:extLst>
            </p:cNvPr>
            <p:cNvSpPr>
              <a:spLocks/>
            </p:cNvSpPr>
            <p:nvPr/>
          </p:nvSpPr>
          <p:spPr bwMode="auto">
            <a:xfrm>
              <a:off x="4135438" y="2995613"/>
              <a:ext cx="636588" cy="423863"/>
            </a:xfrm>
            <a:custGeom>
              <a:avLst/>
              <a:gdLst>
                <a:gd name="T0" fmla="*/ 14 w 87"/>
                <a:gd name="T1" fmla="*/ 25 h 58"/>
                <a:gd name="T2" fmla="*/ 47 w 87"/>
                <a:gd name="T3" fmla="*/ 4 h 58"/>
                <a:gd name="T4" fmla="*/ 68 w 87"/>
                <a:gd name="T5" fmla="*/ 12 h 58"/>
                <a:gd name="T6" fmla="*/ 83 w 87"/>
                <a:gd name="T7" fmla="*/ 38 h 58"/>
                <a:gd name="T8" fmla="*/ 65 w 87"/>
                <a:gd name="T9" fmla="*/ 56 h 58"/>
                <a:gd name="T10" fmla="*/ 34 w 87"/>
                <a:gd name="T11" fmla="*/ 49 h 58"/>
                <a:gd name="T12" fmla="*/ 14 w 87"/>
                <a:gd name="T13" fmla="*/ 25 h 58"/>
              </a:gdLst>
              <a:ahLst/>
              <a:cxnLst>
                <a:cxn ang="0">
                  <a:pos x="T0" y="T1"/>
                </a:cxn>
                <a:cxn ang="0">
                  <a:pos x="T2" y="T3"/>
                </a:cxn>
                <a:cxn ang="0">
                  <a:pos x="T4" y="T5"/>
                </a:cxn>
                <a:cxn ang="0">
                  <a:pos x="T6" y="T7"/>
                </a:cxn>
                <a:cxn ang="0">
                  <a:pos x="T8" y="T9"/>
                </a:cxn>
                <a:cxn ang="0">
                  <a:pos x="T10" y="T11"/>
                </a:cxn>
                <a:cxn ang="0">
                  <a:pos x="T12" y="T13"/>
                </a:cxn>
              </a:cxnLst>
              <a:rect l="0" t="0" r="r" b="b"/>
              <a:pathLst>
                <a:path w="87" h="58">
                  <a:moveTo>
                    <a:pt x="14" y="25"/>
                  </a:moveTo>
                  <a:cubicBezTo>
                    <a:pt x="21" y="22"/>
                    <a:pt x="35" y="8"/>
                    <a:pt x="47" y="4"/>
                  </a:cubicBezTo>
                  <a:cubicBezTo>
                    <a:pt x="58" y="0"/>
                    <a:pt x="64" y="3"/>
                    <a:pt x="68" y="12"/>
                  </a:cubicBezTo>
                  <a:cubicBezTo>
                    <a:pt x="72" y="20"/>
                    <a:pt x="87" y="36"/>
                    <a:pt x="83" y="38"/>
                  </a:cubicBezTo>
                  <a:cubicBezTo>
                    <a:pt x="72" y="44"/>
                    <a:pt x="72" y="58"/>
                    <a:pt x="65" y="56"/>
                  </a:cubicBezTo>
                  <a:cubicBezTo>
                    <a:pt x="57" y="55"/>
                    <a:pt x="40" y="52"/>
                    <a:pt x="34" y="49"/>
                  </a:cubicBezTo>
                  <a:cubicBezTo>
                    <a:pt x="27" y="45"/>
                    <a:pt x="0" y="30"/>
                    <a:pt x="14" y="25"/>
                  </a:cubicBezTo>
                  <a:close/>
                </a:path>
              </a:pathLst>
            </a:custGeom>
            <a:solidFill>
              <a:srgbClr val="F4F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6" name="Freeform 780">
              <a:extLst>
                <a:ext uri="{FF2B5EF4-FFF2-40B4-BE49-F238E27FC236}">
                  <a16:creationId xmlns:a16="http://schemas.microsoft.com/office/drawing/2014/main" id="{F33BB7F6-68D4-B9E0-8B22-15833BAFC9A7}"/>
                </a:ext>
              </a:extLst>
            </p:cNvPr>
            <p:cNvSpPr>
              <a:spLocks/>
            </p:cNvSpPr>
            <p:nvPr/>
          </p:nvSpPr>
          <p:spPr bwMode="auto">
            <a:xfrm>
              <a:off x="4143376" y="3001963"/>
              <a:ext cx="622300" cy="411163"/>
            </a:xfrm>
            <a:custGeom>
              <a:avLst/>
              <a:gdLst>
                <a:gd name="T0" fmla="*/ 14 w 85"/>
                <a:gd name="T1" fmla="*/ 24 h 56"/>
                <a:gd name="T2" fmla="*/ 46 w 85"/>
                <a:gd name="T3" fmla="*/ 4 h 56"/>
                <a:gd name="T4" fmla="*/ 66 w 85"/>
                <a:gd name="T5" fmla="*/ 11 h 56"/>
                <a:gd name="T6" fmla="*/ 80 w 85"/>
                <a:gd name="T7" fmla="*/ 37 h 56"/>
                <a:gd name="T8" fmla="*/ 63 w 85"/>
                <a:gd name="T9" fmla="*/ 54 h 56"/>
                <a:gd name="T10" fmla="*/ 33 w 85"/>
                <a:gd name="T11" fmla="*/ 47 h 56"/>
                <a:gd name="T12" fmla="*/ 14 w 85"/>
                <a:gd name="T13" fmla="*/ 24 h 56"/>
              </a:gdLst>
              <a:ahLst/>
              <a:cxnLst>
                <a:cxn ang="0">
                  <a:pos x="T0" y="T1"/>
                </a:cxn>
                <a:cxn ang="0">
                  <a:pos x="T2" y="T3"/>
                </a:cxn>
                <a:cxn ang="0">
                  <a:pos x="T4" y="T5"/>
                </a:cxn>
                <a:cxn ang="0">
                  <a:pos x="T6" y="T7"/>
                </a:cxn>
                <a:cxn ang="0">
                  <a:pos x="T8" y="T9"/>
                </a:cxn>
                <a:cxn ang="0">
                  <a:pos x="T10" y="T11"/>
                </a:cxn>
                <a:cxn ang="0">
                  <a:pos x="T12" y="T13"/>
                </a:cxn>
              </a:cxnLst>
              <a:rect l="0" t="0" r="r" b="b"/>
              <a:pathLst>
                <a:path w="85" h="56">
                  <a:moveTo>
                    <a:pt x="14" y="24"/>
                  </a:moveTo>
                  <a:cubicBezTo>
                    <a:pt x="20" y="22"/>
                    <a:pt x="34" y="7"/>
                    <a:pt x="46" y="4"/>
                  </a:cubicBezTo>
                  <a:cubicBezTo>
                    <a:pt x="57" y="0"/>
                    <a:pt x="62" y="3"/>
                    <a:pt x="66" y="11"/>
                  </a:cubicBezTo>
                  <a:cubicBezTo>
                    <a:pt x="70" y="19"/>
                    <a:pt x="85" y="34"/>
                    <a:pt x="80" y="37"/>
                  </a:cubicBezTo>
                  <a:cubicBezTo>
                    <a:pt x="70" y="42"/>
                    <a:pt x="70" y="56"/>
                    <a:pt x="63" y="54"/>
                  </a:cubicBezTo>
                  <a:cubicBezTo>
                    <a:pt x="55" y="53"/>
                    <a:pt x="39" y="50"/>
                    <a:pt x="33" y="47"/>
                  </a:cubicBezTo>
                  <a:cubicBezTo>
                    <a:pt x="26" y="44"/>
                    <a:pt x="0" y="29"/>
                    <a:pt x="14" y="24"/>
                  </a:cubicBezTo>
                  <a:close/>
                </a:path>
              </a:pathLst>
            </a:custGeom>
            <a:solidFill>
              <a:srgbClr val="F5F5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7" name="Freeform 781">
              <a:extLst>
                <a:ext uri="{FF2B5EF4-FFF2-40B4-BE49-F238E27FC236}">
                  <a16:creationId xmlns:a16="http://schemas.microsoft.com/office/drawing/2014/main" id="{B6898957-44B8-E755-C355-C382337F7BCD}"/>
                </a:ext>
              </a:extLst>
            </p:cNvPr>
            <p:cNvSpPr>
              <a:spLocks/>
            </p:cNvSpPr>
            <p:nvPr/>
          </p:nvSpPr>
          <p:spPr bwMode="auto">
            <a:xfrm>
              <a:off x="4149726" y="3009901"/>
              <a:ext cx="600075" cy="395288"/>
            </a:xfrm>
            <a:custGeom>
              <a:avLst/>
              <a:gdLst>
                <a:gd name="T0" fmla="*/ 14 w 82"/>
                <a:gd name="T1" fmla="*/ 23 h 54"/>
                <a:gd name="T2" fmla="*/ 44 w 82"/>
                <a:gd name="T3" fmla="*/ 3 h 54"/>
                <a:gd name="T4" fmla="*/ 64 w 82"/>
                <a:gd name="T5" fmla="*/ 10 h 54"/>
                <a:gd name="T6" fmla="*/ 78 w 82"/>
                <a:gd name="T7" fmla="*/ 35 h 54"/>
                <a:gd name="T8" fmla="*/ 62 w 82"/>
                <a:gd name="T9" fmla="*/ 52 h 54"/>
                <a:gd name="T10" fmla="*/ 32 w 82"/>
                <a:gd name="T11" fmla="*/ 45 h 54"/>
                <a:gd name="T12" fmla="*/ 14 w 82"/>
                <a:gd name="T13" fmla="*/ 23 h 54"/>
              </a:gdLst>
              <a:ahLst/>
              <a:cxnLst>
                <a:cxn ang="0">
                  <a:pos x="T0" y="T1"/>
                </a:cxn>
                <a:cxn ang="0">
                  <a:pos x="T2" y="T3"/>
                </a:cxn>
                <a:cxn ang="0">
                  <a:pos x="T4" y="T5"/>
                </a:cxn>
                <a:cxn ang="0">
                  <a:pos x="T6" y="T7"/>
                </a:cxn>
                <a:cxn ang="0">
                  <a:pos x="T8" y="T9"/>
                </a:cxn>
                <a:cxn ang="0">
                  <a:pos x="T10" y="T11"/>
                </a:cxn>
                <a:cxn ang="0">
                  <a:pos x="T12" y="T13"/>
                </a:cxn>
              </a:cxnLst>
              <a:rect l="0" t="0" r="r" b="b"/>
              <a:pathLst>
                <a:path w="82" h="54">
                  <a:moveTo>
                    <a:pt x="14" y="23"/>
                  </a:moveTo>
                  <a:cubicBezTo>
                    <a:pt x="20" y="21"/>
                    <a:pt x="34" y="7"/>
                    <a:pt x="44" y="3"/>
                  </a:cubicBezTo>
                  <a:cubicBezTo>
                    <a:pt x="55" y="0"/>
                    <a:pt x="60" y="3"/>
                    <a:pt x="64" y="10"/>
                  </a:cubicBezTo>
                  <a:cubicBezTo>
                    <a:pt x="68" y="18"/>
                    <a:pt x="82" y="33"/>
                    <a:pt x="78" y="35"/>
                  </a:cubicBezTo>
                  <a:cubicBezTo>
                    <a:pt x="68" y="41"/>
                    <a:pt x="68" y="54"/>
                    <a:pt x="62" y="52"/>
                  </a:cubicBezTo>
                  <a:cubicBezTo>
                    <a:pt x="54" y="51"/>
                    <a:pt x="38" y="48"/>
                    <a:pt x="32" y="45"/>
                  </a:cubicBezTo>
                  <a:cubicBezTo>
                    <a:pt x="26" y="42"/>
                    <a:pt x="0" y="28"/>
                    <a:pt x="14" y="23"/>
                  </a:cubicBezTo>
                  <a:close/>
                </a:path>
              </a:pathLst>
            </a:custGeom>
            <a:solidFill>
              <a:srgbClr val="F6F5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8" name="Freeform 782">
              <a:extLst>
                <a:ext uri="{FF2B5EF4-FFF2-40B4-BE49-F238E27FC236}">
                  <a16:creationId xmlns:a16="http://schemas.microsoft.com/office/drawing/2014/main" id="{D76CCF7D-26D9-ADE0-C4C7-9C3E83EF8FEB}"/>
                </a:ext>
              </a:extLst>
            </p:cNvPr>
            <p:cNvSpPr>
              <a:spLocks/>
            </p:cNvSpPr>
            <p:nvPr/>
          </p:nvSpPr>
          <p:spPr bwMode="auto">
            <a:xfrm>
              <a:off x="4157663" y="3009901"/>
              <a:ext cx="585788" cy="387350"/>
            </a:xfrm>
            <a:custGeom>
              <a:avLst/>
              <a:gdLst>
                <a:gd name="T0" fmla="*/ 14 w 80"/>
                <a:gd name="T1" fmla="*/ 23 h 53"/>
                <a:gd name="T2" fmla="*/ 43 w 80"/>
                <a:gd name="T3" fmla="*/ 4 h 53"/>
                <a:gd name="T4" fmla="*/ 62 w 80"/>
                <a:gd name="T5" fmla="*/ 11 h 53"/>
                <a:gd name="T6" fmla="*/ 76 w 80"/>
                <a:gd name="T7" fmla="*/ 35 h 53"/>
                <a:gd name="T8" fmla="*/ 60 w 80"/>
                <a:gd name="T9" fmla="*/ 51 h 53"/>
                <a:gd name="T10" fmla="*/ 31 w 80"/>
                <a:gd name="T11" fmla="*/ 44 h 53"/>
                <a:gd name="T12" fmla="*/ 14 w 80"/>
                <a:gd name="T13" fmla="*/ 23 h 53"/>
              </a:gdLst>
              <a:ahLst/>
              <a:cxnLst>
                <a:cxn ang="0">
                  <a:pos x="T0" y="T1"/>
                </a:cxn>
                <a:cxn ang="0">
                  <a:pos x="T2" y="T3"/>
                </a:cxn>
                <a:cxn ang="0">
                  <a:pos x="T4" y="T5"/>
                </a:cxn>
                <a:cxn ang="0">
                  <a:pos x="T6" y="T7"/>
                </a:cxn>
                <a:cxn ang="0">
                  <a:pos x="T8" y="T9"/>
                </a:cxn>
                <a:cxn ang="0">
                  <a:pos x="T10" y="T11"/>
                </a:cxn>
                <a:cxn ang="0">
                  <a:pos x="T12" y="T13"/>
                </a:cxn>
              </a:cxnLst>
              <a:rect l="0" t="0" r="r" b="b"/>
              <a:pathLst>
                <a:path w="80" h="53">
                  <a:moveTo>
                    <a:pt x="14" y="23"/>
                  </a:moveTo>
                  <a:cubicBezTo>
                    <a:pt x="19" y="21"/>
                    <a:pt x="33" y="7"/>
                    <a:pt x="43" y="4"/>
                  </a:cubicBezTo>
                  <a:cubicBezTo>
                    <a:pt x="54" y="0"/>
                    <a:pt x="59" y="3"/>
                    <a:pt x="62" y="11"/>
                  </a:cubicBezTo>
                  <a:cubicBezTo>
                    <a:pt x="66" y="18"/>
                    <a:pt x="80" y="33"/>
                    <a:pt x="76" y="35"/>
                  </a:cubicBezTo>
                  <a:cubicBezTo>
                    <a:pt x="66" y="40"/>
                    <a:pt x="66" y="53"/>
                    <a:pt x="60" y="51"/>
                  </a:cubicBezTo>
                  <a:cubicBezTo>
                    <a:pt x="52" y="50"/>
                    <a:pt x="37" y="48"/>
                    <a:pt x="31" y="44"/>
                  </a:cubicBezTo>
                  <a:cubicBezTo>
                    <a:pt x="25" y="41"/>
                    <a:pt x="0" y="28"/>
                    <a:pt x="14" y="23"/>
                  </a:cubicBezTo>
                  <a:close/>
                </a:path>
              </a:pathLst>
            </a:custGeom>
            <a:solidFill>
              <a:srgbClr val="F6F6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699" name="Freeform 783">
              <a:extLst>
                <a:ext uri="{FF2B5EF4-FFF2-40B4-BE49-F238E27FC236}">
                  <a16:creationId xmlns:a16="http://schemas.microsoft.com/office/drawing/2014/main" id="{77CF0830-5A67-1CA2-1BC7-D472F0A84382}"/>
                </a:ext>
              </a:extLst>
            </p:cNvPr>
            <p:cNvSpPr>
              <a:spLocks/>
            </p:cNvSpPr>
            <p:nvPr/>
          </p:nvSpPr>
          <p:spPr bwMode="auto">
            <a:xfrm>
              <a:off x="4165601" y="3016251"/>
              <a:ext cx="561975" cy="374650"/>
            </a:xfrm>
            <a:custGeom>
              <a:avLst/>
              <a:gdLst>
                <a:gd name="T0" fmla="*/ 13 w 77"/>
                <a:gd name="T1" fmla="*/ 22 h 51"/>
                <a:gd name="T2" fmla="*/ 42 w 77"/>
                <a:gd name="T3" fmla="*/ 4 h 51"/>
                <a:gd name="T4" fmla="*/ 61 w 77"/>
                <a:gd name="T5" fmla="*/ 10 h 51"/>
                <a:gd name="T6" fmla="*/ 73 w 77"/>
                <a:gd name="T7" fmla="*/ 33 h 51"/>
                <a:gd name="T8" fmla="*/ 58 w 77"/>
                <a:gd name="T9" fmla="*/ 50 h 51"/>
                <a:gd name="T10" fmla="*/ 30 w 77"/>
                <a:gd name="T11" fmla="*/ 43 h 51"/>
                <a:gd name="T12" fmla="*/ 13 w 77"/>
                <a:gd name="T13" fmla="*/ 22 h 51"/>
              </a:gdLst>
              <a:ahLst/>
              <a:cxnLst>
                <a:cxn ang="0">
                  <a:pos x="T0" y="T1"/>
                </a:cxn>
                <a:cxn ang="0">
                  <a:pos x="T2" y="T3"/>
                </a:cxn>
                <a:cxn ang="0">
                  <a:pos x="T4" y="T5"/>
                </a:cxn>
                <a:cxn ang="0">
                  <a:pos x="T6" y="T7"/>
                </a:cxn>
                <a:cxn ang="0">
                  <a:pos x="T8" y="T9"/>
                </a:cxn>
                <a:cxn ang="0">
                  <a:pos x="T10" y="T11"/>
                </a:cxn>
                <a:cxn ang="0">
                  <a:pos x="T12" y="T13"/>
                </a:cxn>
              </a:cxnLst>
              <a:rect l="0" t="0" r="r" b="b"/>
              <a:pathLst>
                <a:path w="77" h="51">
                  <a:moveTo>
                    <a:pt x="13" y="22"/>
                  </a:moveTo>
                  <a:cubicBezTo>
                    <a:pt x="19" y="20"/>
                    <a:pt x="32" y="7"/>
                    <a:pt x="42" y="4"/>
                  </a:cubicBezTo>
                  <a:cubicBezTo>
                    <a:pt x="52" y="0"/>
                    <a:pt x="57" y="3"/>
                    <a:pt x="61" y="10"/>
                  </a:cubicBezTo>
                  <a:cubicBezTo>
                    <a:pt x="64" y="17"/>
                    <a:pt x="77" y="31"/>
                    <a:pt x="73" y="33"/>
                  </a:cubicBezTo>
                  <a:cubicBezTo>
                    <a:pt x="64" y="39"/>
                    <a:pt x="64" y="51"/>
                    <a:pt x="58" y="50"/>
                  </a:cubicBezTo>
                  <a:cubicBezTo>
                    <a:pt x="50" y="48"/>
                    <a:pt x="36" y="46"/>
                    <a:pt x="30" y="43"/>
                  </a:cubicBezTo>
                  <a:cubicBezTo>
                    <a:pt x="24" y="40"/>
                    <a:pt x="0" y="27"/>
                    <a:pt x="13" y="22"/>
                  </a:cubicBezTo>
                  <a:close/>
                </a:path>
              </a:pathLst>
            </a:custGeom>
            <a:solidFill>
              <a:srgbClr val="F7F7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0" name="Freeform 784">
              <a:extLst>
                <a:ext uri="{FF2B5EF4-FFF2-40B4-BE49-F238E27FC236}">
                  <a16:creationId xmlns:a16="http://schemas.microsoft.com/office/drawing/2014/main" id="{46E0726A-B47B-BA95-8179-6DC3EBF58F89}"/>
                </a:ext>
              </a:extLst>
            </p:cNvPr>
            <p:cNvSpPr>
              <a:spLocks/>
            </p:cNvSpPr>
            <p:nvPr/>
          </p:nvSpPr>
          <p:spPr bwMode="auto">
            <a:xfrm>
              <a:off x="4179888" y="3024188"/>
              <a:ext cx="541338" cy="358775"/>
            </a:xfrm>
            <a:custGeom>
              <a:avLst/>
              <a:gdLst>
                <a:gd name="T0" fmla="*/ 12 w 74"/>
                <a:gd name="T1" fmla="*/ 21 h 49"/>
                <a:gd name="T2" fmla="*/ 40 w 74"/>
                <a:gd name="T3" fmla="*/ 3 h 49"/>
                <a:gd name="T4" fmla="*/ 58 w 74"/>
                <a:gd name="T5" fmla="*/ 10 h 49"/>
                <a:gd name="T6" fmla="*/ 70 w 74"/>
                <a:gd name="T7" fmla="*/ 32 h 49"/>
                <a:gd name="T8" fmla="*/ 55 w 74"/>
                <a:gd name="T9" fmla="*/ 48 h 49"/>
                <a:gd name="T10" fmla="*/ 28 w 74"/>
                <a:gd name="T11" fmla="*/ 41 h 49"/>
                <a:gd name="T12" fmla="*/ 12 w 74"/>
                <a:gd name="T13" fmla="*/ 21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12" y="21"/>
                  </a:moveTo>
                  <a:cubicBezTo>
                    <a:pt x="17" y="19"/>
                    <a:pt x="30" y="6"/>
                    <a:pt x="40" y="3"/>
                  </a:cubicBezTo>
                  <a:cubicBezTo>
                    <a:pt x="49" y="0"/>
                    <a:pt x="54" y="3"/>
                    <a:pt x="58" y="10"/>
                  </a:cubicBezTo>
                  <a:cubicBezTo>
                    <a:pt x="61" y="17"/>
                    <a:pt x="74" y="30"/>
                    <a:pt x="70" y="32"/>
                  </a:cubicBezTo>
                  <a:cubicBezTo>
                    <a:pt x="61" y="37"/>
                    <a:pt x="61" y="49"/>
                    <a:pt x="55" y="48"/>
                  </a:cubicBezTo>
                  <a:cubicBezTo>
                    <a:pt x="48" y="46"/>
                    <a:pt x="34" y="44"/>
                    <a:pt x="28" y="41"/>
                  </a:cubicBezTo>
                  <a:cubicBezTo>
                    <a:pt x="23" y="38"/>
                    <a:pt x="0" y="26"/>
                    <a:pt x="12" y="21"/>
                  </a:cubicBezTo>
                  <a:close/>
                </a:path>
              </a:pathLst>
            </a:custGeom>
            <a:solidFill>
              <a:srgbClr val="F8F7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1" name="Freeform 785">
              <a:extLst>
                <a:ext uri="{FF2B5EF4-FFF2-40B4-BE49-F238E27FC236}">
                  <a16:creationId xmlns:a16="http://schemas.microsoft.com/office/drawing/2014/main" id="{B2244907-B083-146E-6BA4-2208379AA5C8}"/>
                </a:ext>
              </a:extLst>
            </p:cNvPr>
            <p:cNvSpPr>
              <a:spLocks/>
            </p:cNvSpPr>
            <p:nvPr/>
          </p:nvSpPr>
          <p:spPr bwMode="auto">
            <a:xfrm>
              <a:off x="4186238" y="3032126"/>
              <a:ext cx="520700" cy="342900"/>
            </a:xfrm>
            <a:custGeom>
              <a:avLst/>
              <a:gdLst>
                <a:gd name="T0" fmla="*/ 12 w 71"/>
                <a:gd name="T1" fmla="*/ 20 h 47"/>
                <a:gd name="T2" fmla="*/ 38 w 71"/>
                <a:gd name="T3" fmla="*/ 3 h 47"/>
                <a:gd name="T4" fmla="*/ 56 w 71"/>
                <a:gd name="T5" fmla="*/ 9 h 47"/>
                <a:gd name="T6" fmla="*/ 68 w 71"/>
                <a:gd name="T7" fmla="*/ 31 h 47"/>
                <a:gd name="T8" fmla="*/ 53 w 71"/>
                <a:gd name="T9" fmla="*/ 46 h 47"/>
                <a:gd name="T10" fmla="*/ 28 w 71"/>
                <a:gd name="T11" fmla="*/ 39 h 47"/>
                <a:gd name="T12" fmla="*/ 12 w 71"/>
                <a:gd name="T13" fmla="*/ 20 h 47"/>
              </a:gdLst>
              <a:ahLst/>
              <a:cxnLst>
                <a:cxn ang="0">
                  <a:pos x="T0" y="T1"/>
                </a:cxn>
                <a:cxn ang="0">
                  <a:pos x="T2" y="T3"/>
                </a:cxn>
                <a:cxn ang="0">
                  <a:pos x="T4" y="T5"/>
                </a:cxn>
                <a:cxn ang="0">
                  <a:pos x="T6" y="T7"/>
                </a:cxn>
                <a:cxn ang="0">
                  <a:pos x="T8" y="T9"/>
                </a:cxn>
                <a:cxn ang="0">
                  <a:pos x="T10" y="T11"/>
                </a:cxn>
                <a:cxn ang="0">
                  <a:pos x="T12" y="T13"/>
                </a:cxn>
              </a:cxnLst>
              <a:rect l="0" t="0" r="r" b="b"/>
              <a:pathLst>
                <a:path w="71" h="47">
                  <a:moveTo>
                    <a:pt x="12" y="20"/>
                  </a:moveTo>
                  <a:cubicBezTo>
                    <a:pt x="17" y="18"/>
                    <a:pt x="29" y="6"/>
                    <a:pt x="38" y="3"/>
                  </a:cubicBezTo>
                  <a:cubicBezTo>
                    <a:pt x="48" y="0"/>
                    <a:pt x="52" y="2"/>
                    <a:pt x="56" y="9"/>
                  </a:cubicBezTo>
                  <a:cubicBezTo>
                    <a:pt x="59" y="16"/>
                    <a:pt x="71" y="29"/>
                    <a:pt x="68" y="31"/>
                  </a:cubicBezTo>
                  <a:cubicBezTo>
                    <a:pt x="59" y="36"/>
                    <a:pt x="59" y="47"/>
                    <a:pt x="53" y="46"/>
                  </a:cubicBezTo>
                  <a:cubicBezTo>
                    <a:pt x="46" y="44"/>
                    <a:pt x="33" y="42"/>
                    <a:pt x="28" y="39"/>
                  </a:cubicBezTo>
                  <a:cubicBezTo>
                    <a:pt x="22" y="37"/>
                    <a:pt x="0" y="24"/>
                    <a:pt x="12" y="20"/>
                  </a:cubicBezTo>
                  <a:close/>
                </a:path>
              </a:pathLst>
            </a:custGeom>
            <a:solidFill>
              <a:srgbClr val="F8F8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2" name="Freeform 786">
              <a:extLst>
                <a:ext uri="{FF2B5EF4-FFF2-40B4-BE49-F238E27FC236}">
                  <a16:creationId xmlns:a16="http://schemas.microsoft.com/office/drawing/2014/main" id="{F29D88FB-F0A4-01F6-5477-BEF7184736F5}"/>
                </a:ext>
              </a:extLst>
            </p:cNvPr>
            <p:cNvSpPr>
              <a:spLocks/>
            </p:cNvSpPr>
            <p:nvPr/>
          </p:nvSpPr>
          <p:spPr bwMode="auto">
            <a:xfrm>
              <a:off x="4194176" y="3032126"/>
              <a:ext cx="504825" cy="336550"/>
            </a:xfrm>
            <a:custGeom>
              <a:avLst/>
              <a:gdLst>
                <a:gd name="T0" fmla="*/ 12 w 69"/>
                <a:gd name="T1" fmla="*/ 20 h 46"/>
                <a:gd name="T2" fmla="*/ 37 w 69"/>
                <a:gd name="T3" fmla="*/ 3 h 46"/>
                <a:gd name="T4" fmla="*/ 54 w 69"/>
                <a:gd name="T5" fmla="*/ 10 h 46"/>
                <a:gd name="T6" fmla="*/ 65 w 69"/>
                <a:gd name="T7" fmla="*/ 30 h 46"/>
                <a:gd name="T8" fmla="*/ 52 w 69"/>
                <a:gd name="T9" fmla="*/ 45 h 46"/>
                <a:gd name="T10" fmla="*/ 27 w 69"/>
                <a:gd name="T11" fmla="*/ 39 h 46"/>
                <a:gd name="T12" fmla="*/ 12 w 69"/>
                <a:gd name="T13" fmla="*/ 20 h 46"/>
              </a:gdLst>
              <a:ahLst/>
              <a:cxnLst>
                <a:cxn ang="0">
                  <a:pos x="T0" y="T1"/>
                </a:cxn>
                <a:cxn ang="0">
                  <a:pos x="T2" y="T3"/>
                </a:cxn>
                <a:cxn ang="0">
                  <a:pos x="T4" y="T5"/>
                </a:cxn>
                <a:cxn ang="0">
                  <a:pos x="T6" y="T7"/>
                </a:cxn>
                <a:cxn ang="0">
                  <a:pos x="T8" y="T9"/>
                </a:cxn>
                <a:cxn ang="0">
                  <a:pos x="T10" y="T11"/>
                </a:cxn>
                <a:cxn ang="0">
                  <a:pos x="T12" y="T13"/>
                </a:cxn>
              </a:cxnLst>
              <a:rect l="0" t="0" r="r" b="b"/>
              <a:pathLst>
                <a:path w="69" h="46">
                  <a:moveTo>
                    <a:pt x="12" y="20"/>
                  </a:moveTo>
                  <a:cubicBezTo>
                    <a:pt x="17" y="18"/>
                    <a:pt x="28" y="7"/>
                    <a:pt x="37" y="3"/>
                  </a:cubicBezTo>
                  <a:cubicBezTo>
                    <a:pt x="46" y="0"/>
                    <a:pt x="51" y="3"/>
                    <a:pt x="54" y="10"/>
                  </a:cubicBezTo>
                  <a:cubicBezTo>
                    <a:pt x="57" y="16"/>
                    <a:pt x="69" y="28"/>
                    <a:pt x="65" y="30"/>
                  </a:cubicBezTo>
                  <a:cubicBezTo>
                    <a:pt x="57" y="35"/>
                    <a:pt x="57" y="46"/>
                    <a:pt x="52" y="45"/>
                  </a:cubicBezTo>
                  <a:cubicBezTo>
                    <a:pt x="45" y="43"/>
                    <a:pt x="32" y="41"/>
                    <a:pt x="27" y="39"/>
                  </a:cubicBezTo>
                  <a:cubicBezTo>
                    <a:pt x="21" y="36"/>
                    <a:pt x="0" y="24"/>
                    <a:pt x="12" y="20"/>
                  </a:cubicBezTo>
                  <a:close/>
                </a:path>
              </a:pathLst>
            </a:custGeom>
            <a:solidFill>
              <a:srgbClr val="F9F9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3" name="Freeform 787">
              <a:extLst>
                <a:ext uri="{FF2B5EF4-FFF2-40B4-BE49-F238E27FC236}">
                  <a16:creationId xmlns:a16="http://schemas.microsoft.com/office/drawing/2014/main" id="{18264F63-AF2E-AC4C-DDEA-A42EF9912489}"/>
                </a:ext>
              </a:extLst>
            </p:cNvPr>
            <p:cNvSpPr>
              <a:spLocks/>
            </p:cNvSpPr>
            <p:nvPr/>
          </p:nvSpPr>
          <p:spPr bwMode="auto">
            <a:xfrm>
              <a:off x="4202113" y="3038476"/>
              <a:ext cx="482600" cy="322263"/>
            </a:xfrm>
            <a:custGeom>
              <a:avLst/>
              <a:gdLst>
                <a:gd name="T0" fmla="*/ 11 w 66"/>
                <a:gd name="T1" fmla="*/ 19 h 44"/>
                <a:gd name="T2" fmla="*/ 36 w 66"/>
                <a:gd name="T3" fmla="*/ 3 h 44"/>
                <a:gd name="T4" fmla="*/ 52 w 66"/>
                <a:gd name="T5" fmla="*/ 9 h 44"/>
                <a:gd name="T6" fmla="*/ 63 w 66"/>
                <a:gd name="T7" fmla="*/ 29 h 44"/>
                <a:gd name="T8" fmla="*/ 50 w 66"/>
                <a:gd name="T9" fmla="*/ 43 h 44"/>
                <a:gd name="T10" fmla="*/ 26 w 66"/>
                <a:gd name="T11" fmla="*/ 37 h 44"/>
                <a:gd name="T12" fmla="*/ 11 w 66"/>
                <a:gd name="T13" fmla="*/ 19 h 44"/>
              </a:gdLst>
              <a:ahLst/>
              <a:cxnLst>
                <a:cxn ang="0">
                  <a:pos x="T0" y="T1"/>
                </a:cxn>
                <a:cxn ang="0">
                  <a:pos x="T2" y="T3"/>
                </a:cxn>
                <a:cxn ang="0">
                  <a:pos x="T4" y="T5"/>
                </a:cxn>
                <a:cxn ang="0">
                  <a:pos x="T6" y="T7"/>
                </a:cxn>
                <a:cxn ang="0">
                  <a:pos x="T8" y="T9"/>
                </a:cxn>
                <a:cxn ang="0">
                  <a:pos x="T10" y="T11"/>
                </a:cxn>
                <a:cxn ang="0">
                  <a:pos x="T12" y="T13"/>
                </a:cxn>
              </a:cxnLst>
              <a:rect l="0" t="0" r="r" b="b"/>
              <a:pathLst>
                <a:path w="66" h="44">
                  <a:moveTo>
                    <a:pt x="11" y="19"/>
                  </a:moveTo>
                  <a:cubicBezTo>
                    <a:pt x="16" y="17"/>
                    <a:pt x="27" y="6"/>
                    <a:pt x="36" y="3"/>
                  </a:cubicBezTo>
                  <a:cubicBezTo>
                    <a:pt x="45" y="0"/>
                    <a:pt x="49" y="3"/>
                    <a:pt x="52" y="9"/>
                  </a:cubicBezTo>
                  <a:cubicBezTo>
                    <a:pt x="55" y="15"/>
                    <a:pt x="66" y="27"/>
                    <a:pt x="63" y="29"/>
                  </a:cubicBezTo>
                  <a:cubicBezTo>
                    <a:pt x="55" y="33"/>
                    <a:pt x="55" y="44"/>
                    <a:pt x="50" y="43"/>
                  </a:cubicBezTo>
                  <a:cubicBezTo>
                    <a:pt x="43" y="41"/>
                    <a:pt x="31" y="40"/>
                    <a:pt x="26" y="37"/>
                  </a:cubicBezTo>
                  <a:cubicBezTo>
                    <a:pt x="21" y="34"/>
                    <a:pt x="0" y="23"/>
                    <a:pt x="11" y="19"/>
                  </a:cubicBezTo>
                  <a:close/>
                </a:path>
              </a:pathLst>
            </a:custGeom>
            <a:solidFill>
              <a:srgbClr val="FAF9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4" name="Freeform 788">
              <a:extLst>
                <a:ext uri="{FF2B5EF4-FFF2-40B4-BE49-F238E27FC236}">
                  <a16:creationId xmlns:a16="http://schemas.microsoft.com/office/drawing/2014/main" id="{219CE751-8297-3659-D89B-0304D72455D6}"/>
                </a:ext>
              </a:extLst>
            </p:cNvPr>
            <p:cNvSpPr>
              <a:spLocks/>
            </p:cNvSpPr>
            <p:nvPr/>
          </p:nvSpPr>
          <p:spPr bwMode="auto">
            <a:xfrm>
              <a:off x="4208463" y="3046413"/>
              <a:ext cx="468313" cy="307975"/>
            </a:xfrm>
            <a:custGeom>
              <a:avLst/>
              <a:gdLst>
                <a:gd name="T0" fmla="*/ 11 w 64"/>
                <a:gd name="T1" fmla="*/ 18 h 42"/>
                <a:gd name="T2" fmla="*/ 35 w 64"/>
                <a:gd name="T3" fmla="*/ 3 h 42"/>
                <a:gd name="T4" fmla="*/ 50 w 64"/>
                <a:gd name="T5" fmla="*/ 8 h 42"/>
                <a:gd name="T6" fmla="*/ 61 w 64"/>
                <a:gd name="T7" fmla="*/ 27 h 42"/>
                <a:gd name="T8" fmla="*/ 48 w 64"/>
                <a:gd name="T9" fmla="*/ 41 h 42"/>
                <a:gd name="T10" fmla="*/ 25 w 64"/>
                <a:gd name="T11" fmla="*/ 35 h 42"/>
                <a:gd name="T12" fmla="*/ 11 w 64"/>
                <a:gd name="T13" fmla="*/ 18 h 42"/>
              </a:gdLst>
              <a:ahLst/>
              <a:cxnLst>
                <a:cxn ang="0">
                  <a:pos x="T0" y="T1"/>
                </a:cxn>
                <a:cxn ang="0">
                  <a:pos x="T2" y="T3"/>
                </a:cxn>
                <a:cxn ang="0">
                  <a:pos x="T4" y="T5"/>
                </a:cxn>
                <a:cxn ang="0">
                  <a:pos x="T6" y="T7"/>
                </a:cxn>
                <a:cxn ang="0">
                  <a:pos x="T8" y="T9"/>
                </a:cxn>
                <a:cxn ang="0">
                  <a:pos x="T10" y="T11"/>
                </a:cxn>
                <a:cxn ang="0">
                  <a:pos x="T12" y="T13"/>
                </a:cxn>
              </a:cxnLst>
              <a:rect l="0" t="0" r="r" b="b"/>
              <a:pathLst>
                <a:path w="64" h="42">
                  <a:moveTo>
                    <a:pt x="11" y="18"/>
                  </a:moveTo>
                  <a:cubicBezTo>
                    <a:pt x="16" y="16"/>
                    <a:pt x="26" y="6"/>
                    <a:pt x="35" y="3"/>
                  </a:cubicBezTo>
                  <a:cubicBezTo>
                    <a:pt x="43" y="0"/>
                    <a:pt x="47" y="2"/>
                    <a:pt x="50" y="8"/>
                  </a:cubicBezTo>
                  <a:cubicBezTo>
                    <a:pt x="53" y="14"/>
                    <a:pt x="64" y="26"/>
                    <a:pt x="61" y="27"/>
                  </a:cubicBezTo>
                  <a:cubicBezTo>
                    <a:pt x="53" y="32"/>
                    <a:pt x="53" y="42"/>
                    <a:pt x="48" y="41"/>
                  </a:cubicBezTo>
                  <a:cubicBezTo>
                    <a:pt x="42" y="40"/>
                    <a:pt x="30" y="38"/>
                    <a:pt x="25" y="35"/>
                  </a:cubicBezTo>
                  <a:cubicBezTo>
                    <a:pt x="20" y="33"/>
                    <a:pt x="0" y="22"/>
                    <a:pt x="11" y="18"/>
                  </a:cubicBezTo>
                  <a:close/>
                </a:path>
              </a:pathLst>
            </a:custGeom>
            <a:solidFill>
              <a:srgbClr val="FAFA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5" name="Freeform 789">
              <a:extLst>
                <a:ext uri="{FF2B5EF4-FFF2-40B4-BE49-F238E27FC236}">
                  <a16:creationId xmlns:a16="http://schemas.microsoft.com/office/drawing/2014/main" id="{9278223A-B701-1A99-510D-0BFFA9DEC1D6}"/>
                </a:ext>
              </a:extLst>
            </p:cNvPr>
            <p:cNvSpPr>
              <a:spLocks/>
            </p:cNvSpPr>
            <p:nvPr/>
          </p:nvSpPr>
          <p:spPr bwMode="auto">
            <a:xfrm>
              <a:off x="4222751" y="3052763"/>
              <a:ext cx="439738" cy="293688"/>
            </a:xfrm>
            <a:custGeom>
              <a:avLst/>
              <a:gdLst>
                <a:gd name="T0" fmla="*/ 10 w 60"/>
                <a:gd name="T1" fmla="*/ 17 h 40"/>
                <a:gd name="T2" fmla="*/ 32 w 60"/>
                <a:gd name="T3" fmla="*/ 2 h 40"/>
                <a:gd name="T4" fmla="*/ 47 w 60"/>
                <a:gd name="T5" fmla="*/ 8 h 40"/>
                <a:gd name="T6" fmla="*/ 57 w 60"/>
                <a:gd name="T7" fmla="*/ 26 h 40"/>
                <a:gd name="T8" fmla="*/ 45 w 60"/>
                <a:gd name="T9" fmla="*/ 39 h 40"/>
                <a:gd name="T10" fmla="*/ 23 w 60"/>
                <a:gd name="T11" fmla="*/ 34 h 40"/>
                <a:gd name="T12" fmla="*/ 10 w 60"/>
                <a:gd name="T13" fmla="*/ 17 h 40"/>
              </a:gdLst>
              <a:ahLst/>
              <a:cxnLst>
                <a:cxn ang="0">
                  <a:pos x="T0" y="T1"/>
                </a:cxn>
                <a:cxn ang="0">
                  <a:pos x="T2" y="T3"/>
                </a:cxn>
                <a:cxn ang="0">
                  <a:pos x="T4" y="T5"/>
                </a:cxn>
                <a:cxn ang="0">
                  <a:pos x="T6" y="T7"/>
                </a:cxn>
                <a:cxn ang="0">
                  <a:pos x="T8" y="T9"/>
                </a:cxn>
                <a:cxn ang="0">
                  <a:pos x="T10" y="T11"/>
                </a:cxn>
                <a:cxn ang="0">
                  <a:pos x="T12" y="T13"/>
                </a:cxn>
              </a:cxnLst>
              <a:rect l="0" t="0" r="r" b="b"/>
              <a:pathLst>
                <a:path w="60" h="40">
                  <a:moveTo>
                    <a:pt x="10" y="17"/>
                  </a:moveTo>
                  <a:cubicBezTo>
                    <a:pt x="14" y="15"/>
                    <a:pt x="24" y="5"/>
                    <a:pt x="32" y="2"/>
                  </a:cubicBezTo>
                  <a:cubicBezTo>
                    <a:pt x="40" y="0"/>
                    <a:pt x="44" y="2"/>
                    <a:pt x="47" y="8"/>
                  </a:cubicBezTo>
                  <a:cubicBezTo>
                    <a:pt x="50" y="13"/>
                    <a:pt x="60" y="24"/>
                    <a:pt x="57" y="26"/>
                  </a:cubicBezTo>
                  <a:cubicBezTo>
                    <a:pt x="50" y="30"/>
                    <a:pt x="50" y="40"/>
                    <a:pt x="45" y="39"/>
                  </a:cubicBezTo>
                  <a:cubicBezTo>
                    <a:pt x="39" y="38"/>
                    <a:pt x="28" y="36"/>
                    <a:pt x="23" y="34"/>
                  </a:cubicBezTo>
                  <a:cubicBezTo>
                    <a:pt x="18" y="31"/>
                    <a:pt x="0" y="21"/>
                    <a:pt x="10" y="17"/>
                  </a:cubicBezTo>
                  <a:close/>
                </a:path>
              </a:pathLst>
            </a:custGeom>
            <a:solidFill>
              <a:srgbClr val="FBF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6" name="Freeform 790">
              <a:extLst>
                <a:ext uri="{FF2B5EF4-FFF2-40B4-BE49-F238E27FC236}">
                  <a16:creationId xmlns:a16="http://schemas.microsoft.com/office/drawing/2014/main" id="{A96A31CF-F25A-47E6-BBA7-FCDD55325B35}"/>
                </a:ext>
              </a:extLst>
            </p:cNvPr>
            <p:cNvSpPr>
              <a:spLocks/>
            </p:cNvSpPr>
            <p:nvPr/>
          </p:nvSpPr>
          <p:spPr bwMode="auto">
            <a:xfrm>
              <a:off x="4230688" y="3060701"/>
              <a:ext cx="423863" cy="277813"/>
            </a:xfrm>
            <a:custGeom>
              <a:avLst/>
              <a:gdLst>
                <a:gd name="T0" fmla="*/ 10 w 58"/>
                <a:gd name="T1" fmla="*/ 16 h 38"/>
                <a:gd name="T2" fmla="*/ 31 w 58"/>
                <a:gd name="T3" fmla="*/ 2 h 38"/>
                <a:gd name="T4" fmla="*/ 45 w 58"/>
                <a:gd name="T5" fmla="*/ 7 h 38"/>
                <a:gd name="T6" fmla="*/ 55 w 58"/>
                <a:gd name="T7" fmla="*/ 25 h 38"/>
                <a:gd name="T8" fmla="*/ 43 w 58"/>
                <a:gd name="T9" fmla="*/ 37 h 38"/>
                <a:gd name="T10" fmla="*/ 22 w 58"/>
                <a:gd name="T11" fmla="*/ 32 h 38"/>
                <a:gd name="T12" fmla="*/ 10 w 58"/>
                <a:gd name="T13" fmla="*/ 16 h 38"/>
              </a:gdLst>
              <a:ahLst/>
              <a:cxnLst>
                <a:cxn ang="0">
                  <a:pos x="T0" y="T1"/>
                </a:cxn>
                <a:cxn ang="0">
                  <a:pos x="T2" y="T3"/>
                </a:cxn>
                <a:cxn ang="0">
                  <a:pos x="T4" y="T5"/>
                </a:cxn>
                <a:cxn ang="0">
                  <a:pos x="T6" y="T7"/>
                </a:cxn>
                <a:cxn ang="0">
                  <a:pos x="T8" y="T9"/>
                </a:cxn>
                <a:cxn ang="0">
                  <a:pos x="T10" y="T11"/>
                </a:cxn>
                <a:cxn ang="0">
                  <a:pos x="T12" y="T13"/>
                </a:cxn>
              </a:cxnLst>
              <a:rect l="0" t="0" r="r" b="b"/>
              <a:pathLst>
                <a:path w="58" h="38">
                  <a:moveTo>
                    <a:pt x="10" y="16"/>
                  </a:moveTo>
                  <a:cubicBezTo>
                    <a:pt x="14" y="14"/>
                    <a:pt x="24" y="5"/>
                    <a:pt x="31" y="2"/>
                  </a:cubicBezTo>
                  <a:cubicBezTo>
                    <a:pt x="39" y="0"/>
                    <a:pt x="42" y="2"/>
                    <a:pt x="45" y="7"/>
                  </a:cubicBezTo>
                  <a:cubicBezTo>
                    <a:pt x="48" y="13"/>
                    <a:pt x="58" y="23"/>
                    <a:pt x="55" y="25"/>
                  </a:cubicBezTo>
                  <a:cubicBezTo>
                    <a:pt x="48" y="29"/>
                    <a:pt x="48" y="38"/>
                    <a:pt x="43" y="37"/>
                  </a:cubicBezTo>
                  <a:cubicBezTo>
                    <a:pt x="38" y="36"/>
                    <a:pt x="27" y="34"/>
                    <a:pt x="22" y="32"/>
                  </a:cubicBezTo>
                  <a:cubicBezTo>
                    <a:pt x="18" y="30"/>
                    <a:pt x="0" y="20"/>
                    <a:pt x="10" y="16"/>
                  </a:cubicBezTo>
                  <a:close/>
                </a:path>
              </a:pathLst>
            </a:custGeom>
            <a:solidFill>
              <a:srgbClr val="FCFC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7" name="Freeform 791">
              <a:extLst>
                <a:ext uri="{FF2B5EF4-FFF2-40B4-BE49-F238E27FC236}">
                  <a16:creationId xmlns:a16="http://schemas.microsoft.com/office/drawing/2014/main" id="{70C1423F-2916-B897-53DE-0FA00B405496}"/>
                </a:ext>
              </a:extLst>
            </p:cNvPr>
            <p:cNvSpPr>
              <a:spLocks/>
            </p:cNvSpPr>
            <p:nvPr/>
          </p:nvSpPr>
          <p:spPr bwMode="auto">
            <a:xfrm>
              <a:off x="4238626" y="3060701"/>
              <a:ext cx="401638" cy="271463"/>
            </a:xfrm>
            <a:custGeom>
              <a:avLst/>
              <a:gdLst>
                <a:gd name="T0" fmla="*/ 9 w 55"/>
                <a:gd name="T1" fmla="*/ 16 h 37"/>
                <a:gd name="T2" fmla="*/ 30 w 55"/>
                <a:gd name="T3" fmla="*/ 3 h 37"/>
                <a:gd name="T4" fmla="*/ 43 w 55"/>
                <a:gd name="T5" fmla="*/ 8 h 37"/>
                <a:gd name="T6" fmla="*/ 53 w 55"/>
                <a:gd name="T7" fmla="*/ 24 h 37"/>
                <a:gd name="T8" fmla="*/ 42 w 55"/>
                <a:gd name="T9" fmla="*/ 36 h 37"/>
                <a:gd name="T10" fmla="*/ 22 w 55"/>
                <a:gd name="T11" fmla="*/ 31 h 37"/>
                <a:gd name="T12" fmla="*/ 9 w 55"/>
                <a:gd name="T13" fmla="*/ 16 h 37"/>
              </a:gdLst>
              <a:ahLst/>
              <a:cxnLst>
                <a:cxn ang="0">
                  <a:pos x="T0" y="T1"/>
                </a:cxn>
                <a:cxn ang="0">
                  <a:pos x="T2" y="T3"/>
                </a:cxn>
                <a:cxn ang="0">
                  <a:pos x="T4" y="T5"/>
                </a:cxn>
                <a:cxn ang="0">
                  <a:pos x="T6" y="T7"/>
                </a:cxn>
                <a:cxn ang="0">
                  <a:pos x="T8" y="T9"/>
                </a:cxn>
                <a:cxn ang="0">
                  <a:pos x="T10" y="T11"/>
                </a:cxn>
                <a:cxn ang="0">
                  <a:pos x="T12" y="T13"/>
                </a:cxn>
              </a:cxnLst>
              <a:rect l="0" t="0" r="r" b="b"/>
              <a:pathLst>
                <a:path w="55" h="37">
                  <a:moveTo>
                    <a:pt x="9" y="16"/>
                  </a:moveTo>
                  <a:cubicBezTo>
                    <a:pt x="13" y="15"/>
                    <a:pt x="23" y="5"/>
                    <a:pt x="30" y="3"/>
                  </a:cubicBezTo>
                  <a:cubicBezTo>
                    <a:pt x="37" y="0"/>
                    <a:pt x="41" y="3"/>
                    <a:pt x="43" y="8"/>
                  </a:cubicBezTo>
                  <a:cubicBezTo>
                    <a:pt x="46" y="13"/>
                    <a:pt x="55" y="23"/>
                    <a:pt x="53" y="24"/>
                  </a:cubicBezTo>
                  <a:cubicBezTo>
                    <a:pt x="46" y="28"/>
                    <a:pt x="46" y="37"/>
                    <a:pt x="42" y="36"/>
                  </a:cubicBezTo>
                  <a:cubicBezTo>
                    <a:pt x="36" y="35"/>
                    <a:pt x="26" y="33"/>
                    <a:pt x="22" y="31"/>
                  </a:cubicBezTo>
                  <a:cubicBezTo>
                    <a:pt x="17" y="29"/>
                    <a:pt x="0" y="19"/>
                    <a:pt x="9" y="16"/>
                  </a:cubicBezTo>
                  <a:close/>
                </a:path>
              </a:pathLst>
            </a:custGeom>
            <a:solidFill>
              <a:srgbClr val="FC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8" name="Freeform 792">
              <a:extLst>
                <a:ext uri="{FF2B5EF4-FFF2-40B4-BE49-F238E27FC236}">
                  <a16:creationId xmlns:a16="http://schemas.microsoft.com/office/drawing/2014/main" id="{19B1E602-3CD8-4398-3F58-395089B1BAB8}"/>
                </a:ext>
              </a:extLst>
            </p:cNvPr>
            <p:cNvSpPr>
              <a:spLocks/>
            </p:cNvSpPr>
            <p:nvPr/>
          </p:nvSpPr>
          <p:spPr bwMode="auto">
            <a:xfrm>
              <a:off x="4244976" y="3068638"/>
              <a:ext cx="388938" cy="255588"/>
            </a:xfrm>
            <a:custGeom>
              <a:avLst/>
              <a:gdLst>
                <a:gd name="T0" fmla="*/ 9 w 53"/>
                <a:gd name="T1" fmla="*/ 15 h 35"/>
                <a:gd name="T2" fmla="*/ 29 w 53"/>
                <a:gd name="T3" fmla="*/ 2 h 35"/>
                <a:gd name="T4" fmla="*/ 41 w 53"/>
                <a:gd name="T5" fmla="*/ 7 h 35"/>
                <a:gd name="T6" fmla="*/ 50 w 53"/>
                <a:gd name="T7" fmla="*/ 23 h 35"/>
                <a:gd name="T8" fmla="*/ 40 w 53"/>
                <a:gd name="T9" fmla="*/ 34 h 35"/>
                <a:gd name="T10" fmla="*/ 21 w 53"/>
                <a:gd name="T11" fmla="*/ 29 h 35"/>
                <a:gd name="T12" fmla="*/ 9 w 53"/>
                <a:gd name="T13" fmla="*/ 15 h 35"/>
              </a:gdLst>
              <a:ahLst/>
              <a:cxnLst>
                <a:cxn ang="0">
                  <a:pos x="T0" y="T1"/>
                </a:cxn>
                <a:cxn ang="0">
                  <a:pos x="T2" y="T3"/>
                </a:cxn>
                <a:cxn ang="0">
                  <a:pos x="T4" y="T5"/>
                </a:cxn>
                <a:cxn ang="0">
                  <a:pos x="T6" y="T7"/>
                </a:cxn>
                <a:cxn ang="0">
                  <a:pos x="T8" y="T9"/>
                </a:cxn>
                <a:cxn ang="0">
                  <a:pos x="T10" y="T11"/>
                </a:cxn>
                <a:cxn ang="0">
                  <a:pos x="T12" y="T13"/>
                </a:cxn>
              </a:cxnLst>
              <a:rect l="0" t="0" r="r" b="b"/>
              <a:pathLst>
                <a:path w="53" h="35">
                  <a:moveTo>
                    <a:pt x="9" y="15"/>
                  </a:moveTo>
                  <a:cubicBezTo>
                    <a:pt x="13" y="14"/>
                    <a:pt x="22" y="5"/>
                    <a:pt x="29" y="2"/>
                  </a:cubicBezTo>
                  <a:cubicBezTo>
                    <a:pt x="36" y="0"/>
                    <a:pt x="39" y="2"/>
                    <a:pt x="41" y="7"/>
                  </a:cubicBezTo>
                  <a:cubicBezTo>
                    <a:pt x="44" y="12"/>
                    <a:pt x="53" y="21"/>
                    <a:pt x="50" y="23"/>
                  </a:cubicBezTo>
                  <a:cubicBezTo>
                    <a:pt x="44" y="27"/>
                    <a:pt x="44" y="35"/>
                    <a:pt x="40" y="34"/>
                  </a:cubicBezTo>
                  <a:cubicBezTo>
                    <a:pt x="35" y="33"/>
                    <a:pt x="25" y="31"/>
                    <a:pt x="21" y="29"/>
                  </a:cubicBezTo>
                  <a:cubicBezTo>
                    <a:pt x="17" y="27"/>
                    <a:pt x="0" y="18"/>
                    <a:pt x="9" y="15"/>
                  </a:cubicBezTo>
                  <a:close/>
                </a:path>
              </a:pathLst>
            </a:custGeom>
            <a:solidFill>
              <a:srgbClr val="FDFD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09" name="Freeform 793">
              <a:extLst>
                <a:ext uri="{FF2B5EF4-FFF2-40B4-BE49-F238E27FC236}">
                  <a16:creationId xmlns:a16="http://schemas.microsoft.com/office/drawing/2014/main" id="{0571BEEE-B419-31F9-4C05-4E9E48C4706B}"/>
                </a:ext>
              </a:extLst>
            </p:cNvPr>
            <p:cNvSpPr>
              <a:spLocks/>
            </p:cNvSpPr>
            <p:nvPr/>
          </p:nvSpPr>
          <p:spPr bwMode="auto">
            <a:xfrm>
              <a:off x="4252913" y="3074988"/>
              <a:ext cx="365125" cy="242888"/>
            </a:xfrm>
            <a:custGeom>
              <a:avLst/>
              <a:gdLst>
                <a:gd name="T0" fmla="*/ 9 w 50"/>
                <a:gd name="T1" fmla="*/ 14 h 33"/>
                <a:gd name="T2" fmla="*/ 27 w 50"/>
                <a:gd name="T3" fmla="*/ 2 h 33"/>
                <a:gd name="T4" fmla="*/ 40 w 50"/>
                <a:gd name="T5" fmla="*/ 6 h 33"/>
                <a:gd name="T6" fmla="*/ 48 w 50"/>
                <a:gd name="T7" fmla="*/ 22 h 33"/>
                <a:gd name="T8" fmla="*/ 38 w 50"/>
                <a:gd name="T9" fmla="*/ 32 h 33"/>
                <a:gd name="T10" fmla="*/ 20 w 50"/>
                <a:gd name="T11" fmla="*/ 28 h 33"/>
                <a:gd name="T12" fmla="*/ 9 w 50"/>
                <a:gd name="T13" fmla="*/ 14 h 33"/>
              </a:gdLst>
              <a:ahLst/>
              <a:cxnLst>
                <a:cxn ang="0">
                  <a:pos x="T0" y="T1"/>
                </a:cxn>
                <a:cxn ang="0">
                  <a:pos x="T2" y="T3"/>
                </a:cxn>
                <a:cxn ang="0">
                  <a:pos x="T4" y="T5"/>
                </a:cxn>
                <a:cxn ang="0">
                  <a:pos x="T6" y="T7"/>
                </a:cxn>
                <a:cxn ang="0">
                  <a:pos x="T8" y="T9"/>
                </a:cxn>
                <a:cxn ang="0">
                  <a:pos x="T10" y="T11"/>
                </a:cxn>
                <a:cxn ang="0">
                  <a:pos x="T12" y="T13"/>
                </a:cxn>
              </a:cxnLst>
              <a:rect l="0" t="0" r="r" b="b"/>
              <a:pathLst>
                <a:path w="50" h="33">
                  <a:moveTo>
                    <a:pt x="9" y="14"/>
                  </a:moveTo>
                  <a:cubicBezTo>
                    <a:pt x="12" y="13"/>
                    <a:pt x="21" y="4"/>
                    <a:pt x="27" y="2"/>
                  </a:cubicBezTo>
                  <a:cubicBezTo>
                    <a:pt x="34" y="0"/>
                    <a:pt x="37" y="2"/>
                    <a:pt x="40" y="6"/>
                  </a:cubicBezTo>
                  <a:cubicBezTo>
                    <a:pt x="42" y="11"/>
                    <a:pt x="50" y="20"/>
                    <a:pt x="48" y="22"/>
                  </a:cubicBezTo>
                  <a:cubicBezTo>
                    <a:pt x="42" y="25"/>
                    <a:pt x="42" y="33"/>
                    <a:pt x="38" y="32"/>
                  </a:cubicBezTo>
                  <a:cubicBezTo>
                    <a:pt x="33" y="31"/>
                    <a:pt x="24" y="30"/>
                    <a:pt x="20" y="28"/>
                  </a:cubicBezTo>
                  <a:cubicBezTo>
                    <a:pt x="16" y="26"/>
                    <a:pt x="0" y="17"/>
                    <a:pt x="9" y="14"/>
                  </a:cubicBezTo>
                  <a:close/>
                </a:path>
              </a:pathLst>
            </a:custGeom>
            <a:solidFill>
              <a:srgbClr val="FEFE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10" name="Freeform 794">
              <a:extLst>
                <a:ext uri="{FF2B5EF4-FFF2-40B4-BE49-F238E27FC236}">
                  <a16:creationId xmlns:a16="http://schemas.microsoft.com/office/drawing/2014/main" id="{A2AB30CC-E298-1ADA-A0EE-F7F350283B82}"/>
                </a:ext>
              </a:extLst>
            </p:cNvPr>
            <p:cNvSpPr>
              <a:spLocks/>
            </p:cNvSpPr>
            <p:nvPr/>
          </p:nvSpPr>
          <p:spPr bwMode="auto">
            <a:xfrm>
              <a:off x="4267201" y="3082926"/>
              <a:ext cx="344488" cy="227013"/>
            </a:xfrm>
            <a:custGeom>
              <a:avLst/>
              <a:gdLst>
                <a:gd name="T0" fmla="*/ 8 w 47"/>
                <a:gd name="T1" fmla="*/ 13 h 31"/>
                <a:gd name="T2" fmla="*/ 25 w 47"/>
                <a:gd name="T3" fmla="*/ 2 h 31"/>
                <a:gd name="T4" fmla="*/ 37 w 47"/>
                <a:gd name="T5" fmla="*/ 6 h 31"/>
                <a:gd name="T6" fmla="*/ 45 w 47"/>
                <a:gd name="T7" fmla="*/ 20 h 31"/>
                <a:gd name="T8" fmla="*/ 35 w 47"/>
                <a:gd name="T9" fmla="*/ 30 h 31"/>
                <a:gd name="T10" fmla="*/ 18 w 47"/>
                <a:gd name="T11" fmla="*/ 26 h 31"/>
                <a:gd name="T12" fmla="*/ 8 w 47"/>
                <a:gd name="T13" fmla="*/ 13 h 31"/>
              </a:gdLst>
              <a:ahLst/>
              <a:cxnLst>
                <a:cxn ang="0">
                  <a:pos x="T0" y="T1"/>
                </a:cxn>
                <a:cxn ang="0">
                  <a:pos x="T2" y="T3"/>
                </a:cxn>
                <a:cxn ang="0">
                  <a:pos x="T4" y="T5"/>
                </a:cxn>
                <a:cxn ang="0">
                  <a:pos x="T6" y="T7"/>
                </a:cxn>
                <a:cxn ang="0">
                  <a:pos x="T8" y="T9"/>
                </a:cxn>
                <a:cxn ang="0">
                  <a:pos x="T10" y="T11"/>
                </a:cxn>
                <a:cxn ang="0">
                  <a:pos x="T12" y="T13"/>
                </a:cxn>
              </a:cxnLst>
              <a:rect l="0" t="0" r="r" b="b"/>
              <a:pathLst>
                <a:path w="47" h="31">
                  <a:moveTo>
                    <a:pt x="8" y="13"/>
                  </a:moveTo>
                  <a:cubicBezTo>
                    <a:pt x="11" y="12"/>
                    <a:pt x="19" y="4"/>
                    <a:pt x="25" y="2"/>
                  </a:cubicBezTo>
                  <a:cubicBezTo>
                    <a:pt x="31" y="0"/>
                    <a:pt x="34" y="2"/>
                    <a:pt x="37" y="6"/>
                  </a:cubicBezTo>
                  <a:cubicBezTo>
                    <a:pt x="39" y="10"/>
                    <a:pt x="47" y="19"/>
                    <a:pt x="45" y="20"/>
                  </a:cubicBezTo>
                  <a:cubicBezTo>
                    <a:pt x="39" y="23"/>
                    <a:pt x="39" y="31"/>
                    <a:pt x="35" y="30"/>
                  </a:cubicBezTo>
                  <a:cubicBezTo>
                    <a:pt x="30" y="29"/>
                    <a:pt x="22" y="28"/>
                    <a:pt x="18" y="26"/>
                  </a:cubicBezTo>
                  <a:cubicBezTo>
                    <a:pt x="14" y="24"/>
                    <a:pt x="0" y="16"/>
                    <a:pt x="8" y="13"/>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sp>
          <p:nvSpPr>
            <p:cNvPr id="711" name="Freeform 795">
              <a:extLst>
                <a:ext uri="{FF2B5EF4-FFF2-40B4-BE49-F238E27FC236}">
                  <a16:creationId xmlns:a16="http://schemas.microsoft.com/office/drawing/2014/main" id="{31C79D75-E60B-82AD-AE10-05C22D283DE0}"/>
                </a:ext>
              </a:extLst>
            </p:cNvPr>
            <p:cNvSpPr>
              <a:spLocks/>
            </p:cNvSpPr>
            <p:nvPr/>
          </p:nvSpPr>
          <p:spPr bwMode="auto">
            <a:xfrm>
              <a:off x="4275138" y="3082926"/>
              <a:ext cx="328613" cy="219075"/>
            </a:xfrm>
            <a:custGeom>
              <a:avLst/>
              <a:gdLst>
                <a:gd name="T0" fmla="*/ 7 w 45"/>
                <a:gd name="T1" fmla="*/ 13 h 30"/>
                <a:gd name="T2" fmla="*/ 24 w 45"/>
                <a:gd name="T3" fmla="*/ 2 h 30"/>
                <a:gd name="T4" fmla="*/ 35 w 45"/>
                <a:gd name="T5" fmla="*/ 6 h 30"/>
                <a:gd name="T6" fmla="*/ 42 w 45"/>
                <a:gd name="T7" fmla="*/ 20 h 30"/>
                <a:gd name="T8" fmla="*/ 33 w 45"/>
                <a:gd name="T9" fmla="*/ 29 h 30"/>
                <a:gd name="T10" fmla="*/ 17 w 45"/>
                <a:gd name="T11" fmla="*/ 25 h 30"/>
                <a:gd name="T12" fmla="*/ 7 w 45"/>
                <a:gd name="T13" fmla="*/ 13 h 30"/>
              </a:gdLst>
              <a:ahLst/>
              <a:cxnLst>
                <a:cxn ang="0">
                  <a:pos x="T0" y="T1"/>
                </a:cxn>
                <a:cxn ang="0">
                  <a:pos x="T2" y="T3"/>
                </a:cxn>
                <a:cxn ang="0">
                  <a:pos x="T4" y="T5"/>
                </a:cxn>
                <a:cxn ang="0">
                  <a:pos x="T6" y="T7"/>
                </a:cxn>
                <a:cxn ang="0">
                  <a:pos x="T8" y="T9"/>
                </a:cxn>
                <a:cxn ang="0">
                  <a:pos x="T10" y="T11"/>
                </a:cxn>
                <a:cxn ang="0">
                  <a:pos x="T12" y="T13"/>
                </a:cxn>
              </a:cxnLst>
              <a:rect l="0" t="0" r="r" b="b"/>
              <a:pathLst>
                <a:path w="45" h="30">
                  <a:moveTo>
                    <a:pt x="7" y="13"/>
                  </a:moveTo>
                  <a:cubicBezTo>
                    <a:pt x="11" y="12"/>
                    <a:pt x="18" y="4"/>
                    <a:pt x="24" y="2"/>
                  </a:cubicBezTo>
                  <a:cubicBezTo>
                    <a:pt x="30" y="0"/>
                    <a:pt x="33" y="2"/>
                    <a:pt x="35" y="6"/>
                  </a:cubicBezTo>
                  <a:cubicBezTo>
                    <a:pt x="37" y="10"/>
                    <a:pt x="45" y="19"/>
                    <a:pt x="42" y="20"/>
                  </a:cubicBezTo>
                  <a:cubicBezTo>
                    <a:pt x="37" y="23"/>
                    <a:pt x="37" y="30"/>
                    <a:pt x="33" y="29"/>
                  </a:cubicBezTo>
                  <a:cubicBezTo>
                    <a:pt x="29" y="28"/>
                    <a:pt x="21" y="27"/>
                    <a:pt x="17" y="25"/>
                  </a:cubicBezTo>
                  <a:cubicBezTo>
                    <a:pt x="14" y="23"/>
                    <a:pt x="0" y="16"/>
                    <a:pt x="7"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pic>
          <p:nvPicPr>
            <p:cNvPr id="712" name="Picture 796">
              <a:extLst>
                <a:ext uri="{FF2B5EF4-FFF2-40B4-BE49-F238E27FC236}">
                  <a16:creationId xmlns:a16="http://schemas.microsoft.com/office/drawing/2014/main" id="{51FEA1B2-9190-B1E2-001C-3AF258D1F1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6738" y="3178176"/>
              <a:ext cx="403225"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3" name="Freeform 843">
              <a:extLst>
                <a:ext uri="{FF2B5EF4-FFF2-40B4-BE49-F238E27FC236}">
                  <a16:creationId xmlns:a16="http://schemas.microsoft.com/office/drawing/2014/main" id="{7041BECB-F52F-7E87-C247-BC36E1437D93}"/>
                </a:ext>
              </a:extLst>
            </p:cNvPr>
            <p:cNvSpPr>
              <a:spLocks/>
            </p:cNvSpPr>
            <p:nvPr/>
          </p:nvSpPr>
          <p:spPr bwMode="auto">
            <a:xfrm>
              <a:off x="8869363" y="3382963"/>
              <a:ext cx="804863" cy="0"/>
            </a:xfrm>
            <a:custGeom>
              <a:avLst/>
              <a:gdLst>
                <a:gd name="T0" fmla="*/ 507 w 507"/>
                <a:gd name="T1" fmla="*/ 0 w 507"/>
                <a:gd name="T2" fmla="*/ 0 w 507"/>
                <a:gd name="T3" fmla="*/ 507 w 507"/>
              </a:gdLst>
              <a:ahLst/>
              <a:cxnLst>
                <a:cxn ang="0">
                  <a:pos x="T0" y="0"/>
                </a:cxn>
                <a:cxn ang="0">
                  <a:pos x="T1" y="0"/>
                </a:cxn>
                <a:cxn ang="0">
                  <a:pos x="T2" y="0"/>
                </a:cxn>
                <a:cxn ang="0">
                  <a:pos x="T3" y="0"/>
                </a:cxn>
              </a:cxnLst>
              <a:rect l="0" t="0" r="r" b="b"/>
              <a:pathLst>
                <a:path w="507">
                  <a:moveTo>
                    <a:pt x="507" y="0"/>
                  </a:moveTo>
                  <a:lnTo>
                    <a:pt x="0" y="0"/>
                  </a:lnTo>
                  <a:lnTo>
                    <a:pt x="0" y="0"/>
                  </a:lnTo>
                  <a:lnTo>
                    <a:pt x="5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F1A01"/>
                </a:solidFill>
                <a:effectLst/>
                <a:uLnTx/>
                <a:uFillTx/>
                <a:latin typeface="Arial"/>
                <a:ea typeface="+mn-ea"/>
                <a:cs typeface="+mn-cs"/>
              </a:endParaRPr>
            </a:p>
          </p:txBody>
        </p:sp>
      </p:grpSp>
      <p:sp>
        <p:nvSpPr>
          <p:cNvPr id="715" name="TextBox 714">
            <a:extLst>
              <a:ext uri="{FF2B5EF4-FFF2-40B4-BE49-F238E27FC236}">
                <a16:creationId xmlns:a16="http://schemas.microsoft.com/office/drawing/2014/main" id="{AC05DC4F-FCDB-D129-3599-E900BC8C7B92}"/>
              </a:ext>
            </a:extLst>
          </p:cNvPr>
          <p:cNvSpPr txBox="1"/>
          <p:nvPr/>
        </p:nvSpPr>
        <p:spPr>
          <a:xfrm>
            <a:off x="8109646" y="5232411"/>
            <a:ext cx="2868132" cy="738664"/>
          </a:xfrm>
          <a:prstGeom prst="rect">
            <a:avLst/>
          </a:prstGeom>
          <a:solidFill>
            <a:srgbClr val="FFFFFF">
              <a:alpha val="80000"/>
            </a:srgbClr>
          </a:solidFill>
          <a:ln>
            <a:noFill/>
          </a:ln>
          <a:effectLst/>
        </p:spPr>
        <p:txBody>
          <a:bodyPr wrap="square">
            <a:spAutoFit/>
          </a:bodyPr>
          <a:lstStyle/>
          <a:p>
            <a:pPr lvl="0" algn="ctr"/>
            <a:r>
              <a:rPr lang="en-GB" sz="1400" noProof="0"/>
              <a:t>In myelinated axons, Schwann cells wrap tightly around the axon and form the myelin sheath</a:t>
            </a:r>
            <a:r>
              <a:rPr lang="en-GB" sz="1400" baseline="30000"/>
              <a:t>1</a:t>
            </a:r>
            <a:endParaRPr lang="en-GB" sz="1400" noProof="0"/>
          </a:p>
        </p:txBody>
      </p:sp>
      <p:sp>
        <p:nvSpPr>
          <p:cNvPr id="717" name="TextBox 716">
            <a:extLst>
              <a:ext uri="{FF2B5EF4-FFF2-40B4-BE49-F238E27FC236}">
                <a16:creationId xmlns:a16="http://schemas.microsoft.com/office/drawing/2014/main" id="{237E068B-BDC8-92CA-DF1C-17D04DFCE469}"/>
              </a:ext>
            </a:extLst>
          </p:cNvPr>
          <p:cNvSpPr txBox="1"/>
          <p:nvPr/>
        </p:nvSpPr>
        <p:spPr>
          <a:xfrm>
            <a:off x="8235849" y="1464714"/>
            <a:ext cx="3351914" cy="954107"/>
          </a:xfrm>
          <a:prstGeom prst="rect">
            <a:avLst/>
          </a:prstGeom>
          <a:solidFill>
            <a:srgbClr val="FFFFFF">
              <a:alpha val="80000"/>
            </a:srgbClr>
          </a:solidFill>
          <a:ln>
            <a:noFill/>
          </a:ln>
          <a:effectLst/>
        </p:spPr>
        <p:txBody>
          <a:bodyPr wrap="square">
            <a:spAutoFit/>
          </a:bodyPr>
          <a:lstStyle/>
          <a:p>
            <a:pPr lvl="0" algn="ctr"/>
            <a:r>
              <a:rPr lang="en-GB" sz="1400" noProof="0"/>
              <a:t>Each segment of myelin sheath is separated from the next by a small gap known as the node of Ranvier, a point at which ion channels are concentrated</a:t>
            </a:r>
            <a:r>
              <a:rPr lang="en-GB" sz="1400" baseline="30000"/>
              <a:t>1</a:t>
            </a:r>
            <a:endParaRPr lang="en-GB" sz="1400" noProof="0"/>
          </a:p>
        </p:txBody>
      </p:sp>
      <p:cxnSp>
        <p:nvCxnSpPr>
          <p:cNvPr id="720" name="Straight Connector 719">
            <a:extLst>
              <a:ext uri="{FF2B5EF4-FFF2-40B4-BE49-F238E27FC236}">
                <a16:creationId xmlns:a16="http://schemas.microsoft.com/office/drawing/2014/main" id="{F3F16DDD-86AF-B6F8-3CF7-F7850280EC83}"/>
              </a:ext>
            </a:extLst>
          </p:cNvPr>
          <p:cNvCxnSpPr>
            <a:cxnSpLocks/>
          </p:cNvCxnSpPr>
          <p:nvPr/>
        </p:nvCxnSpPr>
        <p:spPr>
          <a:xfrm>
            <a:off x="9434657" y="3903950"/>
            <a:ext cx="228252" cy="132236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036B4DC-0628-8435-1299-0893626048B3}"/>
              </a:ext>
            </a:extLst>
          </p:cNvPr>
          <p:cNvCxnSpPr>
            <a:cxnSpLocks/>
          </p:cNvCxnSpPr>
          <p:nvPr/>
        </p:nvCxnSpPr>
        <p:spPr>
          <a:xfrm flipH="1">
            <a:off x="9662909" y="3921331"/>
            <a:ext cx="168076" cy="130497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6" name="Straight Connector 715">
            <a:extLst>
              <a:ext uri="{FF2B5EF4-FFF2-40B4-BE49-F238E27FC236}">
                <a16:creationId xmlns:a16="http://schemas.microsoft.com/office/drawing/2014/main" id="{2C205F5A-3BA2-B8B9-68C7-51A26294354A}"/>
              </a:ext>
            </a:extLst>
          </p:cNvPr>
          <p:cNvCxnSpPr>
            <a:cxnSpLocks/>
          </p:cNvCxnSpPr>
          <p:nvPr/>
        </p:nvCxnSpPr>
        <p:spPr>
          <a:xfrm flipH="1">
            <a:off x="9662909" y="2424922"/>
            <a:ext cx="248897" cy="1385976"/>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2" name="Straight Connector 721">
            <a:extLst>
              <a:ext uri="{FF2B5EF4-FFF2-40B4-BE49-F238E27FC236}">
                <a16:creationId xmlns:a16="http://schemas.microsoft.com/office/drawing/2014/main" id="{636293B1-11B0-2A90-85D1-B49E8E161B65}"/>
              </a:ext>
            </a:extLst>
          </p:cNvPr>
          <p:cNvCxnSpPr>
            <a:cxnSpLocks/>
            <a:stCxn id="717" idx="2"/>
          </p:cNvCxnSpPr>
          <p:nvPr/>
        </p:nvCxnSpPr>
        <p:spPr>
          <a:xfrm>
            <a:off x="9911806" y="2418821"/>
            <a:ext cx="70745" cy="142151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3228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customXml/itemProps2.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164057-14E9-4371-BF0C-9FCA68D38C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7718</TotalTime>
  <Words>900</Words>
  <Application>Microsoft Office PowerPoint</Application>
  <PresentationFormat>Widescreen</PresentationFormat>
  <Paragraphs>31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Peripheral nerves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35</cp:revision>
  <dcterms:created xsi:type="dcterms:W3CDTF">2024-10-28T13:51:27Z</dcterms:created>
  <dcterms:modified xsi:type="dcterms:W3CDTF">2026-05-07T00:18:16Z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