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Lst>
  <p:notesMasterIdLst>
    <p:notesMasterId r:id="rId6"/>
  </p:notesMasterIdLst>
  <p:sldIdLst>
    <p:sldId id="445" r:id="rId5"/>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F604A38-BB39-657C-82DE-2B4122F266C5}" name="Paul Newby" initials="PN" userId="S::Paul.Newby@primeglobalpeople.com::563035b3-b562-4c3e-b993-123b316c79be" providerId="AD"/>
  <p188:author id="{F286F46B-D11B-7411-908D-9B4A368D0C37}" name="Chris Edge" initials="CE" userId="S::Chris.Edge@primeglobalpeople.com::9878e1fe-fc43-4c11-846c-29f97c46eb4b" providerId="AD"/>
  <p188:author id="{147F2874-1246-3F60-FA90-4223E9C36F93}" name="Bryn Farnsworth von Cederwald" initials="BFvC" userId="S::bfc@lundbeckfonden.com::827f453e-d371-4a1e-8a43-bba9e40cc001" providerId="AD"/>
  <p188:author id="{4EE41886-2B80-BDDB-D5E7-536828E472A2}" name="Medical writer" initials="MP" userId="Medical writer" providerId="None"/>
  <p188:author id="{FDAF85B2-6481-CA17-DF5A-A47FEA2325D6}" name="Matthew Grubb" initials="MG" userId="S::stwb3878@kcl.ac.uk::1bf1c547-2736-448d-b970-773b17266208" providerId="AD"/>
  <p188:author id="{548E33BE-41FD-592C-5C8D-31BD765ADCA9}" name="Cambridge" initials="MW" userId="Cambridge" providerId="None"/>
  <p188:author id="{38ADD4D4-528C-DBE2-D1A1-D325CF9EA8A0}" name="Ref check revisions" initials="CE" userId="Ref check revisions" providerId="None"/>
  <p188:author id="{B137E2DC-5C59-A392-40D5-F11255E68F6F}" name="Craig Armstrong" initials="CA" userId="S::Craig.Armstrong@primeglobalpeople.com::b0eae679-a1c1-4868-b12f-cf6c2b4a35a2" providerId="AD"/>
  <p188:author id="{8E3695DE-FAD3-1F21-5694-4325E99CF0BD}" name="Penny Staton" initials="PS" userId="Penny Staton" providerId="None"/>
  <p188:author id="{9F3ECCEF-44D9-ABBD-DCA8-64ACF5D15534}" name="Chris Edge" initials="CE" userId="Chris Edge" providerId="None"/>
  <p188:author id="{649E72FA-7D47-B7A4-5359-5A5E31673668}" name="Martin Meyer" initials="MM" userId="S::mm@lundbeckfonden.com::840fb98e-b3a6-43a6-9977-947741e4596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7599"/>
    <a:srgbClr val="AC4702"/>
    <a:srgbClr val="B59E5F"/>
    <a:srgbClr val="AD4703"/>
    <a:srgbClr val="7B9CBB"/>
    <a:srgbClr val="F67722"/>
    <a:srgbClr val="692B00"/>
    <a:srgbClr val="7494B2"/>
    <a:srgbClr val="466A8B"/>
    <a:srgbClr val="4E75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733" autoAdjust="0"/>
    <p:restoredTop sz="72344" autoAdjust="0"/>
  </p:normalViewPr>
  <p:slideViewPr>
    <p:cSldViewPr snapToGrid="0">
      <p:cViewPr varScale="1">
        <p:scale>
          <a:sx n="80" d="100"/>
          <a:sy n="80" d="100"/>
        </p:scale>
        <p:origin x="1710" y="84"/>
      </p:cViewPr>
      <p:guideLst/>
    </p:cSldViewPr>
  </p:slideViewPr>
  <p:outlineViewPr>
    <p:cViewPr>
      <p:scale>
        <a:sx n="33" d="100"/>
        <a:sy n="33" d="100"/>
      </p:scale>
      <p:origin x="0" y="-12366"/>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4" d="100"/>
          <a:sy n="84" d="100"/>
        </p:scale>
        <p:origin x="3672"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F54634-F56A-46A8-A485-BE0CB2FA3E8E}" type="datetimeFigureOut">
              <a:rPr lang="en-GB" smtClean="0"/>
              <a:t>07/05/2026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40B56A-EC3F-4364-B921-3ECA07798CAE}" type="slidenum">
              <a:rPr lang="en-GB" smtClean="0"/>
              <a:t>‹#›</a:t>
            </a:fld>
            <a:endParaRPr lang="en-GB"/>
          </a:p>
        </p:txBody>
      </p:sp>
    </p:spTree>
    <p:extLst>
      <p:ext uri="{BB962C8B-B14F-4D97-AF65-F5344CB8AC3E}">
        <p14:creationId xmlns:p14="http://schemas.microsoft.com/office/powerpoint/2010/main" val="2882550005"/>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260"/>
      </a:spcBef>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457200" algn="l" defTabSz="914400" rtl="0" eaLnBrk="1" latinLnBrk="0" hangingPunct="1">
      <a:spcBef>
        <a:spcPts val="260"/>
      </a:spcBef>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914400" algn="l" defTabSz="914400" rtl="0" eaLnBrk="1" latinLnBrk="0" hangingPunct="1">
      <a:spcBef>
        <a:spcPts val="260"/>
      </a:spcBef>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371600" algn="l" defTabSz="914400" rtl="0" eaLnBrk="1" latinLnBrk="0" hangingPunct="1">
      <a:spcBef>
        <a:spcPts val="260"/>
      </a:spcBef>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1828800" algn="l" defTabSz="914400" rtl="0" eaLnBrk="1" latinLnBrk="0" hangingPunct="1">
      <a:spcBef>
        <a:spcPts val="260"/>
      </a:spcBef>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5"/>
          </p:nvPr>
        </p:nvSpPr>
        <p:spPr/>
        <p:txBody>
          <a:bodyPr/>
          <a:lstStyle/>
          <a:p>
            <a:fld id="{1140B56A-EC3F-4364-B921-3ECA07798CAE}" type="slidenum">
              <a:rPr lang="en-GB" smtClean="0">
                <a:latin typeface="Calibri" panose="020F0502020204030204" pitchFamily="34" charset="0"/>
                <a:ea typeface="Calibri" panose="020F0502020204030204" pitchFamily="34" charset="0"/>
                <a:cs typeface="Calibri" panose="020F0502020204030204" pitchFamily="34" charset="0"/>
              </a:rPr>
              <a:pPr/>
              <a:t>1</a:t>
            </a:fld>
            <a:endParaRPr lang="en-GB" dirty="0">
              <a:latin typeface="Calibri" panose="020F0502020204030204" pitchFamily="34" charset="0"/>
              <a:ea typeface="Calibri" panose="020F0502020204030204" pitchFamily="34" charset="0"/>
              <a:cs typeface="Calibri" panose="020F0502020204030204" pitchFamily="34" charset="0"/>
            </a:endParaRPr>
          </a:p>
        </p:txBody>
      </p:sp>
      <p:sp>
        <p:nvSpPr>
          <p:cNvPr id="6" name="Slide Image Placeholder 5">
            <a:extLst>
              <a:ext uri="{FF2B5EF4-FFF2-40B4-BE49-F238E27FC236}">
                <a16:creationId xmlns:a16="http://schemas.microsoft.com/office/drawing/2014/main" id="{FB3A5421-EBAA-5E88-CBF0-8449DB9765AD}"/>
              </a:ext>
            </a:extLst>
          </p:cNvPr>
          <p:cNvSpPr>
            <a:spLocks noGrp="1" noRot="1" noChangeAspect="1"/>
          </p:cNvSpPr>
          <p:nvPr>
            <p:ph type="sldImg"/>
          </p:nvPr>
        </p:nvSpPr>
        <p:spPr/>
        <p:txBody>
          <a:bodyPr/>
          <a:lstStyle/>
          <a:p>
            <a:endParaRPr lang="en-GB"/>
          </a:p>
        </p:txBody>
      </p:sp>
      <p:sp>
        <p:nvSpPr>
          <p:cNvPr id="7" name="Notes Placeholder 6">
            <a:extLst>
              <a:ext uri="{FF2B5EF4-FFF2-40B4-BE49-F238E27FC236}">
                <a16:creationId xmlns:a16="http://schemas.microsoft.com/office/drawing/2014/main" id="{7872F250-271A-6494-4221-FB6BDDDB0E49}"/>
              </a:ext>
            </a:extLst>
          </p:cNvPr>
          <p:cNvSpPr>
            <a:spLocks noGrp="1"/>
          </p:cNvSpPr>
          <p:nvPr>
            <p:ph type="body" idx="1"/>
          </p:nvPr>
        </p:nvSpPr>
        <p:spPr/>
        <p:txBody>
          <a:bodyPr/>
          <a:lstStyle/>
          <a:p>
            <a:r>
              <a:rPr lang="en-US" dirty="0"/>
              <a:t>References:</a:t>
            </a:r>
          </a:p>
          <a:p>
            <a:pPr marL="228600" indent="-228600">
              <a:buFont typeface="+mj-lt"/>
              <a:buAutoNum type="arabicPeriod"/>
              <a:defRPr/>
            </a:pPr>
            <a:r>
              <a:rPr lang="en-GB" dirty="0"/>
              <a:t>The autonomic nervous system and visceral sensory neurons. In: </a:t>
            </a:r>
            <a:r>
              <a:rPr lang="en-GB" dirty="0" err="1"/>
              <a:t>Marieb</a:t>
            </a:r>
            <a:r>
              <a:rPr lang="en-GB" dirty="0"/>
              <a:t> EN, Wilhelm PB, Mallat J. Human anatomy &amp; Physiology;  7</a:t>
            </a:r>
            <a:r>
              <a:rPr lang="en-GB" baseline="30000" dirty="0"/>
              <a:t>th</a:t>
            </a:r>
            <a:r>
              <a:rPr lang="en-GB" dirty="0"/>
              <a:t> edition, 2012. Boston: Pearson Education.</a:t>
            </a:r>
          </a:p>
          <a:p>
            <a:pPr marL="228600" indent="-228600">
              <a:buFont typeface="+mj-lt"/>
              <a:buAutoNum type="arabicPeriod"/>
              <a:defRPr/>
            </a:pPr>
            <a:r>
              <a:rPr lang="en-GB" dirty="0"/>
              <a:t>Hedges V. Peripheral nervous system. In: Introduction to Neuroscience. Available at: https://openbooks.lib.msu.edu/introneuroscience1/. Accessed December 2025.</a:t>
            </a:r>
          </a:p>
          <a:p>
            <a:pPr marL="228600" lvl="0" indent="-228600">
              <a:buFont typeface="+mj-lt"/>
              <a:buAutoNum type="arabicPeriod"/>
              <a:defRPr/>
            </a:pPr>
            <a:r>
              <a:rPr lang="en-GB" dirty="0"/>
              <a:t>Everaert K, de Waard WIQ, Van Hoof T, et al. Neuroanatomy and neurophysiology related to sexual dysfunction in male neurogenic patients with lesions to the spinal cord or peripheral nerves. Spinal Cord 2010; 48 (3): 182–191.</a:t>
            </a:r>
          </a:p>
          <a:p>
            <a:endParaRPr lang="en-GB" dirty="0"/>
          </a:p>
        </p:txBody>
      </p:sp>
    </p:spTree>
    <p:extLst>
      <p:ext uri="{BB962C8B-B14F-4D97-AF65-F5344CB8AC3E}">
        <p14:creationId xmlns:p14="http://schemas.microsoft.com/office/powerpoint/2010/main" val="21710898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rgbClr val="C4B17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649473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587431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693810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858435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979166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304742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460318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962269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71237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575544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214277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508968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411469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878"/>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736800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901580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877865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343246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167944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70457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63589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528105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899069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12379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136041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87983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417822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7494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112802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442765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28194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752908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730160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032880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007664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Building blocks</a:t>
            </a:r>
          </a:p>
          <a:p>
            <a:pPr marL="0" indent="0">
              <a:spcBef>
                <a:spcPts val="0"/>
              </a:spcBef>
              <a:buNone/>
            </a:pPr>
            <a:r>
              <a:rPr lang="en-GB" sz="1000" dirty="0">
                <a:solidFill>
                  <a:srgbClr val="3F1A01"/>
                </a:solidFill>
              </a:rPr>
              <a:t>The building block slides are made to help you build the presentation. You find them after this slide</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Among the building blocks you find, </a:t>
            </a:r>
            <a:r>
              <a:rPr lang="en-GB" sz="1000" dirty="0" err="1">
                <a:solidFill>
                  <a:srgbClr val="3F1A01"/>
                </a:solidFill>
              </a:rPr>
              <a:t>colorguides</a:t>
            </a:r>
            <a:r>
              <a:rPr lang="en-GB" sz="1000" dirty="0">
                <a:solidFill>
                  <a:srgbClr val="3F1A01"/>
                </a:solidFill>
              </a:rPr>
              <a:t>, Tables and elements that you can pick from when you need to build your presentation.</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Delete these slides after use. </a:t>
            </a:r>
            <a:r>
              <a:rPr lang="en-GB" sz="100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771693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78776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sv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a:extLst>
              <a:ext uri="{96DAC541-7B7A-43D3-8B79-37D633B846F1}">
                <asvg:svgBlip xmlns:asvg="http://schemas.microsoft.com/office/drawing/2016/SVG/main" r:embed="rId38"/>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8574816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47A8798F-5B04-8F75-FB1D-B4B835403496}"/>
              </a:ext>
            </a:extLst>
          </p:cNvPr>
          <p:cNvGraphicFramePr>
            <a:graphicFrameLocks noGrp="1"/>
          </p:cNvGraphicFramePr>
          <p:nvPr>
            <p:extLst>
              <p:ext uri="{D42A27DB-BD31-4B8C-83A1-F6EECF244321}">
                <p14:modId xmlns:p14="http://schemas.microsoft.com/office/powerpoint/2010/main" val="2627275734"/>
              </p:ext>
            </p:extLst>
          </p:nvPr>
        </p:nvGraphicFramePr>
        <p:xfrm>
          <a:off x="549274" y="1332586"/>
          <a:ext cx="11091864" cy="4888068"/>
        </p:xfrm>
        <a:graphic>
          <a:graphicData uri="http://schemas.openxmlformats.org/drawingml/2006/table">
            <a:tbl>
              <a:tblPr firstRow="1" bandRow="1">
                <a:tableStyleId>{17292A2E-F333-43FB-9621-5CBBE7FDCDCB}</a:tableStyleId>
              </a:tblPr>
              <a:tblGrid>
                <a:gridCol w="3697288">
                  <a:extLst>
                    <a:ext uri="{9D8B030D-6E8A-4147-A177-3AD203B41FA5}">
                      <a16:colId xmlns:a16="http://schemas.microsoft.com/office/drawing/2014/main" val="2845200109"/>
                    </a:ext>
                  </a:extLst>
                </a:gridCol>
                <a:gridCol w="3697288">
                  <a:extLst>
                    <a:ext uri="{9D8B030D-6E8A-4147-A177-3AD203B41FA5}">
                      <a16:colId xmlns:a16="http://schemas.microsoft.com/office/drawing/2014/main" val="1658827295"/>
                    </a:ext>
                  </a:extLst>
                </a:gridCol>
                <a:gridCol w="3697288">
                  <a:extLst>
                    <a:ext uri="{9D8B030D-6E8A-4147-A177-3AD203B41FA5}">
                      <a16:colId xmlns:a16="http://schemas.microsoft.com/office/drawing/2014/main" val="1696171090"/>
                    </a:ext>
                  </a:extLst>
                </a:gridCol>
              </a:tblGrid>
              <a:tr h="307154">
                <a:tc>
                  <a:txBody>
                    <a:bodyPr/>
                    <a:lstStyle/>
                    <a:p>
                      <a:pPr algn="l"/>
                      <a:r>
                        <a:rPr lang="en-GB" sz="1400" noProof="0" dirty="0"/>
                        <a:t>Organ/tissue</a:t>
                      </a:r>
                    </a:p>
                  </a:txBody>
                  <a:tcPr marL="96996" marR="96996" marT="48498" marB="48498">
                    <a:lnL w="6350" cap="flat" cmpd="sng" algn="ctr">
                      <a:noFill/>
                      <a:prstDash val="solid"/>
                      <a:miter lim="800000"/>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5">
                        <a:lumMod val="75000"/>
                      </a:schemeClr>
                    </a:solidFill>
                  </a:tcPr>
                </a:tc>
                <a:tc>
                  <a:txBody>
                    <a:bodyPr/>
                    <a:lstStyle/>
                    <a:p>
                      <a:pPr algn="ctr"/>
                      <a:r>
                        <a:rPr lang="en-GB" sz="1400" noProof="0"/>
                        <a:t>Sympathetic</a:t>
                      </a:r>
                    </a:p>
                  </a:txBody>
                  <a:tcPr marL="96996" marR="96996" marT="48498" marB="48498">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5">
                        <a:lumMod val="75000"/>
                      </a:schemeClr>
                    </a:solidFill>
                  </a:tcPr>
                </a:tc>
                <a:tc>
                  <a:txBody>
                    <a:bodyPr/>
                    <a:lstStyle/>
                    <a:p>
                      <a:pPr algn="ctr"/>
                      <a:r>
                        <a:rPr lang="en-GB" sz="1400" noProof="0"/>
                        <a:t>Parasympathetic</a:t>
                      </a:r>
                    </a:p>
                  </a:txBody>
                  <a:tcPr marL="96996" marR="96996" marT="48498" marB="48498">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5">
                        <a:lumMod val="75000"/>
                      </a:schemeClr>
                    </a:solidFill>
                  </a:tcPr>
                </a:tc>
                <a:extLst>
                  <a:ext uri="{0D108BD9-81ED-4DB2-BD59-A6C34878D82A}">
                    <a16:rowId xmlns:a16="http://schemas.microsoft.com/office/drawing/2014/main" val="227838580"/>
                  </a:ext>
                </a:extLst>
              </a:tr>
              <a:tr h="310356">
                <a:tc>
                  <a:txBody>
                    <a:bodyPr/>
                    <a:lstStyle/>
                    <a:p>
                      <a:pPr algn="l"/>
                      <a:r>
                        <a:rPr lang="en-GB" sz="1400" b="1" noProof="0" dirty="0">
                          <a:solidFill>
                            <a:schemeClr val="tx1"/>
                          </a:solidFill>
                        </a:rPr>
                        <a:t>Iris</a:t>
                      </a:r>
                      <a:r>
                        <a:rPr lang="en-GB" sz="1400" b="0" baseline="30000" noProof="0" dirty="0">
                          <a:solidFill>
                            <a:schemeClr val="tx1"/>
                          </a:solidFill>
                        </a:rPr>
                        <a:t>1,2</a:t>
                      </a:r>
                    </a:p>
                  </a:txBody>
                  <a:tcPr marL="96996" marR="96996" marT="48498" marB="48498">
                    <a:lnL w="6350" cap="flat" cmpd="sng" algn="ctr">
                      <a:noFill/>
                      <a:prstDash val="solid"/>
                      <a:miter lim="800000"/>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ctr"/>
                      <a:r>
                        <a:rPr lang="en-GB" sz="1400" noProof="0">
                          <a:solidFill>
                            <a:schemeClr val="tx1"/>
                          </a:solidFill>
                        </a:rPr>
                        <a:t>Dilates pupil</a:t>
                      </a:r>
                    </a:p>
                  </a:txBody>
                  <a:tcPr marL="96996" marR="96996" marT="48498" marB="48498">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ctr"/>
                      <a:r>
                        <a:rPr lang="en-GB" sz="1400" noProof="0">
                          <a:solidFill>
                            <a:schemeClr val="tx1"/>
                          </a:solidFill>
                        </a:rPr>
                        <a:t>Constricts pupil</a:t>
                      </a:r>
                    </a:p>
                  </a:txBody>
                  <a:tcPr marL="96996" marR="96996" marT="48498" marB="48498">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3441554970"/>
                  </a:ext>
                </a:extLst>
              </a:tr>
              <a:tr h="310356">
                <a:tc>
                  <a:txBody>
                    <a:bodyPr/>
                    <a:lstStyle/>
                    <a:p>
                      <a:pPr algn="l"/>
                      <a:r>
                        <a:rPr lang="en-GB" sz="1400" b="1" noProof="0" dirty="0">
                          <a:solidFill>
                            <a:schemeClr val="tx1"/>
                          </a:solidFill>
                        </a:rPr>
                        <a:t>Lacrimal gland</a:t>
                      </a:r>
                      <a:r>
                        <a:rPr lang="en-GB" sz="1400" b="0" baseline="30000" noProof="0" dirty="0">
                          <a:solidFill>
                            <a:schemeClr val="tx1"/>
                          </a:solidFill>
                        </a:rPr>
                        <a:t>1</a:t>
                      </a:r>
                    </a:p>
                  </a:txBody>
                  <a:tcPr marL="96996" marR="96996" marT="48498" marB="48498">
                    <a:lnL w="6350" cap="flat" cmpd="sng" algn="ctr">
                      <a:noFill/>
                      <a:prstDash val="solid"/>
                      <a:miter lim="800000"/>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GB" sz="1400" noProof="0">
                          <a:solidFill>
                            <a:schemeClr val="tx1"/>
                          </a:solidFill>
                        </a:rPr>
                        <a:t>Inhibits secretion</a:t>
                      </a:r>
                    </a:p>
                  </a:txBody>
                  <a:tcPr marL="96996" marR="96996" marT="48498" marB="48498">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GB" sz="1400" noProof="0">
                          <a:solidFill>
                            <a:schemeClr val="tx1"/>
                          </a:solidFill>
                        </a:rPr>
                        <a:t>Stimulates secretion</a:t>
                      </a:r>
                    </a:p>
                  </a:txBody>
                  <a:tcPr marL="96996" marR="96996" marT="48498" marB="48498">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1410067653"/>
                  </a:ext>
                </a:extLst>
              </a:tr>
              <a:tr h="310356">
                <a:tc>
                  <a:txBody>
                    <a:bodyPr/>
                    <a:lstStyle/>
                    <a:p>
                      <a:pPr algn="l"/>
                      <a:r>
                        <a:rPr lang="en-GB" sz="1400" b="1" noProof="0" dirty="0">
                          <a:solidFill>
                            <a:schemeClr val="tx1"/>
                          </a:solidFill>
                        </a:rPr>
                        <a:t>Salivary gland</a:t>
                      </a:r>
                      <a:r>
                        <a:rPr lang="en-GB" sz="1400" b="0" baseline="30000" noProof="0" dirty="0">
                          <a:solidFill>
                            <a:schemeClr val="tx1"/>
                          </a:solidFill>
                        </a:rPr>
                        <a:t>1,2</a:t>
                      </a:r>
                    </a:p>
                  </a:txBody>
                  <a:tcPr marL="96996" marR="96996" marT="48498" marB="48498">
                    <a:lnL w="6350" cap="flat" cmpd="sng" algn="ctr">
                      <a:noFill/>
                      <a:prstDash val="solid"/>
                      <a:miter lim="800000"/>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ctr"/>
                      <a:r>
                        <a:rPr lang="en-GB" sz="1400" noProof="0">
                          <a:solidFill>
                            <a:schemeClr val="tx1"/>
                          </a:solidFill>
                        </a:rPr>
                        <a:t>Inhibits secretion</a:t>
                      </a:r>
                    </a:p>
                  </a:txBody>
                  <a:tcPr marL="96996" marR="96996" marT="48498" marB="48498">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ctr"/>
                      <a:r>
                        <a:rPr lang="en-GB" sz="1400" noProof="0">
                          <a:solidFill>
                            <a:schemeClr val="tx1"/>
                          </a:solidFill>
                        </a:rPr>
                        <a:t>Stimulates secretion</a:t>
                      </a:r>
                    </a:p>
                  </a:txBody>
                  <a:tcPr marL="96996" marR="96996" marT="48498" marB="48498">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4251159638"/>
                  </a:ext>
                </a:extLst>
              </a:tr>
              <a:tr h="310356">
                <a:tc>
                  <a:txBody>
                    <a:bodyPr/>
                    <a:lstStyle/>
                    <a:p>
                      <a:pPr algn="l"/>
                      <a:r>
                        <a:rPr lang="en-GB" sz="1400" b="1" noProof="0" dirty="0">
                          <a:solidFill>
                            <a:schemeClr val="tx1"/>
                          </a:solidFill>
                        </a:rPr>
                        <a:t>Sweat glands</a:t>
                      </a:r>
                      <a:r>
                        <a:rPr lang="en-GB" sz="1400" b="0" baseline="30000" noProof="0" dirty="0">
                          <a:solidFill>
                            <a:schemeClr val="tx1"/>
                          </a:solidFill>
                        </a:rPr>
                        <a:t>1</a:t>
                      </a:r>
                    </a:p>
                  </a:txBody>
                  <a:tcPr marL="96996" marR="96996" marT="48498" marB="48498">
                    <a:lnL w="6350" cap="flat" cmpd="sng" algn="ctr">
                      <a:noFill/>
                      <a:prstDash val="solid"/>
                      <a:miter lim="800000"/>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GB" sz="1400" noProof="0">
                          <a:solidFill>
                            <a:schemeClr val="tx1"/>
                          </a:solidFill>
                        </a:rPr>
                        <a:t>Stimulates secretion</a:t>
                      </a:r>
                    </a:p>
                  </a:txBody>
                  <a:tcPr marL="96996" marR="96996" marT="48498" marB="48498">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US" sz="1400" noProof="0">
                          <a:solidFill>
                            <a:schemeClr val="tx1"/>
                          </a:solidFill>
                        </a:rPr>
                        <a:t>N</a:t>
                      </a:r>
                      <a:r>
                        <a:rPr lang="en-GB" sz="1400" noProof="0">
                          <a:solidFill>
                            <a:schemeClr val="tx1"/>
                          </a:solidFill>
                        </a:rPr>
                        <a:t>o innervation</a:t>
                      </a:r>
                    </a:p>
                  </a:txBody>
                  <a:tcPr marL="96996" marR="96996" marT="48498" marB="48498">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3899292414"/>
                  </a:ext>
                </a:extLst>
              </a:tr>
              <a:tr h="310356">
                <a:tc>
                  <a:txBody>
                    <a:bodyPr/>
                    <a:lstStyle/>
                    <a:p>
                      <a:pPr algn="l"/>
                      <a:r>
                        <a:rPr lang="en-GB" sz="1400" b="1" noProof="0" dirty="0">
                          <a:solidFill>
                            <a:schemeClr val="tx1"/>
                          </a:solidFill>
                        </a:rPr>
                        <a:t>Lungs</a:t>
                      </a:r>
                      <a:r>
                        <a:rPr lang="en-GB" sz="1400" b="0" baseline="30000" noProof="0" dirty="0">
                          <a:solidFill>
                            <a:schemeClr val="tx1"/>
                          </a:solidFill>
                        </a:rPr>
                        <a:t>1,2</a:t>
                      </a:r>
                    </a:p>
                  </a:txBody>
                  <a:tcPr marL="96996" marR="96996" marT="48498" marB="48498">
                    <a:lnL w="6350" cap="flat" cmpd="sng" algn="ctr">
                      <a:noFill/>
                      <a:prstDash val="solid"/>
                      <a:miter lim="800000"/>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ctr"/>
                      <a:r>
                        <a:rPr lang="en-GB" sz="1400" noProof="0">
                          <a:solidFill>
                            <a:schemeClr val="tx1"/>
                          </a:solidFill>
                        </a:rPr>
                        <a:t>Airway dilation</a:t>
                      </a:r>
                    </a:p>
                  </a:txBody>
                  <a:tcPr marL="96996" marR="96996" marT="48498" marB="48498">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ctr"/>
                      <a:r>
                        <a:rPr lang="en-GB" sz="1400" noProof="0">
                          <a:solidFill>
                            <a:schemeClr val="tx1"/>
                          </a:solidFill>
                        </a:rPr>
                        <a:t>Airway constriction</a:t>
                      </a:r>
                    </a:p>
                  </a:txBody>
                  <a:tcPr marL="96996" marR="96996" marT="48498" marB="48498">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1241265754"/>
                  </a:ext>
                </a:extLst>
              </a:tr>
              <a:tr h="517311">
                <a:tc>
                  <a:txBody>
                    <a:bodyPr/>
                    <a:lstStyle/>
                    <a:p>
                      <a:pPr algn="l"/>
                      <a:r>
                        <a:rPr lang="en-GB" sz="1400" b="1" noProof="0" dirty="0">
                          <a:solidFill>
                            <a:schemeClr val="tx1"/>
                          </a:solidFill>
                        </a:rPr>
                        <a:t>Heart</a:t>
                      </a:r>
                      <a:r>
                        <a:rPr lang="en-GB" sz="1400" b="0" baseline="30000" noProof="0" dirty="0">
                          <a:solidFill>
                            <a:schemeClr val="tx1"/>
                          </a:solidFill>
                        </a:rPr>
                        <a:t>1,2</a:t>
                      </a:r>
                    </a:p>
                  </a:txBody>
                  <a:tcPr marL="96996" marR="96996" marT="48498" marB="48498">
                    <a:lnL w="6350" cap="flat" cmpd="sng" algn="ctr">
                      <a:noFill/>
                      <a:prstDash val="solid"/>
                      <a:miter lim="800000"/>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GB" sz="1400" noProof="0">
                          <a:solidFill>
                            <a:schemeClr val="tx1"/>
                          </a:solidFill>
                        </a:rPr>
                        <a:t>Accelerates heart rate, </a:t>
                      </a:r>
                      <a:br>
                        <a:rPr lang="en-GB" sz="1400" noProof="0">
                          <a:solidFill>
                            <a:schemeClr val="tx1"/>
                          </a:solidFill>
                        </a:rPr>
                      </a:br>
                      <a:r>
                        <a:rPr lang="en-GB" sz="1400" noProof="0">
                          <a:solidFill>
                            <a:schemeClr val="tx1"/>
                          </a:solidFill>
                        </a:rPr>
                        <a:t>augments contraction</a:t>
                      </a:r>
                    </a:p>
                  </a:txBody>
                  <a:tcPr marL="96996" marR="96996" marT="48498" marB="48498">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GB" sz="1400" noProof="0">
                          <a:solidFill>
                            <a:schemeClr val="tx1"/>
                          </a:solidFill>
                        </a:rPr>
                        <a:t>Decreases heart rate</a:t>
                      </a:r>
                    </a:p>
                  </a:txBody>
                  <a:tcPr marL="96996" marR="96996" marT="48498" marB="48498">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1060508659"/>
                  </a:ext>
                </a:extLst>
              </a:tr>
              <a:tr h="310356">
                <a:tc>
                  <a:txBody>
                    <a:bodyPr/>
                    <a:lstStyle/>
                    <a:p>
                      <a:pPr algn="l"/>
                      <a:r>
                        <a:rPr lang="en-GB" sz="1400" b="1" noProof="0" dirty="0">
                          <a:solidFill>
                            <a:schemeClr val="tx1"/>
                          </a:solidFill>
                        </a:rPr>
                        <a:t>GI motility and secretion</a:t>
                      </a:r>
                      <a:r>
                        <a:rPr lang="en-GB" sz="1400" b="0" baseline="30000" noProof="0" dirty="0">
                          <a:solidFill>
                            <a:schemeClr val="tx1"/>
                          </a:solidFill>
                        </a:rPr>
                        <a:t>1</a:t>
                      </a:r>
                    </a:p>
                  </a:txBody>
                  <a:tcPr marL="96996" marR="96996" marT="48498" marB="48498">
                    <a:lnL w="6350" cap="flat" cmpd="sng" algn="ctr">
                      <a:noFill/>
                      <a:prstDash val="solid"/>
                      <a:miter lim="800000"/>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ctr"/>
                      <a:r>
                        <a:rPr lang="en-GB" sz="1400" noProof="0">
                          <a:solidFill>
                            <a:schemeClr val="tx1"/>
                          </a:solidFill>
                        </a:rPr>
                        <a:t>Inhibits</a:t>
                      </a:r>
                    </a:p>
                  </a:txBody>
                  <a:tcPr marL="96996" marR="96996" marT="48498" marB="48498">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ctr"/>
                      <a:r>
                        <a:rPr lang="en-GB" sz="1400" noProof="0">
                          <a:solidFill>
                            <a:schemeClr val="tx1"/>
                          </a:solidFill>
                        </a:rPr>
                        <a:t>Stimulates</a:t>
                      </a:r>
                    </a:p>
                  </a:txBody>
                  <a:tcPr marL="96996" marR="96996" marT="48498" marB="48498">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651222656"/>
                  </a:ext>
                </a:extLst>
              </a:tr>
              <a:tr h="310356">
                <a:tc>
                  <a:txBody>
                    <a:bodyPr/>
                    <a:lstStyle/>
                    <a:p>
                      <a:pPr algn="l"/>
                      <a:r>
                        <a:rPr lang="en-GB" sz="1400" b="1" noProof="0" dirty="0">
                          <a:solidFill>
                            <a:schemeClr val="tx1"/>
                          </a:solidFill>
                        </a:rPr>
                        <a:t>GI sphincters</a:t>
                      </a:r>
                      <a:r>
                        <a:rPr lang="en-GB" sz="1400" b="0" baseline="30000" noProof="0" dirty="0">
                          <a:solidFill>
                            <a:schemeClr val="tx1"/>
                          </a:solidFill>
                        </a:rPr>
                        <a:t>1</a:t>
                      </a:r>
                    </a:p>
                  </a:txBody>
                  <a:tcPr marL="96996" marR="96996" marT="48498" marB="48498">
                    <a:lnL w="6350" cap="flat" cmpd="sng" algn="ctr">
                      <a:noFill/>
                      <a:prstDash val="solid"/>
                      <a:miter lim="800000"/>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GB" sz="1400" noProof="0">
                          <a:solidFill>
                            <a:schemeClr val="tx1"/>
                          </a:solidFill>
                        </a:rPr>
                        <a:t>Constricts</a:t>
                      </a:r>
                    </a:p>
                  </a:txBody>
                  <a:tcPr marL="96996" marR="96996" marT="48498" marB="48498">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GB" sz="1400" noProof="0">
                          <a:solidFill>
                            <a:schemeClr val="tx1"/>
                          </a:solidFill>
                        </a:rPr>
                        <a:t>Relaxes</a:t>
                      </a:r>
                    </a:p>
                  </a:txBody>
                  <a:tcPr marL="96996" marR="96996" marT="48498" marB="48498">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1178188761"/>
                  </a:ext>
                </a:extLst>
              </a:tr>
              <a:tr h="517311">
                <a:tc>
                  <a:txBody>
                    <a:bodyPr/>
                    <a:lstStyle/>
                    <a:p>
                      <a:pPr algn="l"/>
                      <a:r>
                        <a:rPr lang="en-GB" sz="1400" b="1" noProof="0" dirty="0">
                          <a:solidFill>
                            <a:schemeClr val="tx1"/>
                          </a:solidFill>
                        </a:rPr>
                        <a:t>Reproductive organs</a:t>
                      </a:r>
                      <a:r>
                        <a:rPr lang="en-GB" sz="1400" b="0" baseline="30000" noProof="0" dirty="0">
                          <a:solidFill>
                            <a:schemeClr val="tx1"/>
                          </a:solidFill>
                        </a:rPr>
                        <a:t>1,3</a:t>
                      </a:r>
                    </a:p>
                  </a:txBody>
                  <a:tcPr marL="96996" marR="96996" marT="48498" marB="48498">
                    <a:lnL w="6350" cap="flat" cmpd="sng" algn="ctr">
                      <a:noFill/>
                      <a:prstDash val="solid"/>
                      <a:miter lim="800000"/>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ctr"/>
                      <a:r>
                        <a:rPr lang="en-GB" sz="1400" noProof="0">
                          <a:solidFill>
                            <a:schemeClr val="tx1"/>
                          </a:solidFill>
                        </a:rPr>
                        <a:t>Contraction of ductus deferens, seminal vesicle, prostatic and uterine muscles</a:t>
                      </a:r>
                    </a:p>
                  </a:txBody>
                  <a:tcPr marL="96996" marR="96996" marT="48498" marB="48498">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ctr"/>
                      <a:r>
                        <a:rPr lang="en-GB" sz="1400" noProof="0" dirty="0">
                          <a:solidFill>
                            <a:schemeClr val="tx1"/>
                          </a:solidFill>
                        </a:rPr>
                        <a:t>Vasodilation and erection, inhibits </a:t>
                      </a:r>
                      <a:br>
                        <a:rPr lang="en-GB" sz="1400" noProof="0" dirty="0">
                          <a:solidFill>
                            <a:schemeClr val="tx1"/>
                          </a:solidFill>
                        </a:rPr>
                      </a:br>
                      <a:r>
                        <a:rPr lang="en-GB" sz="1400" noProof="0" dirty="0">
                          <a:solidFill>
                            <a:schemeClr val="tx1"/>
                          </a:solidFill>
                        </a:rPr>
                        <a:t>uterine muscle contraction</a:t>
                      </a:r>
                    </a:p>
                  </a:txBody>
                  <a:tcPr marL="96996" marR="96996" marT="48498" marB="48498">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754443790"/>
                  </a:ext>
                </a:extLst>
              </a:tr>
              <a:tr h="523716">
                <a:tc>
                  <a:txBody>
                    <a:bodyPr/>
                    <a:lstStyle/>
                    <a:p>
                      <a:pPr algn="l"/>
                      <a:r>
                        <a:rPr lang="en-GB" sz="1400" b="1" noProof="0" dirty="0">
                          <a:solidFill>
                            <a:schemeClr val="tx1"/>
                          </a:solidFill>
                        </a:rPr>
                        <a:t>Urinary bladder</a:t>
                      </a:r>
                      <a:r>
                        <a:rPr lang="en-GB" sz="1400" b="0" baseline="30000" noProof="0" dirty="0">
                          <a:solidFill>
                            <a:schemeClr val="tx1"/>
                          </a:solidFill>
                        </a:rPr>
                        <a:t>1</a:t>
                      </a:r>
                    </a:p>
                  </a:txBody>
                  <a:tcPr marL="96996" marR="96996" marT="48498" marB="48498">
                    <a:lnL w="6350" cap="flat" cmpd="sng" algn="ctr">
                      <a:noFill/>
                      <a:prstDash val="solid"/>
                      <a:miter lim="800000"/>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GB" sz="1400" noProof="0">
                          <a:solidFill>
                            <a:schemeClr val="tx1"/>
                          </a:solidFill>
                        </a:rPr>
                        <a:t>Relaxes bladder wall muscle, inhibits emptying</a:t>
                      </a:r>
                    </a:p>
                  </a:txBody>
                  <a:tcPr marL="96996" marR="96996" marT="48498" marB="48498">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GB" sz="1400" noProof="0">
                          <a:solidFill>
                            <a:schemeClr val="tx1"/>
                          </a:solidFill>
                        </a:rPr>
                        <a:t>Contracts bladder wall muscle, </a:t>
                      </a:r>
                      <a:br>
                        <a:rPr lang="en-GB" sz="1400" noProof="0">
                          <a:solidFill>
                            <a:schemeClr val="tx1"/>
                          </a:solidFill>
                        </a:rPr>
                      </a:br>
                      <a:r>
                        <a:rPr lang="en-GB" sz="1400" noProof="0">
                          <a:solidFill>
                            <a:schemeClr val="tx1"/>
                          </a:solidFill>
                        </a:rPr>
                        <a:t>promotes emptying</a:t>
                      </a:r>
                    </a:p>
                  </a:txBody>
                  <a:tcPr marL="96996" marR="96996" marT="48498" marB="48498">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3983599993"/>
                  </a:ext>
                </a:extLst>
              </a:tr>
              <a:tr h="523716">
                <a:tc>
                  <a:txBody>
                    <a:bodyPr/>
                    <a:lstStyle/>
                    <a:p>
                      <a:pPr algn="l"/>
                      <a:r>
                        <a:rPr lang="en-GB" sz="1400" b="1" noProof="0" dirty="0">
                          <a:solidFill>
                            <a:schemeClr val="tx1"/>
                          </a:solidFill>
                        </a:rPr>
                        <a:t>Adrenal medulla</a:t>
                      </a:r>
                      <a:r>
                        <a:rPr lang="en-GB" sz="1400" b="0" baseline="30000" noProof="0" dirty="0">
                          <a:solidFill>
                            <a:schemeClr val="tx1"/>
                          </a:solidFill>
                        </a:rPr>
                        <a:t>1,2</a:t>
                      </a:r>
                    </a:p>
                  </a:txBody>
                  <a:tcPr marL="96996" marR="96996" marT="48498" marB="48498">
                    <a:lnL w="6350" cap="flat" cmpd="sng" algn="ctr">
                      <a:noFill/>
                      <a:prstDash val="solid"/>
                      <a:miter lim="800000"/>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ctr"/>
                      <a:r>
                        <a:rPr lang="en-GB" sz="1400" noProof="0" dirty="0">
                          <a:solidFill>
                            <a:schemeClr val="tx1"/>
                          </a:solidFill>
                        </a:rPr>
                        <a:t>Stimulates secretion of adrenaline </a:t>
                      </a:r>
                      <a:br>
                        <a:rPr lang="en-GB" sz="1400" noProof="0" dirty="0">
                          <a:solidFill>
                            <a:schemeClr val="tx1"/>
                          </a:solidFill>
                        </a:rPr>
                      </a:br>
                      <a:r>
                        <a:rPr lang="en-GB" sz="1400" noProof="0" dirty="0">
                          <a:solidFill>
                            <a:schemeClr val="tx1"/>
                          </a:solidFill>
                        </a:rPr>
                        <a:t>and noradrenaline </a:t>
                      </a:r>
                    </a:p>
                  </a:txBody>
                  <a:tcPr marL="96996" marR="96996" marT="48498" marB="48498">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ctr"/>
                      <a:r>
                        <a:rPr lang="en-GB" sz="1400" noProof="0">
                          <a:solidFill>
                            <a:schemeClr val="tx1"/>
                          </a:solidFill>
                        </a:rPr>
                        <a:t>No innervation</a:t>
                      </a:r>
                    </a:p>
                  </a:txBody>
                  <a:tcPr marL="96996" marR="96996" marT="48498" marB="48498">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4238107992"/>
                  </a:ext>
                </a:extLst>
              </a:tr>
              <a:tr h="307154">
                <a:tc>
                  <a:txBody>
                    <a:bodyPr/>
                    <a:lstStyle/>
                    <a:p>
                      <a:pPr algn="l"/>
                      <a:r>
                        <a:rPr lang="en-GB" sz="1400" b="1" noProof="0" dirty="0">
                          <a:solidFill>
                            <a:schemeClr val="tx1"/>
                          </a:solidFill>
                        </a:rPr>
                        <a:t>Blood vessels</a:t>
                      </a:r>
                      <a:r>
                        <a:rPr lang="en-GB" sz="1400" b="0" baseline="30000" noProof="0" dirty="0">
                          <a:solidFill>
                            <a:schemeClr val="tx1"/>
                          </a:solidFill>
                        </a:rPr>
                        <a:t>1,2</a:t>
                      </a:r>
                    </a:p>
                  </a:txBody>
                  <a:tcPr marL="96996" marR="96996" marT="48498" marB="48498">
                    <a:lnL w="12700" cap="flat" cmpd="sng" algn="ctr">
                      <a:noFill/>
                      <a:prstDash val="solid"/>
                      <a:round/>
                      <a:headEnd type="none" w="med" len="med"/>
                      <a:tailEnd type="none" w="med" len="med"/>
                    </a:lnL>
                    <a:lnT w="6350" cap="flat" cmpd="sng" algn="ctr">
                      <a:noFill/>
                      <a:prstDash val="solid"/>
                      <a:miter lim="800000"/>
                    </a:lnT>
                    <a:lnB w="12700" cap="flat" cmpd="sng" algn="ctr">
                      <a:solidFill>
                        <a:schemeClr val="accent5">
                          <a:lumMod val="75000"/>
                        </a:schemeClr>
                      </a:solidFill>
                      <a:prstDash val="solid"/>
                      <a:round/>
                      <a:headEnd type="none" w="med" len="med"/>
                      <a:tailEnd type="none" w="med" len="med"/>
                    </a:lnB>
                    <a:solidFill>
                      <a:schemeClr val="accent5">
                        <a:lumMod val="20000"/>
                        <a:lumOff val="80000"/>
                      </a:schemeClr>
                    </a:solidFill>
                  </a:tcPr>
                </a:tc>
                <a:tc>
                  <a:txBody>
                    <a:bodyPr/>
                    <a:lstStyle/>
                    <a:p>
                      <a:pPr algn="ctr"/>
                      <a:r>
                        <a:rPr lang="en-GB" sz="1400" noProof="0">
                          <a:solidFill>
                            <a:schemeClr val="tx1"/>
                          </a:solidFill>
                        </a:rPr>
                        <a:t>Constrict</a:t>
                      </a:r>
                    </a:p>
                  </a:txBody>
                  <a:tcPr marL="96996" marR="96996" marT="48498" marB="48498">
                    <a:lnT w="6350" cap="flat" cmpd="sng" algn="ctr">
                      <a:noFill/>
                      <a:prstDash val="solid"/>
                      <a:miter lim="800000"/>
                    </a:lnT>
                    <a:lnB w="12700" cap="flat" cmpd="sng" algn="ctr">
                      <a:solidFill>
                        <a:schemeClr val="accent5">
                          <a:lumMod val="75000"/>
                        </a:schemeClr>
                      </a:solidFill>
                      <a:prstDash val="solid"/>
                      <a:round/>
                      <a:headEnd type="none" w="med" len="med"/>
                      <a:tailEnd type="none" w="med" len="med"/>
                    </a:lnB>
                    <a:solidFill>
                      <a:schemeClr val="accent5">
                        <a:lumMod val="20000"/>
                        <a:lumOff val="80000"/>
                      </a:schemeClr>
                    </a:solidFill>
                  </a:tcPr>
                </a:tc>
                <a:tc>
                  <a:txBody>
                    <a:bodyPr/>
                    <a:lstStyle/>
                    <a:p>
                      <a:pPr algn="ctr"/>
                      <a:r>
                        <a:rPr lang="en-GB" sz="1400" noProof="0" dirty="0">
                          <a:solidFill>
                            <a:schemeClr val="tx1"/>
                          </a:solidFill>
                        </a:rPr>
                        <a:t>No innervation</a:t>
                      </a:r>
                    </a:p>
                  </a:txBody>
                  <a:tcPr marL="96996" marR="96996" marT="48498" marB="48498">
                    <a:lnR w="12700" cap="flat" cmpd="sng" algn="ctr">
                      <a:noFill/>
                      <a:prstDash val="solid"/>
                      <a:round/>
                      <a:headEnd type="none" w="med" len="med"/>
                      <a:tailEnd type="none" w="med" len="med"/>
                    </a:lnR>
                    <a:lnT w="6350" cap="flat" cmpd="sng" algn="ctr">
                      <a:noFill/>
                      <a:prstDash val="solid"/>
                      <a:miter lim="800000"/>
                    </a:lnT>
                    <a:lnB w="12700" cap="flat" cmpd="sng" algn="ctr">
                      <a:solidFill>
                        <a:schemeClr val="accent5">
                          <a:lumMod val="75000"/>
                        </a:schemeClr>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185712958"/>
                  </a:ext>
                </a:extLst>
              </a:tr>
            </a:tbl>
          </a:graphicData>
        </a:graphic>
      </p:graphicFrame>
      <p:sp>
        <p:nvSpPr>
          <p:cNvPr id="16" name="Text Placeholder 15">
            <a:extLst>
              <a:ext uri="{FF2B5EF4-FFF2-40B4-BE49-F238E27FC236}">
                <a16:creationId xmlns:a16="http://schemas.microsoft.com/office/drawing/2014/main" id="{E93738DA-A6D4-CBC9-6A53-D8378C87EFC6}"/>
              </a:ext>
            </a:extLst>
          </p:cNvPr>
          <p:cNvSpPr>
            <a:spLocks noGrp="1"/>
          </p:cNvSpPr>
          <p:nvPr>
            <p:ph type="body" sz="quarter" idx="17"/>
          </p:nvPr>
        </p:nvSpPr>
        <p:spPr/>
        <p:txBody>
          <a:bodyPr/>
          <a:lstStyle/>
          <a:p>
            <a:r>
              <a:rPr lang="en-GB" noProof="0"/>
              <a:t>Fundamentals of neurobiology – Regional neuroscience</a:t>
            </a:r>
          </a:p>
        </p:txBody>
      </p:sp>
      <p:sp>
        <p:nvSpPr>
          <p:cNvPr id="5" name="Title 4">
            <a:extLst>
              <a:ext uri="{FF2B5EF4-FFF2-40B4-BE49-F238E27FC236}">
                <a16:creationId xmlns:a16="http://schemas.microsoft.com/office/drawing/2014/main" id="{618ABC11-A4F0-02DC-E5BC-DC69EA8D295A}"/>
              </a:ext>
            </a:extLst>
          </p:cNvPr>
          <p:cNvSpPr>
            <a:spLocks noGrp="1"/>
          </p:cNvSpPr>
          <p:nvPr>
            <p:ph type="title"/>
          </p:nvPr>
        </p:nvSpPr>
        <p:spPr/>
        <p:txBody>
          <a:bodyPr/>
          <a:lstStyle/>
          <a:p>
            <a:r>
              <a:rPr lang="en-GB" noProof="0"/>
              <a:t>Important functions of autonomic pathways</a:t>
            </a:r>
          </a:p>
        </p:txBody>
      </p:sp>
      <p:sp>
        <p:nvSpPr>
          <p:cNvPr id="3" name="Text Placeholder 2">
            <a:extLst>
              <a:ext uri="{FF2B5EF4-FFF2-40B4-BE49-F238E27FC236}">
                <a16:creationId xmlns:a16="http://schemas.microsoft.com/office/drawing/2014/main" id="{41E68F2F-BE4D-F52D-1D24-EA98545825F6}"/>
              </a:ext>
            </a:extLst>
          </p:cNvPr>
          <p:cNvSpPr>
            <a:spLocks noGrp="1"/>
          </p:cNvSpPr>
          <p:nvPr>
            <p:ph type="body" sz="quarter" idx="18"/>
          </p:nvPr>
        </p:nvSpPr>
        <p:spPr/>
        <p:txBody>
          <a:bodyPr/>
          <a:lstStyle/>
          <a:p>
            <a:r>
              <a:rPr lang="en-GB"/>
              <a:t>1. </a:t>
            </a:r>
            <a:r>
              <a:rPr lang="en-GB" err="1"/>
              <a:t>Marieb</a:t>
            </a:r>
            <a:r>
              <a:rPr lang="en-GB"/>
              <a:t> et al. The autonomic nervous system and visceral sensory neurons. In: Human Anatomy &amp; Physiology. 7</a:t>
            </a:r>
            <a:r>
              <a:rPr lang="en-GB" baseline="30000"/>
              <a:t>th</a:t>
            </a:r>
            <a:r>
              <a:rPr lang="en-GB"/>
              <a:t> edition.; </a:t>
            </a:r>
            <a:br>
              <a:rPr lang="en-GB"/>
            </a:br>
            <a:r>
              <a:rPr lang="en-GB"/>
              <a:t>2. </a:t>
            </a:r>
            <a:r>
              <a:rPr lang="en-US"/>
              <a:t>Hedges. Peripheral nervous system. In: Introduction to Neuroscience. Available at: https://openbooks.lib.msu.edu/introneuroscience1/. Accessed December 2025; </a:t>
            </a:r>
            <a:br>
              <a:rPr lang="en-US"/>
            </a:br>
            <a:r>
              <a:rPr lang="en-GB"/>
              <a:t>3. Everaert et al. Spinal Cord 2010;48(3):182–191 </a:t>
            </a:r>
          </a:p>
        </p:txBody>
      </p:sp>
    </p:spTree>
    <p:extLst>
      <p:ext uri="{BB962C8B-B14F-4D97-AF65-F5344CB8AC3E}">
        <p14:creationId xmlns:p14="http://schemas.microsoft.com/office/powerpoint/2010/main" val="3392799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bIns="46800" rtlCol="0" anchor="ctr" anchorCtr="0">
        <a:spAutoFit/>
      </a:bodyPr>
      <a:lstStyle>
        <a:defPPr algn="r">
          <a:defRPr sz="1050" dirty="0" smtClean="0">
            <a:solidFill>
              <a:schemeClr val="tx2"/>
            </a:solidFill>
          </a:defRPr>
        </a:defPPr>
      </a:lstStyle>
    </a:tx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6" ma:contentTypeDescription="Create a new document." ma:contentTypeScope="" ma:versionID="bfa9dee208713f4acd38d3de9be1a624">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70da40867d7a24da5e68d79bb244007e"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Props1.xml><?xml version="1.0" encoding="utf-8"?>
<ds:datastoreItem xmlns:ds="http://schemas.openxmlformats.org/officeDocument/2006/customXml" ds:itemID="{6EE6AE47-5C49-415C-B2E3-30B942F361A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627d7c-4416-4bc1-86cf-ca6c3a42a8f2"/>
    <ds:schemaRef ds:uri="08562aa6-c0ad-4fb9-8a82-15409d3a28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4164057-14E9-4371-BF0C-9FCA68D38CD4}">
  <ds:schemaRefs>
    <ds:schemaRef ds:uri="http://schemas.microsoft.com/sharepoint/v3/contenttype/forms"/>
  </ds:schemaRefs>
</ds:datastoreItem>
</file>

<file path=customXml/itemProps3.xml><?xml version="1.0" encoding="utf-8"?>
<ds:datastoreItem xmlns:ds="http://schemas.openxmlformats.org/officeDocument/2006/customXml" ds:itemID="{9D5BAB63-775C-495A-8043-BDEB42126B6B}">
  <ds:schemaRefs>
    <ds:schemaRef ds:uri="28627d7c-4416-4bc1-86cf-ca6c3a42a8f2"/>
    <ds:schemaRef ds:uri="http://purl.org/dc/elements/1.1/"/>
    <ds:schemaRef ds:uri="http://schemas.microsoft.com/office/2006/metadata/properties"/>
    <ds:schemaRef ds:uri="http://schemas.microsoft.com/office/2006/documentManagement/types"/>
    <ds:schemaRef ds:uri="http://purl.org/dc/dcmitype/"/>
    <ds:schemaRef ds:uri="http://purl.org/dc/terms/"/>
    <ds:schemaRef ds:uri="http://schemas.openxmlformats.org/package/2006/metadata/core-properties"/>
    <ds:schemaRef ds:uri="http://schemas.microsoft.com/office/infopath/2007/PartnerControls"/>
    <ds:schemaRef ds:uri="08562aa6-c0ad-4fb9-8a82-15409d3a28b4"/>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7730</TotalTime>
  <Words>308</Words>
  <Application>Microsoft Office PowerPoint</Application>
  <PresentationFormat>Widescreen</PresentationFormat>
  <Paragraphs>47</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Arial</vt:lpstr>
      <vt:lpstr>Calibri</vt:lpstr>
      <vt:lpstr>Times New Roman</vt:lpstr>
      <vt:lpstr>Neurotorium - PowerPoint-Skabelon - 2022-01-28</vt:lpstr>
      <vt:lpstr>Important functions of autonomic pathways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Bryn Farnsworth von Cederwald</dc:creator>
  <cp:lastModifiedBy>Terese Vibe Boye</cp:lastModifiedBy>
  <cp:revision>38</cp:revision>
  <dcterms:created xsi:type="dcterms:W3CDTF">2024-10-28T13:51:27Z</dcterms:created>
  <dcterms:modified xsi:type="dcterms:W3CDTF">2026-05-07T00:30:21Z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