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6"/>
  </p:notesMasterIdLst>
  <p:sldIdLst>
    <p:sldId id="432"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86F46B-D11B-7411-908D-9B4A368D0C37}" name="Chris Edge" initials="CE" userId="S::Chris.Edge@primeglobalpeople.com::9878e1fe-fc43-4c11-846c-29f97c46eb4b" providerId="AD"/>
  <p188:author id="{30CE4C6D-AF39-3214-0520-C3C3EAB9A696}" name="Ref mark-up" initials="R" userId="Ref mark-up" providerId="None"/>
  <p188:author id="{147F2874-1246-3F60-FA90-4223E9C36F93}" name="Bryn Farnsworth von Cederwald" initials="BFvC" userId="S::bfc@lundbeckfonden.com::827f453e-d371-4a1e-8a43-bba9e40cc001" providerId="AD"/>
  <p188:author id="{4EE41886-2B80-BDDB-D5E7-536828E472A2}" name="Medical writer" initials="MP" userId="Medical writer" providerId="None"/>
  <p188:author id="{FDAF85B2-6481-CA17-DF5A-A47FEA2325D6}" name="Matthew Grubb" initials="MG" userId="S::stwb3878@kcl.ac.uk::1bf1c547-2736-448d-b970-773b17266208" providerId="AD"/>
  <p188:author id="{548E33BE-41FD-592C-5C8D-31BD765ADCA9}" name="Cambridge" initials="CB" userId="Cambridge" providerId="None"/>
  <p188:author id="{B63AB3C0-5830-6A51-3F80-C51C67E28A7D}" name="Ronnie Henderson" initials="RH" userId="S::ronnie.henderson@primeglobalpeople.com::e2cb4ff1-afc5-428b-b67e-87637aa6e8c1" providerId="AD"/>
  <p188:author id="{8E3695DE-FAD3-1F21-5694-4325E99CF0BD}" name="Penny Staton" initials="PS" userId="Penny Staton" providerId="None"/>
  <p188:author id="{FFE47EE6-A2F0-13A5-8EE8-3661DB1849A6}" name="Medical Writer" initials="MP" userId="Medical Writer" providerId="None"/>
  <p188:author id="{649E72FA-7D47-B7A4-5359-5A5E31673668}" name="Martin Meyer" initials="MM" userId="S::mm@lundbeckfonden.com::840fb98e-b3a6-43a6-9977-947741e459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E512C"/>
    <a:srgbClr val="FFC000"/>
    <a:srgbClr val="FF6F30"/>
    <a:srgbClr val="AD4703"/>
    <a:srgbClr val="4F7599"/>
    <a:srgbClr val="3F1A01"/>
    <a:srgbClr val="646464"/>
    <a:srgbClr val="000000"/>
    <a:srgbClr val="A04D1D"/>
    <a:srgbClr val="64340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609" autoAdjust="0"/>
  </p:normalViewPr>
  <p:slideViewPr>
    <p:cSldViewPr snapToGrid="0">
      <p:cViewPr varScale="1">
        <p:scale>
          <a:sx n="73" d="100"/>
          <a:sy n="73" d="100"/>
        </p:scale>
        <p:origin x="1794" y="294"/>
      </p:cViewPr>
      <p:guideLst/>
    </p:cSldViewPr>
  </p:slideViewPr>
  <p:notesTextViewPr>
    <p:cViewPr>
      <p:scale>
        <a:sx n="1" d="1"/>
        <a:sy n="1" d="1"/>
      </p:scale>
      <p:origin x="0" y="0"/>
    </p:cViewPr>
  </p:notesTextViewPr>
  <p:sorterViewPr>
    <p:cViewPr>
      <p:scale>
        <a:sx n="100" d="100"/>
        <a:sy n="100" d="100"/>
      </p:scale>
      <p:origin x="0" y="-12672"/>
    </p:cViewPr>
  </p:sorterViewPr>
  <p:notesViewPr>
    <p:cSldViewPr snapToGrid="0">
      <p:cViewPr varScale="1">
        <p:scale>
          <a:sx n="121" d="100"/>
          <a:sy n="121" d="100"/>
        </p:scale>
        <p:origin x="5022"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58788"/>
          </a:xfrm>
          <a:prstGeom prst="rect">
            <a:avLst/>
          </a:prstGeom>
        </p:spPr>
        <p:txBody>
          <a:bodyPr vert="horz" lIns="91428" tIns="45714" rIns="91428" bIns="45714"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28" tIns="45714" rIns="91428" bIns="45714" rtlCol="0"/>
          <a:lstStyle>
            <a:lvl1pPr algn="r">
              <a:defRPr sz="1200"/>
            </a:lvl1pPr>
          </a:lstStyle>
          <a:p>
            <a:fld id="{FFAC600F-536B-46AA-BC59-51765EBDAED7}" type="datetimeFigureOut">
              <a:rPr lang="en-GB" smtClean="0"/>
              <a:t>27/03/2026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28" tIns="45714" rIns="91428" bIns="45714"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28" tIns="45714" rIns="91428" bIns="45714"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1" y="8685213"/>
            <a:ext cx="2971800" cy="458787"/>
          </a:xfrm>
          <a:prstGeom prst="rect">
            <a:avLst/>
          </a:prstGeom>
        </p:spPr>
        <p:txBody>
          <a:bodyPr vert="horz" lIns="91428" tIns="45714" rIns="91428" bIns="45714"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28" tIns="45714" rIns="91428" bIns="45714" rtlCol="0" anchor="b"/>
          <a:lstStyle>
            <a:lvl1pPr algn="r">
              <a:defRPr sz="1200"/>
            </a:lvl1pPr>
          </a:lstStyle>
          <a:p>
            <a:fld id="{E8692CD3-7335-4A71-9FDD-1A75EA640EB0}" type="slidenum">
              <a:rPr lang="en-GB" smtClean="0"/>
              <a:t>‹#›</a:t>
            </a:fld>
            <a:endParaRPr lang="en-GB"/>
          </a:p>
        </p:txBody>
      </p:sp>
    </p:spTree>
    <p:extLst>
      <p:ext uri="{BB962C8B-B14F-4D97-AF65-F5344CB8AC3E}">
        <p14:creationId xmlns:p14="http://schemas.microsoft.com/office/powerpoint/2010/main" val="2783668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000">
                <a:latin typeface="Calibri" panose="020F0502020204030204" pitchFamily="34" charset="0"/>
                <a:ea typeface="Calibri" panose="020F0502020204030204" pitchFamily="34" charset="0"/>
                <a:cs typeface="Calibri" panose="020F0502020204030204" pitchFamily="34" charset="0"/>
              </a:rPr>
              <a:t>The primary sensory cells of the somatosensory system are the dorsal root ganglion (DRG) neurons.</a:t>
            </a:r>
            <a:r>
              <a:rPr lang="en-GB" sz="1000" baseline="30000">
                <a:latin typeface="Calibri" panose="020F0502020204030204" pitchFamily="34" charset="0"/>
                <a:ea typeface="Calibri" panose="020F0502020204030204" pitchFamily="34" charset="0"/>
                <a:cs typeface="Calibri" panose="020F0502020204030204" pitchFamily="34" charset="0"/>
              </a:rPr>
              <a:t>1</a:t>
            </a:r>
            <a:r>
              <a:rPr lang="en-GB" sz="1000">
                <a:latin typeface="Calibri" panose="020F0502020204030204" pitchFamily="34" charset="0"/>
                <a:ea typeface="Calibri" panose="020F0502020204030204" pitchFamily="34" charset="0"/>
                <a:cs typeface="Calibri" panose="020F0502020204030204" pitchFamily="34" charset="0"/>
              </a:rPr>
              <a:t> Individual neurons within a DRG respond selectively to specific types of stimuli because of specific morphological and molecular features of their peripheral terminals.</a:t>
            </a:r>
            <a:r>
              <a:rPr lang="en-GB" sz="1000" baseline="30000">
                <a:latin typeface="Calibri" panose="020F0502020204030204" pitchFamily="34" charset="0"/>
                <a:ea typeface="Calibri" panose="020F0502020204030204" pitchFamily="34" charset="0"/>
                <a:cs typeface="Calibri" panose="020F0502020204030204" pitchFamily="34" charset="0"/>
              </a:rPr>
              <a:t>1</a:t>
            </a:r>
            <a:endParaRPr lang="en-GB" sz="1000">
              <a:latin typeface="Calibri" panose="020F0502020204030204" pitchFamily="34" charset="0"/>
              <a:ea typeface="Calibri" panose="020F0502020204030204" pitchFamily="34" charset="0"/>
              <a:cs typeface="Calibri" panose="020F0502020204030204" pitchFamily="34" charset="0"/>
            </a:endParaRPr>
          </a:p>
          <a:p>
            <a:r>
              <a:rPr lang="en-GB" sz="1000">
                <a:latin typeface="Calibri" panose="020F0502020204030204" pitchFamily="34" charset="0"/>
                <a:ea typeface="Calibri" panose="020F0502020204030204" pitchFamily="34" charset="0"/>
                <a:cs typeface="Calibri" panose="020F0502020204030204" pitchFamily="34" charset="0"/>
              </a:rPr>
              <a:t>When a mechanical, thermal or chemical stimulus is registered by its corresponding somatosensory receptor in the skin, muscle or viscera, it is converted into a depolarizing receptor potential and subsequently a stream of action potentials, which travel down the peripheral nerve fibre from the distal terminal of the DRG neuron to its cell body, contained within a ganglion on the dorsal root of a spinal or a cranial nerve, adjacent to the spinal cord or brainstem.</a:t>
            </a:r>
            <a:r>
              <a:rPr lang="en-GB" sz="1000" baseline="30000">
                <a:latin typeface="Calibri" panose="020F0502020204030204" pitchFamily="34" charset="0"/>
                <a:ea typeface="Calibri" panose="020F0502020204030204" pitchFamily="34" charset="0"/>
                <a:cs typeface="Calibri" panose="020F0502020204030204" pitchFamily="34" charset="0"/>
              </a:rPr>
              <a:t>1</a:t>
            </a:r>
            <a:r>
              <a:rPr lang="en-GB" sz="1000">
                <a:latin typeface="Calibri" panose="020F0502020204030204" pitchFamily="34" charset="0"/>
                <a:ea typeface="Calibri" panose="020F0502020204030204" pitchFamily="34" charset="0"/>
                <a:cs typeface="Calibri" panose="020F0502020204030204" pitchFamily="34" charset="0"/>
              </a:rPr>
              <a:t> </a:t>
            </a:r>
          </a:p>
          <a:p>
            <a:r>
              <a:rPr lang="en-GB" sz="1000">
                <a:latin typeface="Calibri" panose="020F0502020204030204" pitchFamily="34" charset="0"/>
                <a:ea typeface="Calibri" panose="020F0502020204030204" pitchFamily="34" charset="0"/>
                <a:cs typeface="Calibri" panose="020F0502020204030204" pitchFamily="34" charset="0"/>
              </a:rPr>
              <a:t>Peripheral nerve fibres are divided into four functional groups based on their axon diameter and myelination, conduction velocity, and whether they are sensory or motor in nature (sensory fibres from muscle [Group I-IV] are classified based on their diameter from large to small, whereas sensory fibres from the skin [A</a:t>
            </a:r>
            <a:r>
              <a:rPr lang="el-GR" sz="1000">
                <a:latin typeface="Calibri" panose="020F0502020204030204" pitchFamily="34" charset="0"/>
                <a:ea typeface="Calibri" panose="020F0502020204030204" pitchFamily="34" charset="0"/>
                <a:cs typeface="Calibri" panose="020F0502020204030204" pitchFamily="34" charset="0"/>
              </a:rPr>
              <a:t>α</a:t>
            </a:r>
            <a:r>
              <a:rPr lang="en-GB" sz="1000">
                <a:latin typeface="Calibri" panose="020F0502020204030204" pitchFamily="34" charset="0"/>
                <a:ea typeface="Calibri" panose="020F0502020204030204" pitchFamily="34" charset="0"/>
                <a:cs typeface="Calibri" panose="020F0502020204030204" pitchFamily="34" charset="0"/>
              </a:rPr>
              <a:t>, A</a:t>
            </a:r>
            <a:r>
              <a:rPr lang="el-GR" sz="1000">
                <a:latin typeface="Calibri" panose="020F0502020204030204" pitchFamily="34" charset="0"/>
                <a:ea typeface="Calibri" panose="020F0502020204030204" pitchFamily="34" charset="0"/>
                <a:cs typeface="Calibri" panose="020F0502020204030204" pitchFamily="34" charset="0"/>
              </a:rPr>
              <a:t>β</a:t>
            </a:r>
            <a:r>
              <a:rPr lang="en-GB" sz="1000">
                <a:latin typeface="Calibri" panose="020F0502020204030204" pitchFamily="34" charset="0"/>
                <a:ea typeface="Calibri" panose="020F0502020204030204" pitchFamily="34" charset="0"/>
                <a:cs typeface="Calibri" panose="020F0502020204030204" pitchFamily="34" charset="0"/>
              </a:rPr>
              <a:t>, A</a:t>
            </a:r>
            <a:r>
              <a:rPr lang="el-GR" sz="1000">
                <a:latin typeface="Calibri" panose="020F0502020204030204" pitchFamily="34" charset="0"/>
                <a:ea typeface="Calibri" panose="020F0502020204030204" pitchFamily="34" charset="0"/>
                <a:cs typeface="Calibri" panose="020F0502020204030204" pitchFamily="34" charset="0"/>
              </a:rPr>
              <a:t>δ</a:t>
            </a:r>
            <a:r>
              <a:rPr lang="en-GB" sz="1000">
                <a:latin typeface="Calibri" panose="020F0502020204030204" pitchFamily="34" charset="0"/>
                <a:ea typeface="Calibri" panose="020F0502020204030204" pitchFamily="34" charset="0"/>
                <a:cs typeface="Calibri" panose="020F0502020204030204" pitchFamily="34" charset="0"/>
              </a:rPr>
              <a:t>, or C] are classified by conduction velocity from high to low).</a:t>
            </a:r>
            <a:r>
              <a:rPr lang="en-GB" sz="1000" baseline="30000">
                <a:latin typeface="Calibri" panose="020F0502020204030204" pitchFamily="34" charset="0"/>
                <a:ea typeface="Calibri" panose="020F0502020204030204" pitchFamily="34" charset="0"/>
                <a:cs typeface="Calibri" panose="020F0502020204030204" pitchFamily="34" charset="0"/>
              </a:rPr>
              <a:t>1</a:t>
            </a:r>
            <a:r>
              <a:rPr lang="en-GB" sz="1000">
                <a:latin typeface="Calibri" panose="020F0502020204030204" pitchFamily="34" charset="0"/>
                <a:ea typeface="Calibri" panose="020F0502020204030204" pitchFamily="34" charset="0"/>
                <a:cs typeface="Calibri" panose="020F0502020204030204" pitchFamily="34" charset="0"/>
              </a:rPr>
              <a:t> Group I/A</a:t>
            </a:r>
            <a:r>
              <a:rPr lang="el-GR" sz="1000">
                <a:latin typeface="Calibri" panose="020F0502020204030204" pitchFamily="34" charset="0"/>
                <a:ea typeface="Calibri" panose="020F0502020204030204" pitchFamily="34" charset="0"/>
                <a:cs typeface="Calibri" panose="020F0502020204030204" pitchFamily="34" charset="0"/>
              </a:rPr>
              <a:t>α</a:t>
            </a:r>
            <a:r>
              <a:rPr lang="en-GB" sz="1000">
                <a:latin typeface="Calibri" panose="020F0502020204030204" pitchFamily="34" charset="0"/>
                <a:ea typeface="Calibri" panose="020F0502020204030204" pitchFamily="34" charset="0"/>
                <a:cs typeface="Calibri" panose="020F0502020204030204" pitchFamily="34" charset="0"/>
              </a:rPr>
              <a:t> fibres innervate primary muscle spindle receptors and Golgi tendon organs, Group II/A</a:t>
            </a:r>
            <a:r>
              <a:rPr lang="el-GR" sz="1000">
                <a:latin typeface="Calibri" panose="020F0502020204030204" pitchFamily="34" charset="0"/>
                <a:ea typeface="Calibri" panose="020F0502020204030204" pitchFamily="34" charset="0"/>
                <a:cs typeface="Calibri" panose="020F0502020204030204" pitchFamily="34" charset="0"/>
              </a:rPr>
              <a:t>β</a:t>
            </a:r>
            <a:r>
              <a:rPr lang="en-GB" sz="1000">
                <a:latin typeface="Calibri" panose="020F0502020204030204" pitchFamily="34" charset="0"/>
                <a:ea typeface="Calibri" panose="020F0502020204030204" pitchFamily="34" charset="0"/>
                <a:cs typeface="Calibri" panose="020F0502020204030204" pitchFamily="34" charset="0"/>
              </a:rPr>
              <a:t> fibres innervate secondary spindle endings and receptors in joint capsules, and Groups III/A</a:t>
            </a:r>
            <a:r>
              <a:rPr lang="el-GR" sz="1000">
                <a:latin typeface="Calibri" panose="020F0502020204030204" pitchFamily="34" charset="0"/>
                <a:ea typeface="Calibri" panose="020F0502020204030204" pitchFamily="34" charset="0"/>
                <a:cs typeface="Calibri" panose="020F0502020204030204" pitchFamily="34" charset="0"/>
              </a:rPr>
              <a:t>δ</a:t>
            </a:r>
            <a:r>
              <a:rPr lang="en-GB" sz="1000">
                <a:latin typeface="Calibri" panose="020F0502020204030204" pitchFamily="34" charset="0"/>
                <a:ea typeface="Calibri" panose="020F0502020204030204" pitchFamily="34" charset="0"/>
                <a:cs typeface="Calibri" panose="020F0502020204030204" pitchFamily="34" charset="0"/>
              </a:rPr>
              <a:t> and IV/C signal thermal or painful stimuli.</a:t>
            </a:r>
            <a:r>
              <a:rPr lang="en-GB" sz="1000" baseline="30000">
                <a:latin typeface="Calibri" panose="020F0502020204030204" pitchFamily="34" charset="0"/>
                <a:ea typeface="Calibri" panose="020F0502020204030204" pitchFamily="34" charset="0"/>
                <a:cs typeface="Calibri" panose="020F0502020204030204" pitchFamily="34" charset="0"/>
              </a:rPr>
              <a:t>1</a:t>
            </a:r>
            <a:endParaRPr lang="en-GB" sz="1000">
              <a:latin typeface="Calibri" panose="020F0502020204030204" pitchFamily="34" charset="0"/>
              <a:ea typeface="Calibri" panose="020F0502020204030204" pitchFamily="34" charset="0"/>
              <a:cs typeface="Calibri" panose="020F0502020204030204" pitchFamily="34" charset="0"/>
            </a:endParaRPr>
          </a:p>
          <a:p>
            <a:endParaRPr lang="en-GB" sz="1000">
              <a:latin typeface="Calibri" panose="020F0502020204030204" pitchFamily="34" charset="0"/>
              <a:ea typeface="Calibri" panose="020F0502020204030204" pitchFamily="34" charset="0"/>
              <a:cs typeface="Calibri" panose="020F0502020204030204" pitchFamily="34" charset="0"/>
            </a:endParaRPr>
          </a:p>
          <a:p>
            <a:r>
              <a:rPr lang="en-GB" sz="1000">
                <a:latin typeface="Calibri" panose="020F0502020204030204" pitchFamily="34" charset="0"/>
                <a:ea typeface="Calibri" panose="020F0502020204030204" pitchFamily="34" charset="0"/>
                <a:cs typeface="Calibri" panose="020F0502020204030204" pitchFamily="34" charset="0"/>
              </a:rPr>
              <a:t>Reference:</a:t>
            </a:r>
          </a:p>
          <a:p>
            <a:pPr marL="228571" indent="-228571" defTabSz="914283">
              <a:buFontTx/>
              <a:buAutoNum type="arabicPeriod"/>
              <a:defRPr/>
            </a:pPr>
            <a:r>
              <a:rPr lang="en-GB" sz="1000">
                <a:latin typeface="Calibri" panose="020F0502020204030204" pitchFamily="34" charset="0"/>
                <a:ea typeface="Calibri" panose="020F0502020204030204" pitchFamily="34" charset="0"/>
                <a:cs typeface="Calibri" panose="020F0502020204030204" pitchFamily="34" charset="0"/>
              </a:rPr>
              <a:t>Kandel ER, Koester JD, Mack SH, Siegelbaum SA. Principles of Neural Science, 6</a:t>
            </a:r>
            <a:r>
              <a:rPr lang="en-GB" sz="1000" baseline="30000">
                <a:latin typeface="Calibri" panose="020F0502020204030204" pitchFamily="34" charset="0"/>
                <a:ea typeface="Calibri" panose="020F0502020204030204" pitchFamily="34" charset="0"/>
                <a:cs typeface="Calibri" panose="020F0502020204030204" pitchFamily="34" charset="0"/>
              </a:rPr>
              <a:t>th</a:t>
            </a:r>
            <a:r>
              <a:rPr lang="en-GB" sz="1000">
                <a:latin typeface="Calibri" panose="020F0502020204030204" pitchFamily="34" charset="0"/>
                <a:ea typeface="Calibri" panose="020F0502020204030204" pitchFamily="34" charset="0"/>
                <a:cs typeface="Calibri" panose="020F0502020204030204" pitchFamily="34" charset="0"/>
              </a:rPr>
              <a:t> edition. McGraw-Hill Professional; 2021.</a:t>
            </a:r>
            <a:endParaRPr lang="en-GB" sz="1000" b="1" kern="10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pPr defTabSz="914283">
              <a:defRPr/>
            </a:pPr>
            <a:fld id="{037C2873-EBE5-CF42-9E30-7832FC02D1D9}" type="slidenum">
              <a:rPr lang="da-DK">
                <a:solidFill>
                  <a:prstClr val="black"/>
                </a:solidFill>
                <a:latin typeface="Calibri" panose="020F0502020204030204"/>
              </a:rPr>
              <a:pPr defTabSz="914283">
                <a:defRPr/>
              </a:pPr>
              <a:t>1</a:t>
            </a:fld>
            <a:endParaRPr lang="da-DK">
              <a:solidFill>
                <a:prstClr val="black"/>
              </a:solidFill>
              <a:latin typeface="Calibri" panose="020F0502020204030204"/>
            </a:endParaRPr>
          </a:p>
        </p:txBody>
      </p:sp>
    </p:spTree>
    <p:extLst>
      <p:ext uri="{BB962C8B-B14F-4D97-AF65-F5344CB8AC3E}">
        <p14:creationId xmlns:p14="http://schemas.microsoft.com/office/powerpoint/2010/main" val="16012546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92251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77995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979088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602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277925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22015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94399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39182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86007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966035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938133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31122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150383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78"/>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5884412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555019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32894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621940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686149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2911821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126325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2167317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5472474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120890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6169592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392572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098637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113391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264273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3489712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3917509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593763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077747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265725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910912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84518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09927102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4748486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 id="2147483717" r:id="rId21"/>
    <p:sldLayoutId id="2147483718" r:id="rId22"/>
    <p:sldLayoutId id="2147483719" r:id="rId23"/>
    <p:sldLayoutId id="2147483720" r:id="rId24"/>
    <p:sldLayoutId id="2147483721" r:id="rId25"/>
    <p:sldLayoutId id="2147483722" r:id="rId26"/>
    <p:sldLayoutId id="2147483723" r:id="rId27"/>
    <p:sldLayoutId id="2147483724" r:id="rId28"/>
    <p:sldLayoutId id="2147483725" r:id="rId29"/>
    <p:sldLayoutId id="2147483726" r:id="rId30"/>
    <p:sldLayoutId id="2147483727" r:id="rId31"/>
    <p:sldLayoutId id="2147483728" r:id="rId32"/>
    <p:sldLayoutId id="2147483729" r:id="rId33"/>
    <p:sldLayoutId id="2147483730" r:id="rId34"/>
    <p:sldLayoutId id="2147483731" r:id="rId35"/>
    <p:sldLayoutId id="2147483732" r:id="rId36"/>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61DE0EC-193B-1596-300C-F5FA83AF8AFC}"/>
              </a:ext>
            </a:extLst>
          </p:cNvPr>
          <p:cNvSpPr>
            <a:spLocks noGrp="1"/>
          </p:cNvSpPr>
          <p:nvPr>
            <p:ph type="body" sz="quarter" idx="17"/>
          </p:nvPr>
        </p:nvSpPr>
        <p:spPr/>
        <p:txBody>
          <a:bodyPr/>
          <a:lstStyle/>
          <a:p>
            <a:r>
              <a:rPr lang="en-GB"/>
              <a:t>Fundamentals of neurobiology – Systems neuroscience</a:t>
            </a:r>
          </a:p>
        </p:txBody>
      </p:sp>
      <p:sp>
        <p:nvSpPr>
          <p:cNvPr id="3" name="Title 2">
            <a:extLst>
              <a:ext uri="{FF2B5EF4-FFF2-40B4-BE49-F238E27FC236}">
                <a16:creationId xmlns:a16="http://schemas.microsoft.com/office/drawing/2014/main" id="{83FA17DD-159E-BAB0-A3DD-C121224EA5AD}"/>
              </a:ext>
            </a:extLst>
          </p:cNvPr>
          <p:cNvSpPr>
            <a:spLocks noGrp="1"/>
          </p:cNvSpPr>
          <p:nvPr>
            <p:ph type="title"/>
          </p:nvPr>
        </p:nvSpPr>
        <p:spPr/>
        <p:txBody>
          <a:bodyPr/>
          <a:lstStyle/>
          <a:p>
            <a:r>
              <a:rPr lang="en-GB" noProof="0"/>
              <a:t>Sensory systems of the brain: the somatosensory system</a:t>
            </a:r>
          </a:p>
        </p:txBody>
      </p:sp>
      <p:sp>
        <p:nvSpPr>
          <p:cNvPr id="13" name="Content Placeholder 12">
            <a:extLst>
              <a:ext uri="{FF2B5EF4-FFF2-40B4-BE49-F238E27FC236}">
                <a16:creationId xmlns:a16="http://schemas.microsoft.com/office/drawing/2014/main" id="{8D3B1368-4ACE-0925-69D6-32CE6918DE61}"/>
              </a:ext>
            </a:extLst>
          </p:cNvPr>
          <p:cNvSpPr>
            <a:spLocks noGrp="1"/>
          </p:cNvSpPr>
          <p:nvPr>
            <p:ph sz="half" idx="21"/>
          </p:nvPr>
        </p:nvSpPr>
        <p:spPr/>
        <p:txBody>
          <a:bodyPr/>
          <a:lstStyle/>
          <a:p>
            <a:pPr marL="0" indent="0">
              <a:buNone/>
            </a:pPr>
            <a:r>
              <a:rPr lang="en-GB" dirty="0"/>
              <a:t>The somatosensory system processes sensory information from specialized receptors in muscles, joint capsules, and the skin, allowing a person to have a sense of touch, temperature, pain, proprioception (awareness of body posture and movements), and helps regulate the function of major organ systems and the body’s internal state</a:t>
            </a:r>
          </a:p>
        </p:txBody>
      </p:sp>
      <p:sp>
        <p:nvSpPr>
          <p:cNvPr id="12" name="Text Placeholder 11">
            <a:extLst>
              <a:ext uri="{FF2B5EF4-FFF2-40B4-BE49-F238E27FC236}">
                <a16:creationId xmlns:a16="http://schemas.microsoft.com/office/drawing/2014/main" id="{175628E5-B0AB-207B-8969-BE725AF5D7DC}"/>
              </a:ext>
            </a:extLst>
          </p:cNvPr>
          <p:cNvSpPr>
            <a:spLocks noGrp="1"/>
          </p:cNvSpPr>
          <p:nvPr>
            <p:ph type="body" sz="quarter" idx="18"/>
          </p:nvPr>
        </p:nvSpPr>
        <p:spPr/>
        <p:txBody>
          <a:bodyPr/>
          <a:lstStyle/>
          <a:p>
            <a:r>
              <a:rPr lang="en-GB"/>
              <a:t>Kandel et al. Principles of Neural Science, 6</a:t>
            </a:r>
            <a:r>
              <a:rPr lang="en-GB" baseline="30000"/>
              <a:t>th</a:t>
            </a:r>
            <a:r>
              <a:rPr lang="en-GB"/>
              <a:t> edition. 2021</a:t>
            </a:r>
          </a:p>
        </p:txBody>
      </p:sp>
      <p:graphicFrame>
        <p:nvGraphicFramePr>
          <p:cNvPr id="11" name="Content Placeholder 6">
            <a:extLst>
              <a:ext uri="{FF2B5EF4-FFF2-40B4-BE49-F238E27FC236}">
                <a16:creationId xmlns:a16="http://schemas.microsoft.com/office/drawing/2014/main" id="{D4E897AE-00A5-61EF-CE61-C0FDFF196113}"/>
              </a:ext>
            </a:extLst>
          </p:cNvPr>
          <p:cNvGraphicFramePr>
            <a:graphicFrameLocks/>
          </p:cNvGraphicFramePr>
          <p:nvPr>
            <p:extLst>
              <p:ext uri="{D42A27DB-BD31-4B8C-83A1-F6EECF244321}">
                <p14:modId xmlns:p14="http://schemas.microsoft.com/office/powerpoint/2010/main" val="1947943967"/>
              </p:ext>
            </p:extLst>
          </p:nvPr>
        </p:nvGraphicFramePr>
        <p:xfrm>
          <a:off x="3374390" y="1416785"/>
          <a:ext cx="7933690" cy="4672920"/>
        </p:xfrm>
        <a:graphic>
          <a:graphicData uri="http://schemas.openxmlformats.org/drawingml/2006/table">
            <a:tbl>
              <a:tblPr firstRow="1" bandRow="1">
                <a:tableStyleId>{5C22544A-7EE6-4342-B048-85BDC9FD1C3A}</a:tableStyleId>
              </a:tblPr>
              <a:tblGrid>
                <a:gridCol w="4652010">
                  <a:extLst>
                    <a:ext uri="{9D8B030D-6E8A-4147-A177-3AD203B41FA5}">
                      <a16:colId xmlns:a16="http://schemas.microsoft.com/office/drawing/2014/main" val="3554824073"/>
                    </a:ext>
                  </a:extLst>
                </a:gridCol>
                <a:gridCol w="3281680">
                  <a:extLst>
                    <a:ext uri="{9D8B030D-6E8A-4147-A177-3AD203B41FA5}">
                      <a16:colId xmlns:a16="http://schemas.microsoft.com/office/drawing/2014/main" val="2466018679"/>
                    </a:ext>
                  </a:extLst>
                </a:gridCol>
              </a:tblGrid>
              <a:tr h="125787">
                <a:tc>
                  <a:txBody>
                    <a:bodyPr/>
                    <a:lstStyle/>
                    <a:p>
                      <a:r>
                        <a:rPr lang="en-GB" sz="1500" noProof="0">
                          <a:solidFill>
                            <a:schemeClr val="bg1"/>
                          </a:solidFill>
                        </a:rPr>
                        <a:t>Receptor types active in somatic processing</a:t>
                      </a:r>
                    </a:p>
                  </a:txBody>
                  <a:tcPr marT="36000" marB="36000">
                    <a:lnR w="19050" cap="flat" cmpd="sng" algn="ctr">
                      <a:noFill/>
                      <a:prstDash val="solid"/>
                      <a:round/>
                      <a:headEnd type="none" w="med" len="med"/>
                      <a:tailEnd type="none" w="med" len="med"/>
                    </a:lnR>
                    <a:lnB w="19050" cap="flat" cmpd="sng" algn="ctr">
                      <a:noFill/>
                      <a:prstDash val="solid"/>
                      <a:round/>
                      <a:headEnd type="none" w="med" len="med"/>
                      <a:tailEnd type="none" w="med" len="med"/>
                    </a:lnB>
                    <a:solidFill>
                      <a:schemeClr val="accent5">
                        <a:lumMod val="75000"/>
                      </a:schemeClr>
                    </a:solidFill>
                  </a:tcPr>
                </a:tc>
                <a:tc>
                  <a:txBody>
                    <a:bodyPr/>
                    <a:lstStyle/>
                    <a:p>
                      <a:r>
                        <a:rPr lang="en-GB" sz="1500" noProof="0">
                          <a:solidFill>
                            <a:schemeClr val="bg1"/>
                          </a:solidFill>
                        </a:rPr>
                        <a:t>Modality</a:t>
                      </a:r>
                    </a:p>
                  </a:txBody>
                  <a:tcPr marT="36000" marB="36000">
                    <a:lnL w="19050" cap="flat" cmpd="sng" algn="ctr">
                      <a:noFill/>
                      <a:prstDash val="solid"/>
                      <a:round/>
                      <a:headEnd type="none" w="med" len="med"/>
                      <a:tailEnd type="none" w="med" len="med"/>
                    </a:lnL>
                    <a:lnR w="19050" cap="flat" cmpd="sng" algn="ctr">
                      <a:noFill/>
                      <a:prstDash val="solid"/>
                      <a:round/>
                      <a:headEnd type="none" w="med" len="med"/>
                      <a:tailEnd type="none" w="med" len="med"/>
                    </a:lnR>
                    <a:lnB w="19050" cap="flat" cmpd="sng" algn="ctr">
                      <a:no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4284243099"/>
                  </a:ext>
                </a:extLst>
              </a:tr>
              <a:tr h="125787">
                <a:tc>
                  <a:txBody>
                    <a:bodyPr/>
                    <a:lstStyle/>
                    <a:p>
                      <a:r>
                        <a:rPr lang="en-GB" sz="1500" b="0" noProof="0">
                          <a:solidFill>
                            <a:srgbClr val="3F1A01"/>
                          </a:solidFill>
                        </a:rPr>
                        <a:t>Cutaneous mechanoreceptors</a:t>
                      </a:r>
                    </a:p>
                    <a:p>
                      <a:pPr marL="263525" indent="0"/>
                      <a:r>
                        <a:rPr lang="en-GB" sz="1300" b="0" noProof="0">
                          <a:solidFill>
                            <a:srgbClr val="3F1A01"/>
                          </a:solidFill>
                        </a:rPr>
                        <a:t>Meissner corpuscle</a:t>
                      </a:r>
                    </a:p>
                    <a:p>
                      <a:pPr marL="263525" indent="0"/>
                      <a:r>
                        <a:rPr lang="en-GB" sz="1300" b="0" noProof="0">
                          <a:solidFill>
                            <a:srgbClr val="3F1A01"/>
                          </a:solidFill>
                        </a:rPr>
                        <a:t>Merkel disc receptor</a:t>
                      </a:r>
                    </a:p>
                    <a:p>
                      <a:pPr marL="263525" indent="0"/>
                      <a:r>
                        <a:rPr lang="en-GB" sz="1300" b="0" noProof="0">
                          <a:solidFill>
                            <a:srgbClr val="3F1A01"/>
                          </a:solidFill>
                        </a:rPr>
                        <a:t>Pacinian corpuscle</a:t>
                      </a:r>
                    </a:p>
                    <a:p>
                      <a:pPr marL="263525" indent="0"/>
                      <a:r>
                        <a:rPr lang="en-GB" sz="1300" b="0" noProof="0">
                          <a:solidFill>
                            <a:srgbClr val="3F1A01"/>
                          </a:solidFill>
                        </a:rPr>
                        <a:t>Ruffini ending, field receptors</a:t>
                      </a:r>
                    </a:p>
                  </a:txBody>
                  <a:tcPr marT="36000" marB="36000">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500" noProof="0">
                          <a:solidFill>
                            <a:srgbClr val="3F1A01"/>
                          </a:solidFill>
                        </a:rPr>
                        <a:t>Touch</a:t>
                      </a:r>
                    </a:p>
                    <a:p>
                      <a:pPr marL="263525" marR="0" lvl="0" indent="0" algn="l" defTabSz="914400" rtl="0" eaLnBrk="1" fontAlgn="auto" latinLnBrk="0" hangingPunct="1">
                        <a:lnSpc>
                          <a:spcPct val="100000"/>
                        </a:lnSpc>
                        <a:spcBef>
                          <a:spcPts val="0"/>
                        </a:spcBef>
                        <a:spcAft>
                          <a:spcPts val="0"/>
                        </a:spcAft>
                        <a:buClrTx/>
                        <a:buSzTx/>
                        <a:buFontTx/>
                        <a:buNone/>
                        <a:tabLst/>
                        <a:defRPr/>
                      </a:pPr>
                      <a:r>
                        <a:rPr lang="en-GB" sz="1300" noProof="0">
                          <a:solidFill>
                            <a:srgbClr val="3F1A01"/>
                          </a:solidFill>
                        </a:rPr>
                        <a:t>Stroking, flutter</a:t>
                      </a:r>
                    </a:p>
                    <a:p>
                      <a:pPr marL="263525" marR="0" lvl="0" indent="0" algn="l" defTabSz="914400" rtl="0" eaLnBrk="1" fontAlgn="auto" latinLnBrk="0" hangingPunct="1">
                        <a:lnSpc>
                          <a:spcPct val="100000"/>
                        </a:lnSpc>
                        <a:spcBef>
                          <a:spcPts val="0"/>
                        </a:spcBef>
                        <a:spcAft>
                          <a:spcPts val="0"/>
                        </a:spcAft>
                        <a:buClrTx/>
                        <a:buSzTx/>
                        <a:buFontTx/>
                        <a:buNone/>
                        <a:tabLst/>
                        <a:defRPr/>
                      </a:pPr>
                      <a:r>
                        <a:rPr lang="en-GB" sz="1300" noProof="0">
                          <a:solidFill>
                            <a:srgbClr val="3F1A01"/>
                          </a:solidFill>
                        </a:rPr>
                        <a:t>Pressure, texture</a:t>
                      </a:r>
                    </a:p>
                    <a:p>
                      <a:pPr marL="263525" marR="0" lvl="0" indent="0" algn="l" defTabSz="914400" rtl="0" eaLnBrk="1" fontAlgn="auto" latinLnBrk="0" hangingPunct="1">
                        <a:lnSpc>
                          <a:spcPct val="100000"/>
                        </a:lnSpc>
                        <a:spcBef>
                          <a:spcPts val="0"/>
                        </a:spcBef>
                        <a:spcAft>
                          <a:spcPts val="0"/>
                        </a:spcAft>
                        <a:buClrTx/>
                        <a:buSzTx/>
                        <a:buFontTx/>
                        <a:buNone/>
                        <a:tabLst/>
                        <a:defRPr/>
                      </a:pPr>
                      <a:r>
                        <a:rPr lang="en-GB" sz="1300" noProof="0">
                          <a:solidFill>
                            <a:srgbClr val="3F1A01"/>
                          </a:solidFill>
                        </a:rPr>
                        <a:t>Vibration</a:t>
                      </a:r>
                    </a:p>
                    <a:p>
                      <a:pPr marL="263525" marR="0" lvl="0" indent="0" algn="l" defTabSz="914400" rtl="0" eaLnBrk="1" fontAlgn="auto" latinLnBrk="0" hangingPunct="1">
                        <a:lnSpc>
                          <a:spcPct val="100000"/>
                        </a:lnSpc>
                        <a:spcBef>
                          <a:spcPts val="0"/>
                        </a:spcBef>
                        <a:spcAft>
                          <a:spcPts val="0"/>
                        </a:spcAft>
                        <a:buClrTx/>
                        <a:buSzTx/>
                        <a:buFontTx/>
                        <a:buNone/>
                        <a:tabLst/>
                        <a:defRPr/>
                      </a:pPr>
                      <a:r>
                        <a:rPr lang="en-GB" sz="1300" noProof="0">
                          <a:solidFill>
                            <a:srgbClr val="3F1A01"/>
                          </a:solidFill>
                        </a:rPr>
                        <a:t>Skin stretch</a:t>
                      </a:r>
                    </a:p>
                  </a:txBody>
                  <a:tcPr marT="36000" marB="3600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177906974"/>
                  </a:ext>
                </a:extLst>
              </a:tr>
              <a:tr h="141596">
                <a:tc>
                  <a:txBody>
                    <a:bodyPr/>
                    <a:lstStyle/>
                    <a:p>
                      <a:r>
                        <a:rPr lang="en-GB" sz="1500" b="0" noProof="0">
                          <a:solidFill>
                            <a:srgbClr val="3F1A01"/>
                          </a:solidFill>
                        </a:rPr>
                        <a:t>Musculoskeletal mechanoreceptors</a:t>
                      </a:r>
                    </a:p>
                    <a:p>
                      <a:pPr marL="263525" indent="0" algn="l" defTabSz="914400" rtl="0" eaLnBrk="1" latinLnBrk="0" hangingPunct="1"/>
                      <a:r>
                        <a:rPr lang="en-GB" sz="1300" b="0" kern="1200" noProof="0">
                          <a:solidFill>
                            <a:srgbClr val="3F1A01"/>
                          </a:solidFill>
                          <a:latin typeface="+mn-lt"/>
                          <a:ea typeface="+mn-ea"/>
                          <a:cs typeface="+mn-cs"/>
                        </a:rPr>
                        <a:t>Muscle spindle (primary and secondary)</a:t>
                      </a:r>
                    </a:p>
                    <a:p>
                      <a:pPr marL="263525" indent="0" algn="l" defTabSz="914400" rtl="0" eaLnBrk="1" latinLnBrk="0" hangingPunct="1"/>
                      <a:r>
                        <a:rPr lang="en-GB" sz="1300" b="0" kern="1200" noProof="0">
                          <a:solidFill>
                            <a:srgbClr val="3F1A01"/>
                          </a:solidFill>
                          <a:latin typeface="+mn-lt"/>
                          <a:ea typeface="+mn-ea"/>
                          <a:cs typeface="+mn-cs"/>
                        </a:rPr>
                        <a:t>Golgi tendon organ</a:t>
                      </a:r>
                    </a:p>
                    <a:p>
                      <a:pPr marL="263525" indent="0" algn="l" defTabSz="914400" rtl="0" eaLnBrk="1" latinLnBrk="0" hangingPunct="1"/>
                      <a:r>
                        <a:rPr lang="en-GB" sz="1300" b="0" kern="1200" noProof="0">
                          <a:solidFill>
                            <a:srgbClr val="3F1A01"/>
                          </a:solidFill>
                          <a:latin typeface="+mn-lt"/>
                          <a:ea typeface="+mn-ea"/>
                          <a:cs typeface="+mn-cs"/>
                        </a:rPr>
                        <a:t>Joint capsule receptors</a:t>
                      </a:r>
                    </a:p>
                    <a:p>
                      <a:pPr marL="263525" indent="0" algn="l" defTabSz="914400" rtl="0" eaLnBrk="1" latinLnBrk="0" hangingPunct="1"/>
                      <a:r>
                        <a:rPr lang="en-GB" sz="1300" b="0" kern="1200" noProof="0">
                          <a:solidFill>
                            <a:srgbClr val="3F1A01"/>
                          </a:solidFill>
                          <a:latin typeface="+mn-lt"/>
                          <a:ea typeface="+mn-ea"/>
                          <a:cs typeface="+mn-cs"/>
                        </a:rPr>
                        <a:t>Stretch-sensitive free endings</a:t>
                      </a:r>
                    </a:p>
                  </a:txBody>
                  <a:tcPr marT="36000" marB="36000">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500" kern="1200" noProof="0">
                          <a:solidFill>
                            <a:srgbClr val="3F1A01"/>
                          </a:solidFill>
                          <a:latin typeface="+mn-lt"/>
                          <a:ea typeface="+mn-ea"/>
                          <a:cs typeface="+mn-cs"/>
                        </a:rPr>
                        <a:t>Proprioception</a:t>
                      </a:r>
                    </a:p>
                    <a:p>
                      <a:pPr marL="263525" marR="0" lvl="0" indent="0" algn="l" defTabSz="914400" rtl="0" eaLnBrk="1" fontAlgn="auto" latinLnBrk="0" hangingPunct="1">
                        <a:lnSpc>
                          <a:spcPct val="100000"/>
                        </a:lnSpc>
                        <a:spcBef>
                          <a:spcPts val="0"/>
                        </a:spcBef>
                        <a:spcAft>
                          <a:spcPts val="0"/>
                        </a:spcAft>
                        <a:buClrTx/>
                        <a:buSzTx/>
                        <a:buFontTx/>
                        <a:buNone/>
                        <a:tabLst/>
                        <a:defRPr/>
                      </a:pPr>
                      <a:r>
                        <a:rPr lang="en-GB" sz="1300" kern="1200" noProof="0">
                          <a:solidFill>
                            <a:srgbClr val="3F1A01"/>
                          </a:solidFill>
                          <a:latin typeface="+mn-lt"/>
                          <a:ea typeface="+mn-ea"/>
                          <a:cs typeface="+mn-cs"/>
                        </a:rPr>
                        <a:t>Muscle length, speed, and stretch</a:t>
                      </a:r>
                    </a:p>
                    <a:p>
                      <a:pPr marL="263525" marR="0" lvl="0" indent="0" algn="l" defTabSz="914400" rtl="0" eaLnBrk="1" fontAlgn="auto" latinLnBrk="0" hangingPunct="1">
                        <a:lnSpc>
                          <a:spcPct val="100000"/>
                        </a:lnSpc>
                        <a:spcBef>
                          <a:spcPts val="0"/>
                        </a:spcBef>
                        <a:spcAft>
                          <a:spcPts val="0"/>
                        </a:spcAft>
                        <a:buClrTx/>
                        <a:buSzTx/>
                        <a:buFontTx/>
                        <a:buNone/>
                        <a:tabLst/>
                        <a:defRPr/>
                      </a:pPr>
                      <a:r>
                        <a:rPr lang="en-GB" sz="1300" kern="1200" noProof="0">
                          <a:solidFill>
                            <a:srgbClr val="3F1A01"/>
                          </a:solidFill>
                          <a:latin typeface="+mn-lt"/>
                          <a:ea typeface="+mn-ea"/>
                          <a:cs typeface="+mn-cs"/>
                        </a:rPr>
                        <a:t>Muscle contraction</a:t>
                      </a:r>
                    </a:p>
                    <a:p>
                      <a:pPr marL="263525" marR="0" lvl="0" indent="0" algn="l" defTabSz="914400" rtl="0" eaLnBrk="1" fontAlgn="auto" latinLnBrk="0" hangingPunct="1">
                        <a:lnSpc>
                          <a:spcPct val="100000"/>
                        </a:lnSpc>
                        <a:spcBef>
                          <a:spcPts val="0"/>
                        </a:spcBef>
                        <a:spcAft>
                          <a:spcPts val="0"/>
                        </a:spcAft>
                        <a:buClrTx/>
                        <a:buSzTx/>
                        <a:buFontTx/>
                        <a:buNone/>
                        <a:tabLst/>
                        <a:defRPr/>
                      </a:pPr>
                      <a:r>
                        <a:rPr lang="en-GB" sz="1300" kern="1200" noProof="0">
                          <a:solidFill>
                            <a:srgbClr val="3F1A01"/>
                          </a:solidFill>
                          <a:latin typeface="+mn-lt"/>
                          <a:ea typeface="+mn-ea"/>
                          <a:cs typeface="+mn-cs"/>
                        </a:rPr>
                        <a:t>Joint angle</a:t>
                      </a:r>
                    </a:p>
                    <a:p>
                      <a:pPr marL="263525" marR="0" lvl="0" indent="0" algn="l" defTabSz="914400" rtl="0" eaLnBrk="1" fontAlgn="auto" latinLnBrk="0" hangingPunct="1">
                        <a:lnSpc>
                          <a:spcPct val="100000"/>
                        </a:lnSpc>
                        <a:spcBef>
                          <a:spcPts val="0"/>
                        </a:spcBef>
                        <a:spcAft>
                          <a:spcPts val="0"/>
                        </a:spcAft>
                        <a:buClrTx/>
                        <a:buSzTx/>
                        <a:buFontTx/>
                        <a:buNone/>
                        <a:tabLst/>
                        <a:defRPr/>
                      </a:pPr>
                      <a:r>
                        <a:rPr lang="en-GB" sz="1300" kern="1200" noProof="0">
                          <a:solidFill>
                            <a:srgbClr val="3F1A01"/>
                          </a:solidFill>
                          <a:latin typeface="+mn-lt"/>
                          <a:ea typeface="+mn-ea"/>
                          <a:cs typeface="+mn-cs"/>
                        </a:rPr>
                        <a:t>Excess stretch or force</a:t>
                      </a:r>
                    </a:p>
                  </a:txBody>
                  <a:tcPr marT="36000" marB="3600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901508975"/>
                  </a:ext>
                </a:extLst>
              </a:tr>
              <a:tr h="141596">
                <a:tc>
                  <a:txBody>
                    <a:bodyPr/>
                    <a:lstStyle/>
                    <a:p>
                      <a:pPr marL="0" algn="l" defTabSz="914400" rtl="0" eaLnBrk="1" latinLnBrk="0" hangingPunct="1"/>
                      <a:r>
                        <a:rPr lang="en-GB" sz="1500" b="0" kern="1200" noProof="0">
                          <a:solidFill>
                            <a:srgbClr val="3F1A01"/>
                          </a:solidFill>
                          <a:latin typeface="+mn-lt"/>
                          <a:ea typeface="+mn-ea"/>
                          <a:cs typeface="+mn-cs"/>
                        </a:rPr>
                        <a:t>Thermoreceptors</a:t>
                      </a:r>
                    </a:p>
                    <a:p>
                      <a:pPr marL="263525" indent="0" algn="l" defTabSz="914400" rtl="0" eaLnBrk="1" latinLnBrk="0" hangingPunct="1"/>
                      <a:r>
                        <a:rPr lang="en-GB" sz="1300" b="0" kern="1200" noProof="0">
                          <a:solidFill>
                            <a:srgbClr val="3F1A01"/>
                          </a:solidFill>
                          <a:latin typeface="+mn-lt"/>
                          <a:ea typeface="+mn-ea"/>
                          <a:cs typeface="+mn-cs"/>
                        </a:rPr>
                        <a:t>Cool receptors</a:t>
                      </a:r>
                    </a:p>
                    <a:p>
                      <a:pPr marL="263525" indent="0" algn="l" defTabSz="914400" rtl="0" eaLnBrk="1" latinLnBrk="0" hangingPunct="1"/>
                      <a:r>
                        <a:rPr lang="en-GB" sz="1300" b="0" kern="1200" noProof="0">
                          <a:solidFill>
                            <a:srgbClr val="3F1A01"/>
                          </a:solidFill>
                          <a:latin typeface="+mn-lt"/>
                          <a:ea typeface="+mn-ea"/>
                          <a:cs typeface="+mn-cs"/>
                        </a:rPr>
                        <a:t>Warm receptors</a:t>
                      </a:r>
                    </a:p>
                    <a:p>
                      <a:pPr marL="263525" indent="0" algn="l" defTabSz="914400" rtl="0" eaLnBrk="1" latinLnBrk="0" hangingPunct="1"/>
                      <a:r>
                        <a:rPr lang="en-GB" sz="1300" b="0" kern="1200" noProof="0">
                          <a:solidFill>
                            <a:srgbClr val="3F1A01"/>
                          </a:solidFill>
                          <a:latin typeface="+mn-lt"/>
                          <a:ea typeface="+mn-ea"/>
                          <a:cs typeface="+mn-cs"/>
                        </a:rPr>
                        <a:t>Heat nociceptors</a:t>
                      </a:r>
                    </a:p>
                    <a:p>
                      <a:pPr marL="263525" indent="0" algn="l" defTabSz="914400" rtl="0" eaLnBrk="1" latinLnBrk="0" hangingPunct="1"/>
                      <a:r>
                        <a:rPr lang="en-GB" sz="1300" b="0" kern="1200" noProof="0">
                          <a:solidFill>
                            <a:srgbClr val="3F1A01"/>
                          </a:solidFill>
                          <a:latin typeface="+mn-lt"/>
                          <a:ea typeface="+mn-ea"/>
                          <a:cs typeface="+mn-cs"/>
                        </a:rPr>
                        <a:t>Cold nociceptors</a:t>
                      </a:r>
                    </a:p>
                  </a:txBody>
                  <a:tcPr marT="36000" marB="36000">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500" kern="1200" noProof="0">
                          <a:solidFill>
                            <a:srgbClr val="3F1A01"/>
                          </a:solidFill>
                          <a:latin typeface="+mn-lt"/>
                          <a:ea typeface="+mn-ea"/>
                          <a:cs typeface="+mn-cs"/>
                        </a:rPr>
                        <a:t>Temperature</a:t>
                      </a:r>
                    </a:p>
                    <a:p>
                      <a:pPr marL="263525" marR="0" lvl="0" indent="0" algn="l" defTabSz="914400" rtl="0" eaLnBrk="1" fontAlgn="auto" latinLnBrk="0" hangingPunct="1">
                        <a:lnSpc>
                          <a:spcPct val="100000"/>
                        </a:lnSpc>
                        <a:spcBef>
                          <a:spcPts val="0"/>
                        </a:spcBef>
                        <a:spcAft>
                          <a:spcPts val="0"/>
                        </a:spcAft>
                        <a:buClrTx/>
                        <a:buSzTx/>
                        <a:buFontTx/>
                        <a:buNone/>
                        <a:tabLst/>
                        <a:defRPr/>
                      </a:pPr>
                      <a:r>
                        <a:rPr lang="en-GB" sz="1300" kern="1200" noProof="0">
                          <a:solidFill>
                            <a:srgbClr val="3F1A01"/>
                          </a:solidFill>
                          <a:latin typeface="+mn-lt"/>
                          <a:ea typeface="+mn-ea"/>
                          <a:cs typeface="+mn-cs"/>
                        </a:rPr>
                        <a:t>Skin cooling (&lt;25°C)</a:t>
                      </a:r>
                    </a:p>
                    <a:p>
                      <a:pPr marL="263525" marR="0" lvl="0" indent="0" algn="l" defTabSz="914400" rtl="0" eaLnBrk="1" fontAlgn="auto" latinLnBrk="0" hangingPunct="1">
                        <a:lnSpc>
                          <a:spcPct val="100000"/>
                        </a:lnSpc>
                        <a:spcBef>
                          <a:spcPts val="0"/>
                        </a:spcBef>
                        <a:spcAft>
                          <a:spcPts val="0"/>
                        </a:spcAft>
                        <a:buClrTx/>
                        <a:buSzTx/>
                        <a:buFontTx/>
                        <a:buNone/>
                        <a:tabLst/>
                        <a:defRPr/>
                      </a:pPr>
                      <a:r>
                        <a:rPr lang="en-GB" sz="1300" kern="1200" noProof="0">
                          <a:solidFill>
                            <a:srgbClr val="3F1A01"/>
                          </a:solidFill>
                          <a:latin typeface="+mn-lt"/>
                          <a:ea typeface="+mn-ea"/>
                          <a:cs typeface="+mn-cs"/>
                        </a:rPr>
                        <a:t>Skin warming (&gt;35°C)</a:t>
                      </a:r>
                    </a:p>
                    <a:p>
                      <a:pPr marL="263525" marR="0" lvl="0" indent="0" algn="l" defTabSz="914400" rtl="0" eaLnBrk="1" fontAlgn="auto" latinLnBrk="0" hangingPunct="1">
                        <a:lnSpc>
                          <a:spcPct val="100000"/>
                        </a:lnSpc>
                        <a:spcBef>
                          <a:spcPts val="0"/>
                        </a:spcBef>
                        <a:spcAft>
                          <a:spcPts val="0"/>
                        </a:spcAft>
                        <a:buClrTx/>
                        <a:buSzTx/>
                        <a:buFontTx/>
                        <a:buNone/>
                        <a:tabLst/>
                        <a:defRPr/>
                      </a:pPr>
                      <a:r>
                        <a:rPr lang="en-GB" sz="1300" kern="1200" noProof="0">
                          <a:solidFill>
                            <a:srgbClr val="3F1A01"/>
                          </a:solidFill>
                          <a:latin typeface="+mn-lt"/>
                          <a:ea typeface="+mn-ea"/>
                          <a:cs typeface="+mn-cs"/>
                        </a:rPr>
                        <a:t>Hot temperature (&gt;45°C)</a:t>
                      </a:r>
                    </a:p>
                    <a:p>
                      <a:pPr marL="263525" marR="0" lvl="0" indent="0" algn="l" defTabSz="914400" rtl="0" eaLnBrk="1" fontAlgn="auto" latinLnBrk="0" hangingPunct="1">
                        <a:lnSpc>
                          <a:spcPct val="100000"/>
                        </a:lnSpc>
                        <a:spcBef>
                          <a:spcPts val="0"/>
                        </a:spcBef>
                        <a:spcAft>
                          <a:spcPts val="0"/>
                        </a:spcAft>
                        <a:buClrTx/>
                        <a:buSzTx/>
                        <a:buFontTx/>
                        <a:buNone/>
                        <a:tabLst/>
                        <a:defRPr/>
                      </a:pPr>
                      <a:r>
                        <a:rPr lang="en-GB" sz="1300" kern="1200" noProof="0">
                          <a:solidFill>
                            <a:srgbClr val="3F1A01"/>
                          </a:solidFill>
                          <a:latin typeface="+mn-lt"/>
                          <a:ea typeface="+mn-ea"/>
                          <a:cs typeface="+mn-cs"/>
                        </a:rPr>
                        <a:t>Cold temperature (&lt;5°C)</a:t>
                      </a:r>
                    </a:p>
                  </a:txBody>
                  <a:tcPr marT="36000" marB="3600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690429168"/>
                  </a:ext>
                </a:extLst>
              </a:tr>
              <a:tr h="141596">
                <a:tc>
                  <a:txBody>
                    <a:bodyPr/>
                    <a:lstStyle/>
                    <a:p>
                      <a:pPr marL="0" algn="l" defTabSz="914400" rtl="0" eaLnBrk="1" latinLnBrk="0" hangingPunct="1"/>
                      <a:r>
                        <a:rPr lang="en-GB" sz="1500" b="0" kern="1200" noProof="0">
                          <a:solidFill>
                            <a:srgbClr val="3F1A01"/>
                          </a:solidFill>
                          <a:latin typeface="+mn-lt"/>
                          <a:ea typeface="+mn-ea"/>
                          <a:cs typeface="+mn-cs"/>
                        </a:rPr>
                        <a:t>Nociceptors</a:t>
                      </a:r>
                    </a:p>
                    <a:p>
                      <a:pPr marL="263525" indent="0" algn="l" defTabSz="914400" rtl="0" eaLnBrk="1" latinLnBrk="0" hangingPunct="1"/>
                      <a:r>
                        <a:rPr lang="en-GB" sz="1300" b="0" kern="1200" noProof="0">
                          <a:solidFill>
                            <a:srgbClr val="3F1A01"/>
                          </a:solidFill>
                          <a:latin typeface="+mn-lt"/>
                          <a:ea typeface="+mn-ea"/>
                          <a:cs typeface="+mn-cs"/>
                        </a:rPr>
                        <a:t>Mechanical</a:t>
                      </a:r>
                    </a:p>
                    <a:p>
                      <a:pPr marL="263525" indent="0" algn="l" defTabSz="914400" rtl="0" eaLnBrk="1" latinLnBrk="0" hangingPunct="1"/>
                      <a:r>
                        <a:rPr lang="en-GB" sz="1300" b="0" kern="1200" noProof="0">
                          <a:solidFill>
                            <a:srgbClr val="3F1A01"/>
                          </a:solidFill>
                          <a:latin typeface="+mn-lt"/>
                          <a:ea typeface="+mn-ea"/>
                          <a:cs typeface="+mn-cs"/>
                        </a:rPr>
                        <a:t>Thermal-mechanical (heat or cold)</a:t>
                      </a:r>
                    </a:p>
                    <a:p>
                      <a:pPr marL="263525" indent="0" algn="l" defTabSz="914400" rtl="0" eaLnBrk="1" latinLnBrk="0" hangingPunct="1"/>
                      <a:r>
                        <a:rPr lang="en-GB" sz="1300" b="0" kern="1200" noProof="0">
                          <a:solidFill>
                            <a:srgbClr val="3F1A01"/>
                          </a:solidFill>
                          <a:latin typeface="+mn-lt"/>
                          <a:ea typeface="+mn-ea"/>
                          <a:cs typeface="+mn-cs"/>
                        </a:rPr>
                        <a:t>Polymodal (activated by noxious mechanical, thermal or chemical stimuli, or by visceral distension or swelling)</a:t>
                      </a:r>
                    </a:p>
                  </a:txBody>
                  <a:tcPr marT="36000" marB="36000">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500" kern="1200" noProof="0">
                          <a:solidFill>
                            <a:srgbClr val="3F1A01"/>
                          </a:solidFill>
                          <a:latin typeface="+mn-lt"/>
                          <a:ea typeface="+mn-ea"/>
                          <a:cs typeface="+mn-cs"/>
                        </a:rPr>
                        <a:t>Pain </a:t>
                      </a:r>
                    </a:p>
                    <a:p>
                      <a:pPr marL="263525" marR="0" lvl="0" indent="0" algn="l" defTabSz="914400" rtl="0" eaLnBrk="1" fontAlgn="auto" latinLnBrk="0" hangingPunct="1">
                        <a:lnSpc>
                          <a:spcPct val="100000"/>
                        </a:lnSpc>
                        <a:spcBef>
                          <a:spcPts val="0"/>
                        </a:spcBef>
                        <a:spcAft>
                          <a:spcPts val="0"/>
                        </a:spcAft>
                        <a:buClrTx/>
                        <a:buSzTx/>
                        <a:buFontTx/>
                        <a:buNone/>
                        <a:tabLst/>
                        <a:defRPr/>
                      </a:pPr>
                      <a:r>
                        <a:rPr lang="en-GB" sz="1300" kern="1200" noProof="0">
                          <a:solidFill>
                            <a:srgbClr val="3F1A01"/>
                          </a:solidFill>
                          <a:latin typeface="+mn-lt"/>
                          <a:ea typeface="+mn-ea"/>
                          <a:cs typeface="+mn-cs"/>
                        </a:rPr>
                        <a:t>Sharp, pricking pain</a:t>
                      </a:r>
                    </a:p>
                    <a:p>
                      <a:pPr marL="263525" marR="0" lvl="0" indent="0" algn="l" defTabSz="914400" rtl="0" eaLnBrk="1" fontAlgn="auto" latinLnBrk="0" hangingPunct="1">
                        <a:lnSpc>
                          <a:spcPct val="100000"/>
                        </a:lnSpc>
                        <a:spcBef>
                          <a:spcPts val="0"/>
                        </a:spcBef>
                        <a:spcAft>
                          <a:spcPts val="0"/>
                        </a:spcAft>
                        <a:buClrTx/>
                        <a:buSzTx/>
                        <a:buFontTx/>
                        <a:buNone/>
                        <a:tabLst/>
                        <a:defRPr/>
                      </a:pPr>
                      <a:r>
                        <a:rPr lang="en-GB" sz="1300" kern="1200" noProof="0">
                          <a:solidFill>
                            <a:srgbClr val="3F1A01"/>
                          </a:solidFill>
                          <a:latin typeface="+mn-lt"/>
                          <a:ea typeface="+mn-ea"/>
                          <a:cs typeface="+mn-cs"/>
                        </a:rPr>
                        <a:t>Burning pain or freezing pain</a:t>
                      </a:r>
                    </a:p>
                    <a:p>
                      <a:pPr marL="263525" marR="0" lvl="0" indent="0" algn="l" defTabSz="914400" rtl="0" eaLnBrk="1" fontAlgn="auto" latinLnBrk="0" hangingPunct="1">
                        <a:lnSpc>
                          <a:spcPct val="100000"/>
                        </a:lnSpc>
                        <a:spcBef>
                          <a:spcPts val="0"/>
                        </a:spcBef>
                        <a:spcAft>
                          <a:spcPts val="0"/>
                        </a:spcAft>
                        <a:buClrTx/>
                        <a:buSzTx/>
                        <a:buFontTx/>
                        <a:buNone/>
                        <a:tabLst/>
                        <a:defRPr/>
                      </a:pPr>
                      <a:r>
                        <a:rPr lang="en-GB" sz="1300" kern="1200" noProof="0">
                          <a:solidFill>
                            <a:srgbClr val="3F1A01"/>
                          </a:solidFill>
                          <a:latin typeface="+mn-lt"/>
                          <a:ea typeface="+mn-ea"/>
                          <a:cs typeface="+mn-cs"/>
                        </a:rPr>
                        <a:t>Dull, burning pain</a:t>
                      </a:r>
                    </a:p>
                  </a:txBody>
                  <a:tcPr marT="36000" marB="3600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4079865580"/>
                  </a:ext>
                </a:extLst>
              </a:tr>
            </a:tbl>
          </a:graphicData>
        </a:graphic>
      </p:graphicFrame>
    </p:spTree>
    <p:extLst>
      <p:ext uri="{BB962C8B-B14F-4D97-AF65-F5344CB8AC3E}">
        <p14:creationId xmlns:p14="http://schemas.microsoft.com/office/powerpoint/2010/main" val="866052235"/>
      </p:ext>
    </p:extLst>
  </p:cSld>
  <p:clrMapOvr>
    <a:masterClrMapping/>
  </p:clrMapOvr>
</p:sld>
</file>

<file path=ppt/theme/theme1.xml><?xml version="1.0" encoding="utf-8"?>
<a:theme xmlns:a="http://schemas.openxmlformats.org/drawingml/2006/main" name="1_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d4baac9b1d1a4bb1f617a4fd13efe981">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f7fdff8143210ac8a6c2c4b7f946c0bc"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EEE4E64-9FE7-4F57-AF67-C7A394044727}">
  <ds:schemaRefs>
    <ds:schemaRef ds:uri="http://www.w3.org/XML/1998/namespace"/>
    <ds:schemaRef ds:uri="http://schemas.microsoft.com/office/2006/documentManagement/types"/>
    <ds:schemaRef ds:uri="http://schemas.microsoft.com/office/infopath/2007/PartnerControls"/>
    <ds:schemaRef ds:uri="http://schemas.microsoft.com/office/2006/metadata/properties"/>
    <ds:schemaRef ds:uri="http://purl.org/dc/terms/"/>
    <ds:schemaRef ds:uri="http://purl.org/dc/elements/1.1/"/>
    <ds:schemaRef ds:uri="http://purl.org/dc/dcmitype/"/>
    <ds:schemaRef ds:uri="08562aa6-c0ad-4fb9-8a82-15409d3a28b4"/>
    <ds:schemaRef ds:uri="http://schemas.openxmlformats.org/package/2006/metadata/core-properties"/>
    <ds:schemaRef ds:uri="28627d7c-4416-4bc1-86cf-ca6c3a42a8f2"/>
  </ds:schemaRefs>
</ds:datastoreItem>
</file>

<file path=customXml/itemProps2.xml><?xml version="1.0" encoding="utf-8"?>
<ds:datastoreItem xmlns:ds="http://schemas.openxmlformats.org/officeDocument/2006/customXml" ds:itemID="{01F26D7F-DBAB-41B9-861C-D4D300014AD4}">
  <ds:schemaRefs>
    <ds:schemaRef ds:uri="http://schemas.microsoft.com/sharepoint/v3/contenttype/forms"/>
  </ds:schemaRefs>
</ds:datastoreItem>
</file>

<file path=customXml/itemProps3.xml><?xml version="1.0" encoding="utf-8"?>
<ds:datastoreItem xmlns:ds="http://schemas.openxmlformats.org/officeDocument/2006/customXml" ds:itemID="{BFF85A41-B166-4B7A-850B-E288EBB663AB}">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7410</TotalTime>
  <Words>512</Words>
  <Application>Microsoft Office PowerPoint</Application>
  <PresentationFormat>Widescreen</PresentationFormat>
  <Paragraphs>51</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Times New Roman</vt:lpstr>
      <vt:lpstr>1_Neurotorium - PowerPoint-Skabelon - 2022-01-28</vt:lpstr>
      <vt:lpstr>Sensory systems of the brain: the somatosensory system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Bryn Farnsworth von Cederwald</dc:creator>
  <cp:lastModifiedBy>Terese Vibe Boye</cp:lastModifiedBy>
  <cp:revision>27</cp:revision>
  <cp:lastPrinted>2026-01-08T14:53:19Z</cp:lastPrinted>
  <dcterms:created xsi:type="dcterms:W3CDTF">2024-10-29T08:31:33Z</dcterms:created>
  <dcterms:modified xsi:type="dcterms:W3CDTF">2026-03-27T03:43:24Z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