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484"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lvl="0">
              <a:lnSpc>
                <a:spcPct val="115000"/>
              </a:lnSpc>
              <a:defRPr/>
            </a:pPr>
            <a:r>
              <a:rPr lang="en-GB" sz="1000" dirty="0">
                <a:latin typeface="Calibri" panose="020F0502020204030204" pitchFamily="34" charset="0"/>
                <a:ea typeface="Calibri" panose="020F0502020204030204" pitchFamily="34" charset="0"/>
                <a:cs typeface="Calibri" panose="020F0502020204030204" pitchFamily="34" charset="0"/>
              </a:rPr>
              <a:t>An important source of information about the function of different neural structures, including the posterior parietal cortex, are studies of naturally occurring or experimental lesions, which have demonstrated the crucial role of the parietal cortex in linking sensory information to motor actions.</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The parietal lobe extracts sensory information about the external world and the person’s own body for the planning and guidance of movements.</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Accordingly, people with lesions affecting certain parts of the parietal lobe may for example struggle with directing their arm and hand accurately to the location of objects in space, and with shaping the orientation and grip aperture of their hand before grasping the object in question.</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They may also be unable to make rapid adjustments to their ongoing reach and grasping for the object in response to the object suddenly changing location or orientation.</a:t>
            </a:r>
            <a:r>
              <a:rPr lang="en-GB" sz="1000" baseline="30000" dirty="0">
                <a:latin typeface="Calibri" panose="020F0502020204030204" pitchFamily="34" charset="0"/>
                <a:ea typeface="Calibri" panose="020F0502020204030204" pitchFamily="34" charset="0"/>
                <a:cs typeface="Calibri" panose="020F0502020204030204" pitchFamily="34" charset="0"/>
              </a:rPr>
              <a:t>2</a:t>
            </a:r>
            <a:endParaRPr lang="en-GB" sz="1000" dirty="0">
              <a:latin typeface="Calibri" panose="020F0502020204030204" pitchFamily="34" charset="0"/>
              <a:ea typeface="Calibri" panose="020F0502020204030204" pitchFamily="34" charset="0"/>
              <a:cs typeface="Calibri" panose="020F0502020204030204" pitchFamily="34" charset="0"/>
            </a:endParaRPr>
          </a:p>
          <a:p>
            <a:pPr lvl="0">
              <a:lnSpc>
                <a:spcPct val="115000"/>
              </a:lnSpc>
              <a:defRPr/>
            </a:pPr>
            <a:r>
              <a:rPr lang="en-GB" sz="1000" dirty="0">
                <a:latin typeface="Calibri" panose="020F0502020204030204" pitchFamily="34" charset="0"/>
                <a:ea typeface="Calibri" panose="020F0502020204030204" pitchFamily="34" charset="0"/>
                <a:cs typeface="Calibri" panose="020F0502020204030204" pitchFamily="34" charset="0"/>
              </a:rPr>
              <a:t>It is important to note that effects of lesions to specific regions of the brain should be interpreted with caution, as it may be incorrect to conclude a specific function is directed solely by a single region, or that the region in question only performs that function.</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dirty="0">
                <a:latin typeface="Calibri" panose="020F0502020204030204" pitchFamily="34" charset="0"/>
                <a:ea typeface="Calibri" panose="020F0502020204030204" pitchFamily="34" charset="0"/>
                <a:cs typeface="Calibri" panose="020F0502020204030204" pitchFamily="34" charset="0"/>
              </a:rPr>
              <a:t> In addition, the adverse impact of an injury to a specific neural structure can be masked or adjusted by compensatory mechanisms in the remaining, uninjured structures.</a:t>
            </a:r>
            <a:r>
              <a:rPr lang="en-GB" sz="1000" baseline="30000" dirty="0">
                <a:latin typeface="Calibri" panose="020F0502020204030204" pitchFamily="34" charset="0"/>
                <a:ea typeface="Calibri" panose="020F0502020204030204" pitchFamily="34" charset="0"/>
                <a:cs typeface="Calibri" panose="020F0502020204030204" pitchFamily="34" charset="0"/>
              </a:rPr>
              <a:t>2</a:t>
            </a:r>
          </a:p>
          <a:p>
            <a:pPr defTabSz="914283">
              <a:lnSpc>
                <a:spcPct val="115000"/>
              </a:lnSpc>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defTabSz="914283">
              <a:lnSpc>
                <a:spcPct val="115000"/>
              </a:lnSpc>
              <a:defRPr/>
            </a:pPr>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lnSpc>
                <a:spcPct val="115000"/>
              </a:lnSpc>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defTabSz="914283">
              <a:lnSpc>
                <a:spcPct val="115000"/>
              </a:lnSpc>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endParaRPr lang="da-DK" sz="1000" dirty="0">
              <a:latin typeface="Calibri" panose="020F0502020204030204" pitchFamily="34" charset="0"/>
              <a:ea typeface="Calibri" panose="020F0502020204030204" pitchFamily="34" charset="0"/>
              <a:cs typeface="Calibri" panose="020F0502020204030204" pitchFamily="34" charset="0"/>
            </a:endParaRPr>
          </a:p>
          <a:p>
            <a:pPr marL="228571" indent="-228571" defTabSz="914283">
              <a:lnSpc>
                <a:spcPct val="115000"/>
              </a:lnSpc>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Gottfried JA. Neurobiology of sensation and reward. CRC Press / Taylor &amp; Francis; 2011.</a:t>
            </a:r>
          </a:p>
          <a:p>
            <a:pPr>
              <a:lnSpc>
                <a:spcPct val="115000"/>
              </a:lnSpc>
            </a:pPr>
            <a:endParaRPr lang="en-GB" sz="1000" kern="1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defTabSz="914283">
              <a:defRPr/>
            </a:pPr>
            <a:fld id="{037C2873-EBE5-CF42-9E30-7832FC02D1D9}" type="slidenum">
              <a:rPr lang="da-DK">
                <a:solidFill>
                  <a:prstClr val="black"/>
                </a:solidFill>
                <a:latin typeface="Calibri" panose="020F0502020204030204"/>
              </a:rPr>
              <a:pPr defTabSz="914283">
                <a:defRPr/>
              </a:pPr>
              <a:t>1</a:t>
            </a:fld>
            <a:endParaRPr lang="da-DK">
              <a:solidFill>
                <a:prstClr val="black"/>
              </a:solidFill>
              <a:latin typeface="Calibri" panose="020F0502020204030204"/>
            </a:endParaRPr>
          </a:p>
        </p:txBody>
      </p:sp>
    </p:spTree>
    <p:extLst>
      <p:ext uri="{BB962C8B-B14F-4D97-AF65-F5344CB8AC3E}">
        <p14:creationId xmlns:p14="http://schemas.microsoft.com/office/powerpoint/2010/main" val="2221437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1DE0EC-193B-1596-300C-F5FA83AF8AFC}"/>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83FA17DD-159E-BAB0-A3DD-C121224EA5AD}"/>
              </a:ext>
            </a:extLst>
          </p:cNvPr>
          <p:cNvSpPr>
            <a:spLocks noGrp="1"/>
          </p:cNvSpPr>
          <p:nvPr>
            <p:ph type="title"/>
          </p:nvPr>
        </p:nvSpPr>
        <p:spPr/>
        <p:txBody>
          <a:bodyPr/>
          <a:lstStyle/>
          <a:p>
            <a:r>
              <a:rPr lang="en-GB" noProof="0"/>
              <a:t>Sensory systems of the brain: the somatosensory pathway (II)</a:t>
            </a:r>
          </a:p>
        </p:txBody>
      </p:sp>
      <p:sp>
        <p:nvSpPr>
          <p:cNvPr id="7" name="Content Placeholder 6">
            <a:extLst>
              <a:ext uri="{FF2B5EF4-FFF2-40B4-BE49-F238E27FC236}">
                <a16:creationId xmlns:a16="http://schemas.microsoft.com/office/drawing/2014/main" id="{8F9688A1-EB7B-513D-C32D-E412C41179FE}"/>
              </a:ext>
            </a:extLst>
          </p:cNvPr>
          <p:cNvSpPr>
            <a:spLocks noGrp="1"/>
          </p:cNvSpPr>
          <p:nvPr>
            <p:ph idx="19"/>
          </p:nvPr>
        </p:nvSpPr>
        <p:spPr/>
        <p:txBody>
          <a:bodyPr/>
          <a:lstStyle/>
          <a:p>
            <a:pPr marL="0" lvl="0" indent="0">
              <a:lnSpc>
                <a:spcPct val="115000"/>
              </a:lnSpc>
              <a:spcBef>
                <a:spcPts val="0"/>
              </a:spcBef>
              <a:buNone/>
              <a:defRPr/>
            </a:pPr>
            <a:r>
              <a:rPr lang="en-GB" b="1" kern="100">
                <a:ea typeface="Aptos" panose="020B0004020202020204" pitchFamily="34" charset="0"/>
                <a:cs typeface="Times New Roman" panose="02020603050405020304" pitchFamily="18" charset="0"/>
              </a:rPr>
              <a:t>Somatosensory cortex and processing</a:t>
            </a:r>
          </a:p>
          <a:p>
            <a:pPr marL="0" lvl="0" indent="0">
              <a:lnSpc>
                <a:spcPct val="115000"/>
              </a:lnSpc>
              <a:spcBef>
                <a:spcPts val="0"/>
              </a:spcBef>
              <a:buNone/>
              <a:defRPr/>
            </a:pPr>
            <a:r>
              <a:rPr lang="en-GB" kern="100">
                <a:ea typeface="Aptos" panose="020B0004020202020204" pitchFamily="34" charset="0"/>
                <a:cs typeface="Times New Roman" panose="02020603050405020304" pitchFamily="18" charset="0"/>
              </a:rPr>
              <a:t>Sensory information coming from the thalamus is mostly processed in the somatosensory cortex in the postcentral gyrus of the parietal lobe:</a:t>
            </a:r>
            <a:r>
              <a:rPr lang="en-GB" kern="100" baseline="30000">
                <a:ea typeface="Aptos" panose="020B0004020202020204" pitchFamily="34" charset="0"/>
                <a:cs typeface="Times New Roman" panose="02020603050405020304" pitchFamily="18" charset="0"/>
              </a:rPr>
              <a:t>1</a:t>
            </a:r>
          </a:p>
          <a:p>
            <a:pPr lvl="0">
              <a:defRPr/>
            </a:pPr>
            <a:r>
              <a:rPr lang="en-GB" sz="1400"/>
              <a:t>The </a:t>
            </a:r>
            <a:r>
              <a:rPr lang="en-GB" sz="1400" b="1"/>
              <a:t>primary somatosensory cortex (S1) </a:t>
            </a:r>
            <a:r>
              <a:rPr lang="en-GB" sz="1400"/>
              <a:t>has a precise, topographically organized representation of the body </a:t>
            </a:r>
            <a:br>
              <a:rPr lang="en-GB" sz="1400"/>
            </a:br>
            <a:r>
              <a:rPr lang="en-GB" sz="1400"/>
              <a:t>(a somatotopic map)</a:t>
            </a:r>
            <a:r>
              <a:rPr lang="en-GB" sz="1400" kern="100" baseline="30000">
                <a:ea typeface="Aptos" panose="020B0004020202020204" pitchFamily="34" charset="0"/>
                <a:cs typeface="Times New Roman" panose="02020603050405020304" pitchFamily="18" charset="0"/>
              </a:rPr>
              <a:t>1</a:t>
            </a:r>
            <a:r>
              <a:rPr lang="en-GB" sz="1400"/>
              <a:t> </a:t>
            </a:r>
          </a:p>
          <a:p>
            <a:pPr lvl="0">
              <a:defRPr/>
            </a:pPr>
            <a:r>
              <a:rPr lang="en-GB" sz="1400"/>
              <a:t>The </a:t>
            </a:r>
            <a:r>
              <a:rPr lang="en-GB" sz="1400" b="1"/>
              <a:t>secondary somatosensory cortex (S2)</a:t>
            </a:r>
            <a:r>
              <a:rPr lang="en-GB" sz="1400"/>
              <a:t> integrates information from S1 and other areas involved in tactile perception and contributes to tactile learning and memory</a:t>
            </a:r>
            <a:r>
              <a:rPr lang="en-GB" sz="1400" kern="100" baseline="30000">
                <a:ea typeface="Aptos" panose="020B0004020202020204" pitchFamily="34" charset="0"/>
                <a:cs typeface="Times New Roman" panose="02020603050405020304" pitchFamily="18" charset="0"/>
              </a:rPr>
              <a:t>1</a:t>
            </a:r>
            <a:endParaRPr lang="en-GB" sz="1400"/>
          </a:p>
          <a:p>
            <a:pPr lvl="0">
              <a:defRPr/>
            </a:pPr>
            <a:r>
              <a:rPr lang="en-GB" sz="1400"/>
              <a:t>Other cortical regions (e.g., the posterior parietal cortex) further integrate somatosensory information with visual or motor signals, contributing to spatial awareness/coordination</a:t>
            </a:r>
            <a:r>
              <a:rPr lang="en-GB" sz="1400" baseline="30000"/>
              <a:t>1,2</a:t>
            </a:r>
          </a:p>
          <a:p>
            <a:pPr marL="0" lvl="0" indent="0">
              <a:buNone/>
              <a:defRPr/>
            </a:pPr>
            <a:r>
              <a:rPr lang="en-GB"/>
              <a:t>Somatosensory system dysfunctions can lead to conditions such as:</a:t>
            </a:r>
          </a:p>
          <a:p>
            <a:pPr>
              <a:defRPr/>
            </a:pPr>
            <a:r>
              <a:rPr lang="en-GB" sz="1400" b="1"/>
              <a:t>Neuropathy</a:t>
            </a:r>
            <a:r>
              <a:rPr lang="en-GB" sz="1400"/>
              <a:t> (damage to peripheral nerves manifesting as numbness or tingling)</a:t>
            </a:r>
            <a:r>
              <a:rPr lang="en-GB" sz="1400" baseline="30000"/>
              <a:t>2</a:t>
            </a:r>
            <a:endParaRPr lang="en-GB" sz="1400"/>
          </a:p>
          <a:p>
            <a:pPr>
              <a:defRPr/>
            </a:pPr>
            <a:r>
              <a:rPr lang="en-GB" sz="1400" b="1"/>
              <a:t>Phantom limb </a:t>
            </a:r>
            <a:r>
              <a:rPr lang="en-GB" sz="1400"/>
              <a:t>(sensation or pain in an amputated limb due to abnormal reorganization of cortical areas representing the limb)</a:t>
            </a:r>
            <a:r>
              <a:rPr lang="en-GB" sz="1400" baseline="30000"/>
              <a:t>1</a:t>
            </a:r>
          </a:p>
          <a:p>
            <a:pPr>
              <a:defRPr/>
            </a:pPr>
            <a:r>
              <a:rPr lang="en-GB" sz="1400" b="1"/>
              <a:t>Somatosensory agnosia</a:t>
            </a:r>
            <a:r>
              <a:rPr lang="en-GB" sz="1400"/>
              <a:t>, also known as</a:t>
            </a:r>
            <a:r>
              <a:rPr lang="en-GB" sz="1400" b="1"/>
              <a:t> astereognosis</a:t>
            </a:r>
            <a:r>
              <a:rPr lang="en-GB" sz="1400"/>
              <a:t> (a loss of ability to recognize objects by touch)</a:t>
            </a:r>
            <a:r>
              <a:rPr lang="en-GB" sz="1400" baseline="30000"/>
              <a:t>3</a:t>
            </a:r>
          </a:p>
          <a:p>
            <a:pPr marL="0" lvl="0" indent="0">
              <a:lnSpc>
                <a:spcPct val="115000"/>
              </a:lnSpc>
              <a:spcBef>
                <a:spcPts val="0"/>
              </a:spcBef>
              <a:buNone/>
              <a:defRPr/>
            </a:pPr>
            <a:r>
              <a:rPr lang="en-GB" kern="100">
                <a:ea typeface="Aptos" panose="020B0004020202020204" pitchFamily="34" charset="0"/>
                <a:cs typeface="Times New Roman" panose="02020603050405020304" pitchFamily="18" charset="0"/>
              </a:rPr>
              <a:t> </a:t>
            </a:r>
          </a:p>
        </p:txBody>
      </p:sp>
      <p:sp>
        <p:nvSpPr>
          <p:cNvPr id="4" name="Text Placeholder 3">
            <a:extLst>
              <a:ext uri="{FF2B5EF4-FFF2-40B4-BE49-F238E27FC236}">
                <a16:creationId xmlns:a16="http://schemas.microsoft.com/office/drawing/2014/main" id="{A21EB950-D731-3DE6-A3FF-CBC272F2E0DE}"/>
              </a:ext>
            </a:extLst>
          </p:cNvPr>
          <p:cNvSpPr>
            <a:spLocks noGrp="1"/>
          </p:cNvSpPr>
          <p:nvPr>
            <p:ph type="body" sz="quarter" idx="18"/>
          </p:nvPr>
        </p:nvSpPr>
        <p:spPr/>
        <p:txBody>
          <a:bodyPr/>
          <a:lstStyle/>
          <a:p>
            <a:r>
              <a:rPr lang="en-GB"/>
              <a:t>1. Augustine et al. Neuroscience, 7</a:t>
            </a:r>
            <a:r>
              <a:rPr lang="en-GB" baseline="30000"/>
              <a:t>th</a:t>
            </a:r>
            <a:r>
              <a:rPr lang="en-GB"/>
              <a:t> edition. 2023; 2. Kandel et al. Principles of Neural Science, 6</a:t>
            </a:r>
            <a:r>
              <a:rPr lang="en-GB" baseline="30000"/>
              <a:t>th</a:t>
            </a:r>
            <a:r>
              <a:rPr lang="en-GB"/>
              <a:t> edition. 2021; 3. Gottfried. Neurobiology of Sensation and Reward. 2011 </a:t>
            </a:r>
          </a:p>
        </p:txBody>
      </p:sp>
    </p:spTree>
    <p:extLst>
      <p:ext uri="{BB962C8B-B14F-4D97-AF65-F5344CB8AC3E}">
        <p14:creationId xmlns:p14="http://schemas.microsoft.com/office/powerpoint/2010/main" val="3122035168"/>
      </p:ext>
    </p:extLst>
  </p:cSld>
  <p:clrMapOvr>
    <a:masterClrMapping/>
  </p:clrMapOvr>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2.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3.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7418</TotalTime>
  <Words>531</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Sensory systems of the brain: the somatosensory pathway (II)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29</cp:revision>
  <cp:lastPrinted>2026-01-08T14:53:19Z</cp:lastPrinted>
  <dcterms:created xsi:type="dcterms:W3CDTF">2024-10-29T08:31:33Z</dcterms:created>
  <dcterms:modified xsi:type="dcterms:W3CDTF">2026-03-27T03:51:49Z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