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456"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30CE4C6D-AF39-3214-0520-C3C3EAB9A696}" name="Ref mark-up" initials="R" userId="Ref mark-up" providerId="None"/>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CB" userId="Cambridge" providerId="None"/>
  <p188:author id="{B63AB3C0-5830-6A51-3F80-C51C67E28A7D}" name="Ronnie Henderson" initials="RH" userId="S::ronnie.henderson@primeglobalpeople.com::e2cb4ff1-afc5-428b-b67e-87637aa6e8c1" providerId="AD"/>
  <p188:author id="{8E3695DE-FAD3-1F21-5694-4325E99CF0BD}" name="Penny Staton" initials="PS" userId="Penny Staton" providerId="None"/>
  <p188:author id="{FFE47EE6-A2F0-13A5-8EE8-3661DB1849A6}" name="Medical Writer" initials="MP" userId="Medical Writer"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FFC000"/>
    <a:srgbClr val="FF6F30"/>
    <a:srgbClr val="AD4703"/>
    <a:srgbClr val="4F7599"/>
    <a:srgbClr val="3F1A01"/>
    <a:srgbClr val="646464"/>
    <a:srgbClr val="000000"/>
    <a:srgbClr val="A04D1D"/>
    <a:srgbClr val="643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09" autoAdjust="0"/>
  </p:normalViewPr>
  <p:slideViewPr>
    <p:cSldViewPr snapToGrid="0">
      <p:cViewPr varScale="1">
        <p:scale>
          <a:sx n="73" d="100"/>
          <a:sy n="73" d="100"/>
        </p:scale>
        <p:origin x="1794" y="294"/>
      </p:cViewPr>
      <p:guideLst/>
    </p:cSldViewPr>
  </p:slideViewPr>
  <p:notesTextViewPr>
    <p:cViewPr>
      <p:scale>
        <a:sx n="1" d="1"/>
        <a:sy n="1" d="1"/>
      </p:scale>
      <p:origin x="0" y="0"/>
    </p:cViewPr>
  </p:notesTextViewPr>
  <p:sorterViewPr>
    <p:cViewPr>
      <p:scale>
        <a:sx n="100" d="100"/>
        <a:sy n="100" d="100"/>
      </p:scale>
      <p:origin x="0" y="-12672"/>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28" tIns="45714" rIns="91428" bIns="45714"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28" tIns="45714" rIns="91428" bIns="45714" rtlCol="0"/>
          <a:lstStyle>
            <a:lvl1pPr algn="r">
              <a:defRPr sz="1200"/>
            </a:lvl1pPr>
          </a:lstStyle>
          <a:p>
            <a:fld id="{FFAC600F-536B-46AA-BC59-51765EBDAED7}"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28" tIns="45714" rIns="91428" bIns="45714"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28" tIns="45714" rIns="91428" bIns="4571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685213"/>
            <a:ext cx="2971800" cy="458787"/>
          </a:xfrm>
          <a:prstGeom prst="rect">
            <a:avLst/>
          </a:prstGeom>
        </p:spPr>
        <p:txBody>
          <a:bodyPr vert="horz" lIns="91428" tIns="45714" rIns="91428"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28" tIns="45714" rIns="91428" bIns="45714" rtlCol="0" anchor="b"/>
          <a:lstStyle>
            <a:lvl1pPr algn="r">
              <a:defRPr sz="1200"/>
            </a:lvl1pPr>
          </a:lstStyle>
          <a:p>
            <a:fld id="{E8692CD3-7335-4A71-9FDD-1A75EA640EB0}" type="slidenum">
              <a:rPr lang="en-GB" smtClean="0"/>
              <a:t>‹#›</a:t>
            </a:fld>
            <a:endParaRPr lang="en-GB"/>
          </a:p>
        </p:txBody>
      </p:sp>
    </p:spTree>
    <p:extLst>
      <p:ext uri="{BB962C8B-B14F-4D97-AF65-F5344CB8AC3E}">
        <p14:creationId xmlns:p14="http://schemas.microsoft.com/office/powerpoint/2010/main" val="27836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571" indent="-228571" defTabSz="914283">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Augustine GJ, Groh JM, Huettel SA, et al. Neuroscience, 7</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Oxford University Press Academic US; 2023.</a:t>
            </a:r>
          </a:p>
          <a:p>
            <a:pPr marL="228571" indent="-228571" defTabSz="914283">
              <a:buFontTx/>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Kandel ER, Koester JD, Mack SH, Siegelbaum SA. Principles of Neural Science, 6</a:t>
            </a:r>
            <a:r>
              <a:rPr lang="en-GB" sz="1000" baseline="30000" dirty="0">
                <a:latin typeface="Calibri" panose="020F0502020204030204" pitchFamily="34" charset="0"/>
                <a:ea typeface="Calibri" panose="020F0502020204030204" pitchFamily="34" charset="0"/>
                <a:cs typeface="Calibri" panose="020F0502020204030204" pitchFamily="34" charset="0"/>
              </a:rPr>
              <a:t>th</a:t>
            </a:r>
            <a:r>
              <a:rPr lang="en-GB" sz="1000" dirty="0">
                <a:latin typeface="Calibri" panose="020F0502020204030204" pitchFamily="34" charset="0"/>
                <a:ea typeface="Calibri" panose="020F0502020204030204" pitchFamily="34" charset="0"/>
                <a:cs typeface="Calibri" panose="020F0502020204030204" pitchFamily="34" charset="0"/>
              </a:rPr>
              <a:t> edition. McGraw-Hill Professional; 2021.</a:t>
            </a:r>
          </a:p>
          <a:p>
            <a:endParaRPr lang="en-GB" sz="1000" dirty="0">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E8692CD3-7335-4A71-9FDD-1A75EA640EB0}" type="slidenum">
              <a:rPr lang="en-GB" smtClean="0"/>
              <a:t>1</a:t>
            </a:fld>
            <a:endParaRPr lang="en-GB"/>
          </a:p>
        </p:txBody>
      </p:sp>
    </p:spTree>
    <p:extLst>
      <p:ext uri="{BB962C8B-B14F-4D97-AF65-F5344CB8AC3E}">
        <p14:creationId xmlns:p14="http://schemas.microsoft.com/office/powerpoint/2010/main" val="3499120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9225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99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90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6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7792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20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439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918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8600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603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381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112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1503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844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550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28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6219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8614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91182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263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1673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4724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1208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1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39257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9863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11339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26427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897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1750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59376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0777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6572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91091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451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99271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47484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CDF06D-82F6-5246-06DF-EE8D28C401AD}"/>
              </a:ext>
            </a:extLst>
          </p:cNvPr>
          <p:cNvSpPr>
            <a:spLocks noGrp="1"/>
          </p:cNvSpPr>
          <p:nvPr>
            <p:ph type="body" sz="quarter" idx="17"/>
          </p:nvPr>
        </p:nvSpPr>
        <p:spPr/>
        <p:txBody>
          <a:bodyPr/>
          <a:lstStyle/>
          <a:p>
            <a:r>
              <a:rPr lang="en-GB"/>
              <a:t>Fundamentals of neurobiology – Systems neuroscience</a:t>
            </a:r>
          </a:p>
        </p:txBody>
      </p:sp>
      <p:sp>
        <p:nvSpPr>
          <p:cNvPr id="8" name="Title 7">
            <a:extLst>
              <a:ext uri="{FF2B5EF4-FFF2-40B4-BE49-F238E27FC236}">
                <a16:creationId xmlns:a16="http://schemas.microsoft.com/office/drawing/2014/main" id="{ECBDC970-235E-2D5F-4404-45B0D17EF6FA}"/>
              </a:ext>
            </a:extLst>
          </p:cNvPr>
          <p:cNvSpPr>
            <a:spLocks noGrp="1"/>
          </p:cNvSpPr>
          <p:nvPr>
            <p:ph type="title"/>
          </p:nvPr>
        </p:nvSpPr>
        <p:spPr/>
        <p:txBody>
          <a:bodyPr/>
          <a:lstStyle/>
          <a:p>
            <a:r>
              <a:rPr lang="en-GB" noProof="0"/>
              <a:t>Neural systems</a:t>
            </a:r>
          </a:p>
        </p:txBody>
      </p:sp>
      <p:sp>
        <p:nvSpPr>
          <p:cNvPr id="9" name="Picture Placeholder 1">
            <a:extLst>
              <a:ext uri="{FF2B5EF4-FFF2-40B4-BE49-F238E27FC236}">
                <a16:creationId xmlns:a16="http://schemas.microsoft.com/office/drawing/2014/main" id="{BB7A091F-9F0C-5827-87A8-B92C38F10A4F}"/>
              </a:ext>
            </a:extLst>
          </p:cNvPr>
          <p:cNvSpPr>
            <a:spLocks noGrp="1"/>
          </p:cNvSpPr>
          <p:nvPr>
            <p:ph idx="19"/>
          </p:nvPr>
        </p:nvSpPr>
        <p:spPr>
          <a:xfrm>
            <a:off x="539750" y="1416785"/>
            <a:ext cx="10646181" cy="4415215"/>
          </a:xfrm>
        </p:spPr>
        <p:txBody>
          <a:bodyPr/>
          <a:lstStyle/>
          <a:p>
            <a:r>
              <a:rPr lang="en-GB" dirty="0"/>
              <a:t>The nervous system can also be described as a set of functional systems</a:t>
            </a:r>
            <a:r>
              <a:rPr lang="en-GB" baseline="30000" dirty="0"/>
              <a:t>1</a:t>
            </a:r>
          </a:p>
          <a:p>
            <a:pPr lvl="1"/>
            <a:r>
              <a:rPr lang="en-GB" dirty="0"/>
              <a:t>A </a:t>
            </a:r>
            <a:r>
              <a:rPr lang="en-GB" b="1" dirty="0"/>
              <a:t>system</a:t>
            </a:r>
            <a:r>
              <a:rPr lang="en-GB" dirty="0"/>
              <a:t> is a circuit of neurons linked together to process functionally related information and perform specific tasks</a:t>
            </a:r>
          </a:p>
          <a:p>
            <a:pPr lvl="1"/>
            <a:r>
              <a:rPr lang="en-GB" dirty="0"/>
              <a:t>A </a:t>
            </a:r>
            <a:r>
              <a:rPr lang="en-GB" b="1" dirty="0"/>
              <a:t>functional system </a:t>
            </a:r>
            <a:r>
              <a:rPr lang="en-GB" dirty="0"/>
              <a:t>of the nervous system will generally traverse more than one region of the brain</a:t>
            </a:r>
          </a:p>
          <a:p>
            <a:r>
              <a:rPr lang="en-GB" noProof="0" dirty="0"/>
              <a:t>Neural systems fall into three broad categories:</a:t>
            </a:r>
            <a:r>
              <a:rPr lang="en-GB" baseline="30000" noProof="0" dirty="0"/>
              <a:t>1</a:t>
            </a:r>
          </a:p>
        </p:txBody>
      </p:sp>
      <p:sp>
        <p:nvSpPr>
          <p:cNvPr id="19" name="Text Placeholder 18">
            <a:extLst>
              <a:ext uri="{FF2B5EF4-FFF2-40B4-BE49-F238E27FC236}">
                <a16:creationId xmlns:a16="http://schemas.microsoft.com/office/drawing/2014/main" id="{F4045E03-81EF-7092-3600-17CF1F20B7A1}"/>
              </a:ext>
            </a:extLst>
          </p:cNvPr>
          <p:cNvSpPr>
            <a:spLocks noGrp="1"/>
          </p:cNvSpPr>
          <p:nvPr>
            <p:ph type="body" sz="quarter" idx="18"/>
          </p:nvPr>
        </p:nvSpPr>
        <p:spPr/>
        <p:txBody>
          <a:bodyPr/>
          <a:lstStyle/>
          <a:p>
            <a:r>
              <a:rPr lang="en-GB"/>
              <a:t>CNS=central nervous system; PNS=peripheral nervous system</a:t>
            </a:r>
          </a:p>
          <a:p>
            <a:endParaRPr lang="en-GB"/>
          </a:p>
          <a:p>
            <a:r>
              <a:rPr lang="en-GB"/>
              <a:t>1. Augustine et al. Neuroscience, 7</a:t>
            </a:r>
            <a:r>
              <a:rPr lang="en-GB" baseline="30000"/>
              <a:t>th</a:t>
            </a:r>
            <a:r>
              <a:rPr lang="en-GB"/>
              <a:t> edition. 2023; 2. Kandel et al. Principles of Neural Science, 6</a:t>
            </a:r>
            <a:r>
              <a:rPr lang="en-GB" baseline="30000"/>
              <a:t>th</a:t>
            </a:r>
            <a:r>
              <a:rPr lang="en-GB"/>
              <a:t> edition. McGraw-Hill Professional; 2021</a:t>
            </a:r>
          </a:p>
        </p:txBody>
      </p:sp>
      <p:sp>
        <p:nvSpPr>
          <p:cNvPr id="21" name="Rectangle: Diagonal Corners Rounded 20">
            <a:extLst>
              <a:ext uri="{FF2B5EF4-FFF2-40B4-BE49-F238E27FC236}">
                <a16:creationId xmlns:a16="http://schemas.microsoft.com/office/drawing/2014/main" id="{A1689588-A2FB-D2A6-34D8-D71D415D2798}"/>
              </a:ext>
            </a:extLst>
          </p:cNvPr>
          <p:cNvSpPr/>
          <p:nvPr/>
        </p:nvSpPr>
        <p:spPr>
          <a:xfrm>
            <a:off x="539749" y="3083560"/>
            <a:ext cx="3600000" cy="2678081"/>
          </a:xfrm>
          <a:prstGeom prst="round2DiagRect">
            <a:avLst>
              <a:gd name="adj1" fmla="val 0"/>
              <a:gd name="adj2" fmla="val 23104"/>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F1A01"/>
              </a:solidFill>
            </a:endParaRPr>
          </a:p>
        </p:txBody>
      </p:sp>
      <p:sp>
        <p:nvSpPr>
          <p:cNvPr id="22" name="Rectangle: Diagonal Corners Rounded 21">
            <a:extLst>
              <a:ext uri="{FF2B5EF4-FFF2-40B4-BE49-F238E27FC236}">
                <a16:creationId xmlns:a16="http://schemas.microsoft.com/office/drawing/2014/main" id="{256F296E-F0B0-0EBD-55F8-6DB631A1F4C2}"/>
              </a:ext>
            </a:extLst>
          </p:cNvPr>
          <p:cNvSpPr/>
          <p:nvPr/>
        </p:nvSpPr>
        <p:spPr>
          <a:xfrm>
            <a:off x="4296001" y="3083560"/>
            <a:ext cx="3600000" cy="2678081"/>
          </a:xfrm>
          <a:prstGeom prst="round2DiagRect">
            <a:avLst>
              <a:gd name="adj1" fmla="val 0"/>
              <a:gd name="adj2" fmla="val 23104"/>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rgbClr val="3F1A01"/>
              </a:solidFill>
            </a:endParaRPr>
          </a:p>
        </p:txBody>
      </p:sp>
      <p:sp>
        <p:nvSpPr>
          <p:cNvPr id="23" name="Rectangle: Diagonal Corners Rounded 22">
            <a:extLst>
              <a:ext uri="{FF2B5EF4-FFF2-40B4-BE49-F238E27FC236}">
                <a16:creationId xmlns:a16="http://schemas.microsoft.com/office/drawing/2014/main" id="{12A75C3E-7293-33C9-659C-7A1E21AD484C}"/>
              </a:ext>
            </a:extLst>
          </p:cNvPr>
          <p:cNvSpPr/>
          <p:nvPr/>
        </p:nvSpPr>
        <p:spPr>
          <a:xfrm>
            <a:off x="8052253" y="3083560"/>
            <a:ext cx="3600000" cy="2678081"/>
          </a:xfrm>
          <a:prstGeom prst="round2DiagRect">
            <a:avLst>
              <a:gd name="adj1" fmla="val 0"/>
              <a:gd name="adj2" fmla="val 23104"/>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aseline="30000">
              <a:solidFill>
                <a:srgbClr val="3F1A01"/>
              </a:solidFill>
            </a:endParaRPr>
          </a:p>
        </p:txBody>
      </p:sp>
      <p:sp>
        <p:nvSpPr>
          <p:cNvPr id="25" name="TextBox 24">
            <a:extLst>
              <a:ext uri="{FF2B5EF4-FFF2-40B4-BE49-F238E27FC236}">
                <a16:creationId xmlns:a16="http://schemas.microsoft.com/office/drawing/2014/main" id="{407C42A2-E35F-DA24-7448-0B357AD47B2A}"/>
              </a:ext>
            </a:extLst>
          </p:cNvPr>
          <p:cNvSpPr txBox="1"/>
          <p:nvPr/>
        </p:nvSpPr>
        <p:spPr>
          <a:xfrm>
            <a:off x="590547" y="3181952"/>
            <a:ext cx="3549202" cy="2262158"/>
          </a:xfrm>
          <a:prstGeom prst="rect">
            <a:avLst/>
          </a:prstGeom>
          <a:noFill/>
        </p:spPr>
        <p:txBody>
          <a:bodyPr wrap="square">
            <a:spAutoFit/>
          </a:bodyPr>
          <a:lstStyle/>
          <a:p>
            <a:pPr algn="ctr"/>
            <a:r>
              <a:rPr lang="en-GB" sz="1400" b="1">
                <a:solidFill>
                  <a:srgbClr val="3F1A01"/>
                </a:solidFill>
              </a:rPr>
              <a:t>Sensory systems</a:t>
            </a:r>
          </a:p>
          <a:p>
            <a:pPr marL="285750" indent="-285750">
              <a:spcBef>
                <a:spcPts val="1800"/>
              </a:spcBef>
              <a:buFont typeface="Arial" panose="020B0604020202020204" pitchFamily="34" charset="0"/>
              <a:buChar char="•"/>
            </a:pPr>
            <a:r>
              <a:rPr lang="en-GB" sz="1400">
                <a:solidFill>
                  <a:srgbClr val="3F1A01"/>
                </a:solidFill>
              </a:rPr>
              <a:t>These include peripheral sensory specializations in the eyes, ears, skin, nose and tongue that transduce external stimuli (e.g., light, touch, or sound) into electrical signals. After transduction, information travels via specific pathways in the PNS and CNS to enable perception and cognition</a:t>
            </a:r>
            <a:r>
              <a:rPr lang="en-GB" sz="1400" baseline="30000">
                <a:solidFill>
                  <a:srgbClr val="3F1A01"/>
                </a:solidFill>
              </a:rPr>
              <a:t>1,2</a:t>
            </a:r>
          </a:p>
        </p:txBody>
      </p:sp>
      <p:sp>
        <p:nvSpPr>
          <p:cNvPr id="27" name="TextBox 26">
            <a:extLst>
              <a:ext uri="{FF2B5EF4-FFF2-40B4-BE49-F238E27FC236}">
                <a16:creationId xmlns:a16="http://schemas.microsoft.com/office/drawing/2014/main" id="{86C7E2A8-B1C5-84E4-EB2B-84385A217F5E}"/>
              </a:ext>
            </a:extLst>
          </p:cNvPr>
          <p:cNvSpPr txBox="1"/>
          <p:nvPr/>
        </p:nvSpPr>
        <p:spPr>
          <a:xfrm>
            <a:off x="4346800" y="3181952"/>
            <a:ext cx="3484800" cy="1615827"/>
          </a:xfrm>
          <a:prstGeom prst="rect">
            <a:avLst/>
          </a:prstGeom>
          <a:noFill/>
        </p:spPr>
        <p:txBody>
          <a:bodyPr wrap="square">
            <a:spAutoFit/>
          </a:bodyPr>
          <a:lstStyle/>
          <a:p>
            <a:pPr algn="ctr"/>
            <a:r>
              <a:rPr lang="en-GB" sz="1400" b="1">
                <a:solidFill>
                  <a:srgbClr val="3F1A01"/>
                </a:solidFill>
              </a:rPr>
              <a:t>Motor systems</a:t>
            </a:r>
          </a:p>
          <a:p>
            <a:pPr marL="285750" indent="-285750">
              <a:spcBef>
                <a:spcPts val="1800"/>
              </a:spcBef>
              <a:buFont typeface="Arial" panose="020B0604020202020204" pitchFamily="34" charset="0"/>
              <a:buChar char="•"/>
            </a:pPr>
            <a:r>
              <a:rPr lang="en-GB" sz="1400">
                <a:solidFill>
                  <a:srgbClr val="3F1A01"/>
                </a:solidFill>
              </a:rPr>
              <a:t>The motor systems are a network of brain and spinal cord structures and peripheral nerves that control and execute voluntary and involuntary movements</a:t>
            </a:r>
            <a:r>
              <a:rPr lang="en-GB" sz="1400" baseline="30000">
                <a:solidFill>
                  <a:srgbClr val="3F1A01"/>
                </a:solidFill>
              </a:rPr>
              <a:t>1</a:t>
            </a:r>
          </a:p>
        </p:txBody>
      </p:sp>
      <p:sp>
        <p:nvSpPr>
          <p:cNvPr id="29" name="TextBox 28">
            <a:extLst>
              <a:ext uri="{FF2B5EF4-FFF2-40B4-BE49-F238E27FC236}">
                <a16:creationId xmlns:a16="http://schemas.microsoft.com/office/drawing/2014/main" id="{DC753412-D1D6-0B60-C043-583F2CD52C9C}"/>
              </a:ext>
            </a:extLst>
          </p:cNvPr>
          <p:cNvSpPr txBox="1"/>
          <p:nvPr/>
        </p:nvSpPr>
        <p:spPr>
          <a:xfrm>
            <a:off x="8109360" y="3175000"/>
            <a:ext cx="3484800" cy="2477601"/>
          </a:xfrm>
          <a:prstGeom prst="rect">
            <a:avLst/>
          </a:prstGeom>
          <a:noFill/>
        </p:spPr>
        <p:txBody>
          <a:bodyPr wrap="square">
            <a:spAutoFit/>
          </a:bodyPr>
          <a:lstStyle/>
          <a:p>
            <a:pPr algn="ctr"/>
            <a:r>
              <a:rPr lang="en-GB" sz="1400" b="1">
                <a:solidFill>
                  <a:srgbClr val="3F1A01"/>
                </a:solidFill>
              </a:rPr>
              <a:t>Associational systems</a:t>
            </a:r>
          </a:p>
          <a:p>
            <a:pPr marL="285750" indent="-285750">
              <a:spcBef>
                <a:spcPts val="1800"/>
              </a:spcBef>
              <a:buFont typeface="Arial" panose="020B0604020202020204" pitchFamily="34" charset="0"/>
              <a:buChar char="•"/>
            </a:pPr>
            <a:r>
              <a:rPr lang="en-GB" sz="1400">
                <a:solidFill>
                  <a:srgbClr val="3F1A01"/>
                </a:solidFill>
              </a:rPr>
              <a:t>Associational systems are a network of brain regions that integrate and process information from different sensory and motor areas as well as past experience to enable complex thought and behaviour. They are involved in higher cognitive functions such as language, memory, perception or planning</a:t>
            </a:r>
            <a:r>
              <a:rPr lang="en-GB" sz="1400" baseline="30000">
                <a:solidFill>
                  <a:srgbClr val="3F1A01"/>
                </a:solidFill>
              </a:rPr>
              <a:t>1</a:t>
            </a:r>
            <a:r>
              <a:rPr lang="en-GB" sz="1400">
                <a:solidFill>
                  <a:srgbClr val="3F1A01"/>
                </a:solidFill>
              </a:rPr>
              <a:t> </a:t>
            </a:r>
            <a:endParaRPr lang="en-GB" sz="1400" baseline="30000">
              <a:solidFill>
                <a:srgbClr val="3F1A01"/>
              </a:solidFill>
            </a:endParaRPr>
          </a:p>
        </p:txBody>
      </p:sp>
    </p:spTree>
    <p:extLst>
      <p:ext uri="{BB962C8B-B14F-4D97-AF65-F5344CB8AC3E}">
        <p14:creationId xmlns:p14="http://schemas.microsoft.com/office/powerpoint/2010/main" val="1967191825"/>
      </p:ext>
    </p:extLst>
  </p:cSld>
  <p:clrMapOvr>
    <a:masterClrMapping/>
  </p:clrMapOvr>
</p:sld>
</file>

<file path=ppt/theme/theme1.xml><?xml version="1.0" encoding="utf-8"?>
<a:theme xmlns:a="http://schemas.openxmlformats.org/drawingml/2006/main" name="1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d4baac9b1d1a4bb1f617a4fd13efe981">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f7fdff8143210ac8a6c2c4b7f946c0bc"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FF85A41-B166-4B7A-850B-E288EBB663A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EEE4E64-9FE7-4F57-AF67-C7A394044727}">
  <ds:schemaRef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elements/1.1/"/>
    <ds:schemaRef ds:uri="http://purl.org/dc/dcmitype/"/>
    <ds:schemaRef ds:uri="08562aa6-c0ad-4fb9-8a82-15409d3a28b4"/>
    <ds:schemaRef ds:uri="http://schemas.openxmlformats.org/package/2006/metadata/core-properties"/>
    <ds:schemaRef ds:uri="28627d7c-4416-4bc1-86cf-ca6c3a42a8f2"/>
  </ds:schemaRefs>
</ds:datastoreItem>
</file>

<file path=customXml/itemProps3.xml><?xml version="1.0" encoding="utf-8"?>
<ds:datastoreItem xmlns:ds="http://schemas.openxmlformats.org/officeDocument/2006/customXml" ds:itemID="{01F26D7F-DBAB-41B9-861C-D4D300014A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7348</TotalTime>
  <Words>290</Words>
  <Application>Microsoft Office PowerPoint</Application>
  <PresentationFormat>Widescreen</PresentationFormat>
  <Paragraphs>19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1_Neurotorium - PowerPoint-Skabelon - 2022-01-28</vt:lpstr>
      <vt:lpstr>Neural 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12</cp:revision>
  <cp:lastPrinted>2026-01-08T14:53:19Z</cp:lastPrinted>
  <dcterms:created xsi:type="dcterms:W3CDTF">2024-10-29T08:31:33Z</dcterms:created>
  <dcterms:modified xsi:type="dcterms:W3CDTF">2026-03-27T02:41:35Z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