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6"/>
  </p:notesMasterIdLst>
  <p:sldIdLst>
    <p:sldId id="1041"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86F46B-D11B-7411-908D-9B4A368D0C37}" name="Chris Edge" initials="CE" userId="S::Chris.Edge@primeglobalpeople.com::9878e1fe-fc43-4c11-846c-29f97c46eb4b" providerId="AD"/>
  <p188:author id="{30CE4C6D-AF39-3214-0520-C3C3EAB9A696}" name="Ref mark-up" initials="R" userId="Ref mark-up" providerId="None"/>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CB" userId="Cambridge" providerId="None"/>
  <p188:author id="{B63AB3C0-5830-6A51-3F80-C51C67E28A7D}" name="Ronnie Henderson" initials="RH" userId="S::ronnie.henderson@primeglobalpeople.com::e2cb4ff1-afc5-428b-b67e-87637aa6e8c1" providerId="AD"/>
  <p188:author id="{8E3695DE-FAD3-1F21-5694-4325E99CF0BD}" name="Penny Staton" initials="PS" userId="Penny Staton" providerId="None"/>
  <p188:author id="{FFE47EE6-A2F0-13A5-8EE8-3661DB1849A6}" name="Medical Writer" initials="MP" userId="Medical Writer"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512C"/>
    <a:srgbClr val="FFC000"/>
    <a:srgbClr val="FF6F30"/>
    <a:srgbClr val="AD4703"/>
    <a:srgbClr val="4F7599"/>
    <a:srgbClr val="3F1A01"/>
    <a:srgbClr val="646464"/>
    <a:srgbClr val="000000"/>
    <a:srgbClr val="A04D1D"/>
    <a:srgbClr val="6434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609" autoAdjust="0"/>
  </p:normalViewPr>
  <p:slideViewPr>
    <p:cSldViewPr snapToGrid="0">
      <p:cViewPr varScale="1">
        <p:scale>
          <a:sx n="73" d="100"/>
          <a:sy n="73" d="100"/>
        </p:scale>
        <p:origin x="1794" y="294"/>
      </p:cViewPr>
      <p:guideLst/>
    </p:cSldViewPr>
  </p:slideViewPr>
  <p:notesTextViewPr>
    <p:cViewPr>
      <p:scale>
        <a:sx n="1" d="1"/>
        <a:sy n="1" d="1"/>
      </p:scale>
      <p:origin x="0" y="0"/>
    </p:cViewPr>
  </p:notesTextViewPr>
  <p:sorterViewPr>
    <p:cViewPr>
      <p:scale>
        <a:sx n="100" d="100"/>
        <a:sy n="100" d="100"/>
      </p:scale>
      <p:origin x="0" y="-12672"/>
    </p:cViewPr>
  </p:sorterViewPr>
  <p:notesViewPr>
    <p:cSldViewPr snapToGrid="0">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58788"/>
          </a:xfrm>
          <a:prstGeom prst="rect">
            <a:avLst/>
          </a:prstGeom>
        </p:spPr>
        <p:txBody>
          <a:bodyPr vert="horz" lIns="91428" tIns="45714" rIns="91428" bIns="45714"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28" tIns="45714" rIns="91428" bIns="45714" rtlCol="0"/>
          <a:lstStyle>
            <a:lvl1pPr algn="r">
              <a:defRPr sz="1200"/>
            </a:lvl1pPr>
          </a:lstStyle>
          <a:p>
            <a:fld id="{FFAC600F-536B-46AA-BC59-51765EBDAED7}" type="datetimeFigureOut">
              <a:rPr lang="en-GB" smtClean="0"/>
              <a:t>27/03/2026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28" tIns="45714" rIns="91428" bIns="45714"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28" tIns="45714" rIns="91428" bIns="45714"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1" y="8685213"/>
            <a:ext cx="2971800" cy="458787"/>
          </a:xfrm>
          <a:prstGeom prst="rect">
            <a:avLst/>
          </a:prstGeom>
        </p:spPr>
        <p:txBody>
          <a:bodyPr vert="horz" lIns="91428" tIns="45714" rIns="91428" bIns="45714"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28" tIns="45714" rIns="91428" bIns="45714" rtlCol="0" anchor="b"/>
          <a:lstStyle>
            <a:lvl1pPr algn="r">
              <a:defRPr sz="1200"/>
            </a:lvl1pPr>
          </a:lstStyle>
          <a:p>
            <a:fld id="{E8692CD3-7335-4A71-9FDD-1A75EA640EB0}" type="slidenum">
              <a:rPr lang="en-GB" smtClean="0"/>
              <a:t>‹#›</a:t>
            </a:fld>
            <a:endParaRPr lang="en-GB"/>
          </a:p>
        </p:txBody>
      </p:sp>
    </p:spTree>
    <p:extLst>
      <p:ext uri="{BB962C8B-B14F-4D97-AF65-F5344CB8AC3E}">
        <p14:creationId xmlns:p14="http://schemas.microsoft.com/office/powerpoint/2010/main" val="2783668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The connections between the basal ganglia, cerebellum and descending motor systems are indirect and functionally bidirectional. Connections are organized in a loop involving the thalamus rather than simple back-and-forth wiring.</a:t>
            </a:r>
            <a:r>
              <a:rPr lang="en-GB" sz="1000" i="0" kern="12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a:t>
            </a:r>
            <a:endParaRPr lang="en-GB" sz="1000" i="0" dirty="0">
              <a:latin typeface="Calibri" panose="020F0502020204030204" pitchFamily="34" charset="0"/>
              <a:ea typeface="Calibri" panose="020F0502020204030204" pitchFamily="34" charset="0"/>
              <a:cs typeface="Calibri" panose="020F0502020204030204" pitchFamily="34" charset="0"/>
            </a:endParaRP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Reference:</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E8692CD3-7335-4A71-9FDD-1A75EA640EB0}" type="slidenum">
              <a:rPr lang="en-GB" smtClean="0"/>
              <a:t>1</a:t>
            </a:fld>
            <a:endParaRPr lang="en-GB"/>
          </a:p>
        </p:txBody>
      </p:sp>
    </p:spTree>
    <p:extLst>
      <p:ext uri="{BB962C8B-B14F-4D97-AF65-F5344CB8AC3E}">
        <p14:creationId xmlns:p14="http://schemas.microsoft.com/office/powerpoint/2010/main" val="210042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9225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7799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7908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60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77925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2201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94399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918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86007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66035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93813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3112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15038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8441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55501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3289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62194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8614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91182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2632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16731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547247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12089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16959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39257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9863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113391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26427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48971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91750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59376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07774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265725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910912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4518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09927102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474848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 id="2147483732"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57FC0910-928B-8DD6-5C96-453CDB92CF5A}"/>
              </a:ext>
            </a:extLst>
          </p:cNvPr>
          <p:cNvSpPr/>
          <p:nvPr/>
        </p:nvSpPr>
        <p:spPr>
          <a:xfrm>
            <a:off x="1076036" y="4757961"/>
            <a:ext cx="10060050" cy="1231900"/>
          </a:xfrm>
          <a:prstGeom prst="roundRect">
            <a:avLst>
              <a:gd name="adj" fmla="val 9663"/>
            </a:avLst>
          </a:prstGeom>
          <a:solidFill>
            <a:srgbClr val="B2A499">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 name="Text Placeholder 1">
            <a:extLst>
              <a:ext uri="{FF2B5EF4-FFF2-40B4-BE49-F238E27FC236}">
                <a16:creationId xmlns:a16="http://schemas.microsoft.com/office/drawing/2014/main" id="{E351B6E1-F798-0DEC-0D96-D7D64E58635A}"/>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F2EA5ABA-68D3-BA56-DFF1-CFB648FC7032}"/>
              </a:ext>
            </a:extLst>
          </p:cNvPr>
          <p:cNvSpPr>
            <a:spLocks noGrp="1"/>
          </p:cNvSpPr>
          <p:nvPr>
            <p:ph type="title"/>
          </p:nvPr>
        </p:nvSpPr>
        <p:spPr/>
        <p:txBody>
          <a:bodyPr/>
          <a:lstStyle/>
          <a:p>
            <a:r>
              <a:rPr lang="en-US"/>
              <a:t>Motor systems</a:t>
            </a:r>
            <a:endParaRPr lang="en-GB"/>
          </a:p>
        </p:txBody>
      </p:sp>
      <p:sp>
        <p:nvSpPr>
          <p:cNvPr id="4" name="Content Placeholder 3">
            <a:extLst>
              <a:ext uri="{FF2B5EF4-FFF2-40B4-BE49-F238E27FC236}">
                <a16:creationId xmlns:a16="http://schemas.microsoft.com/office/drawing/2014/main" id="{56E00ED8-70CE-59AF-A51D-A129B1967E5C}"/>
              </a:ext>
            </a:extLst>
          </p:cNvPr>
          <p:cNvSpPr>
            <a:spLocks noGrp="1"/>
          </p:cNvSpPr>
          <p:nvPr>
            <p:ph idx="19"/>
          </p:nvPr>
        </p:nvSpPr>
        <p:spPr>
          <a:xfrm>
            <a:off x="539750" y="1277638"/>
            <a:ext cx="11030457" cy="1097815"/>
          </a:xfrm>
        </p:spPr>
        <p:txBody>
          <a:bodyPr/>
          <a:lstStyle/>
          <a:p>
            <a:pPr>
              <a:spcBef>
                <a:spcPts val="0"/>
              </a:spcBef>
              <a:spcAft>
                <a:spcPts val="600"/>
              </a:spcAft>
            </a:pPr>
            <a:r>
              <a:rPr lang="en-GB" dirty="0"/>
              <a:t>The motor systems control and coordinate voluntary and involuntary movements of the body</a:t>
            </a:r>
          </a:p>
          <a:p>
            <a:pPr>
              <a:spcBef>
                <a:spcPts val="0"/>
              </a:spcBef>
              <a:spcAft>
                <a:spcPts val="600"/>
              </a:spcAft>
            </a:pPr>
            <a:r>
              <a:rPr lang="en-GB" dirty="0"/>
              <a:t>They involve several regions of the brain, spinal cord, peripheral nerves, and muscles, which all work together to produce the coordinated movement of skeletal muscles, the autonomic activity of the cardiac muscle and the visceral smooth muscles, and glandular secretions</a:t>
            </a:r>
            <a:endParaRPr lang="en-GB" dirty="0">
              <a:highlight>
                <a:srgbClr val="FFFF00"/>
              </a:highlight>
            </a:endParaRPr>
          </a:p>
        </p:txBody>
      </p:sp>
      <p:sp>
        <p:nvSpPr>
          <p:cNvPr id="5" name="Text Placeholder 4">
            <a:extLst>
              <a:ext uri="{FF2B5EF4-FFF2-40B4-BE49-F238E27FC236}">
                <a16:creationId xmlns:a16="http://schemas.microsoft.com/office/drawing/2014/main" id="{5959C7D0-2304-6577-40F9-808A66DBD9B0}"/>
              </a:ext>
            </a:extLst>
          </p:cNvPr>
          <p:cNvSpPr>
            <a:spLocks noGrp="1"/>
          </p:cNvSpPr>
          <p:nvPr>
            <p:ph type="body" sz="quarter" idx="18"/>
          </p:nvPr>
        </p:nvSpPr>
        <p:spPr>
          <a:xfrm>
            <a:off x="539749" y="6076600"/>
            <a:ext cx="9213851" cy="619200"/>
          </a:xfrm>
        </p:spPr>
        <p:txBody>
          <a:bodyPr/>
          <a:lstStyle/>
          <a:p>
            <a:r>
              <a:rPr lang="en-GB"/>
              <a:t>Augustine et al. Neuroscience, 7</a:t>
            </a:r>
            <a:r>
              <a:rPr lang="en-GB" baseline="30000"/>
              <a:t>th</a:t>
            </a:r>
            <a:r>
              <a:rPr lang="en-GB"/>
              <a:t> edition. 2023</a:t>
            </a:r>
          </a:p>
        </p:txBody>
      </p:sp>
      <p:sp>
        <p:nvSpPr>
          <p:cNvPr id="7" name="TextBox 6">
            <a:extLst>
              <a:ext uri="{FF2B5EF4-FFF2-40B4-BE49-F238E27FC236}">
                <a16:creationId xmlns:a16="http://schemas.microsoft.com/office/drawing/2014/main" id="{1A59778B-A001-1A9C-EB1B-91B675192B2A}"/>
              </a:ext>
            </a:extLst>
          </p:cNvPr>
          <p:cNvSpPr txBox="1"/>
          <p:nvPr/>
        </p:nvSpPr>
        <p:spPr>
          <a:xfrm>
            <a:off x="3685835" y="2350137"/>
            <a:ext cx="4820331" cy="360850"/>
          </a:xfrm>
          <a:prstGeom prst="rect">
            <a:avLst/>
          </a:prstGeom>
          <a:noFill/>
        </p:spPr>
        <p:txBody>
          <a:bodyPr wrap="none" lIns="108000" tIns="72000" rIns="108000" bIns="72000" rtlCol="0" anchor="ctr" anchorCtr="0">
            <a:spAutoFit/>
          </a:bodyPr>
          <a:lstStyle/>
          <a:p>
            <a:pPr algn="ctr"/>
            <a:r>
              <a:rPr lang="en-GB" sz="1400" b="1">
                <a:solidFill>
                  <a:srgbClr val="5E512C"/>
                </a:solidFill>
              </a:rPr>
              <a:t>Neural structures involved in the control of movement</a:t>
            </a:r>
          </a:p>
        </p:txBody>
      </p:sp>
      <p:sp>
        <p:nvSpPr>
          <p:cNvPr id="16" name="Rounded Rectangle 15">
            <a:extLst>
              <a:ext uri="{FF2B5EF4-FFF2-40B4-BE49-F238E27FC236}">
                <a16:creationId xmlns:a16="http://schemas.microsoft.com/office/drawing/2014/main" id="{074B7D60-CF84-AD50-8FFB-4F62BFDAA70E}"/>
              </a:ext>
            </a:extLst>
          </p:cNvPr>
          <p:cNvSpPr/>
          <p:nvPr/>
        </p:nvSpPr>
        <p:spPr>
          <a:xfrm>
            <a:off x="1197286" y="2727884"/>
            <a:ext cx="4759014" cy="860217"/>
          </a:xfrm>
          <a:prstGeom prst="roundRect">
            <a:avLst>
              <a:gd name="adj" fmla="val 966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t>BASAL GANGLIA</a:t>
            </a:r>
          </a:p>
          <a:p>
            <a:pPr algn="ctr"/>
            <a:r>
              <a:rPr lang="en-US" sz="1100"/>
              <a:t>Initiation of intended movement and suppression of unwanted movement</a:t>
            </a:r>
          </a:p>
        </p:txBody>
      </p:sp>
      <p:sp>
        <p:nvSpPr>
          <p:cNvPr id="17" name="Rounded Rectangle 16">
            <a:extLst>
              <a:ext uri="{FF2B5EF4-FFF2-40B4-BE49-F238E27FC236}">
                <a16:creationId xmlns:a16="http://schemas.microsoft.com/office/drawing/2014/main" id="{B8EE1569-2B33-72ED-C1A7-53FD4BE9D5A7}"/>
              </a:ext>
            </a:extLst>
          </p:cNvPr>
          <p:cNvSpPr/>
          <p:nvPr/>
        </p:nvSpPr>
        <p:spPr>
          <a:xfrm>
            <a:off x="1197286" y="3712408"/>
            <a:ext cx="4759014" cy="860217"/>
          </a:xfrm>
          <a:prstGeom prst="roundRect">
            <a:avLst>
              <a:gd name="adj" fmla="val 96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t>CEREBELLUM</a:t>
            </a:r>
          </a:p>
          <a:p>
            <a:pPr algn="ctr"/>
            <a:r>
              <a:rPr lang="en-US" sz="1100"/>
              <a:t>Coordination of ongoing movement</a:t>
            </a:r>
          </a:p>
        </p:txBody>
      </p:sp>
      <p:sp>
        <p:nvSpPr>
          <p:cNvPr id="18" name="Rounded Rectangle 17">
            <a:extLst>
              <a:ext uri="{FF2B5EF4-FFF2-40B4-BE49-F238E27FC236}">
                <a16:creationId xmlns:a16="http://schemas.microsoft.com/office/drawing/2014/main" id="{9E4C20DE-47DD-E8B9-95EE-C6C9F5B0DB8E}"/>
              </a:ext>
            </a:extLst>
          </p:cNvPr>
          <p:cNvSpPr/>
          <p:nvPr/>
        </p:nvSpPr>
        <p:spPr>
          <a:xfrm>
            <a:off x="6258833" y="2727884"/>
            <a:ext cx="4760440" cy="1844741"/>
          </a:xfrm>
          <a:prstGeom prst="roundRect">
            <a:avLst>
              <a:gd name="adj" fmla="val 45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nchorCtr="0"/>
          <a:lstStyle/>
          <a:p>
            <a:pPr algn="ctr"/>
            <a:r>
              <a:rPr lang="en-US" sz="1400" b="1"/>
              <a:t>DESCENDING SYSTEMS</a:t>
            </a:r>
          </a:p>
          <a:p>
            <a:pPr algn="ctr"/>
            <a:r>
              <a:rPr lang="en-US" sz="1100"/>
              <a:t>Upper motor neurons</a:t>
            </a:r>
          </a:p>
        </p:txBody>
      </p:sp>
      <p:sp>
        <p:nvSpPr>
          <p:cNvPr id="27" name="TextBox 26">
            <a:extLst>
              <a:ext uri="{FF2B5EF4-FFF2-40B4-BE49-F238E27FC236}">
                <a16:creationId xmlns:a16="http://schemas.microsoft.com/office/drawing/2014/main" id="{7234DF71-98BA-4332-703B-2FBA1D04E817}"/>
              </a:ext>
            </a:extLst>
          </p:cNvPr>
          <p:cNvSpPr txBox="1"/>
          <p:nvPr/>
        </p:nvSpPr>
        <p:spPr>
          <a:xfrm>
            <a:off x="6841926" y="3456035"/>
            <a:ext cx="3594254" cy="353943"/>
          </a:xfrm>
          <a:prstGeom prst="rect">
            <a:avLst/>
          </a:prstGeom>
          <a:noFill/>
        </p:spPr>
        <p:txBody>
          <a:bodyPr wrap="none" tIns="0" bIns="0" rtlCol="0">
            <a:spAutoFit/>
          </a:bodyPr>
          <a:lstStyle/>
          <a:p>
            <a:pPr algn="ctr"/>
            <a:r>
              <a:rPr lang="en-US" sz="1200" b="1">
                <a:solidFill>
                  <a:schemeClr val="bg1"/>
                </a:solidFill>
              </a:rPr>
              <a:t>Motor cortex</a:t>
            </a:r>
          </a:p>
          <a:p>
            <a:pPr algn="ctr"/>
            <a:r>
              <a:rPr lang="en-US" sz="1100">
                <a:solidFill>
                  <a:schemeClr val="bg1"/>
                </a:solidFill>
              </a:rPr>
              <a:t>Planning, initiating, and directing voluntary movements</a:t>
            </a:r>
          </a:p>
        </p:txBody>
      </p:sp>
      <p:cxnSp>
        <p:nvCxnSpPr>
          <p:cNvPr id="25" name="Straight Connector 24">
            <a:extLst>
              <a:ext uri="{FF2B5EF4-FFF2-40B4-BE49-F238E27FC236}">
                <a16:creationId xmlns:a16="http://schemas.microsoft.com/office/drawing/2014/main" id="{CB25D923-9C08-4B6E-53A5-D5DC09BE973C}"/>
              </a:ext>
            </a:extLst>
          </p:cNvPr>
          <p:cNvCxnSpPr>
            <a:cxnSpLocks/>
          </p:cNvCxnSpPr>
          <p:nvPr/>
        </p:nvCxnSpPr>
        <p:spPr>
          <a:xfrm>
            <a:off x="6422719" y="3347362"/>
            <a:ext cx="44326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75E11A3D-124E-5540-30A0-75156E9A93C0}"/>
              </a:ext>
            </a:extLst>
          </p:cNvPr>
          <p:cNvSpPr txBox="1"/>
          <p:nvPr/>
        </p:nvSpPr>
        <p:spPr>
          <a:xfrm>
            <a:off x="6554989" y="4027324"/>
            <a:ext cx="4168129" cy="353943"/>
          </a:xfrm>
          <a:prstGeom prst="rect">
            <a:avLst/>
          </a:prstGeom>
          <a:noFill/>
        </p:spPr>
        <p:txBody>
          <a:bodyPr wrap="none" tIns="0" bIns="0" rtlCol="0">
            <a:spAutoFit/>
          </a:bodyPr>
          <a:lstStyle/>
          <a:p>
            <a:pPr algn="ctr"/>
            <a:r>
              <a:rPr lang="en-US" sz="1200" b="1">
                <a:solidFill>
                  <a:schemeClr val="bg1"/>
                </a:solidFill>
              </a:rPr>
              <a:t>Brainstem </a:t>
            </a:r>
            <a:r>
              <a:rPr lang="en-US" sz="1200" b="1" err="1">
                <a:solidFill>
                  <a:schemeClr val="bg1"/>
                </a:solidFill>
              </a:rPr>
              <a:t>centres</a:t>
            </a:r>
            <a:endParaRPr lang="en-US" sz="1200" b="1">
              <a:solidFill>
                <a:schemeClr val="bg1"/>
              </a:solidFill>
            </a:endParaRPr>
          </a:p>
          <a:p>
            <a:pPr algn="ctr"/>
            <a:r>
              <a:rPr lang="en-US" sz="1100">
                <a:solidFill>
                  <a:schemeClr val="bg1"/>
                </a:solidFill>
              </a:rPr>
              <a:t>Stereotyped movements, postural control, and gain adjustments</a:t>
            </a:r>
          </a:p>
        </p:txBody>
      </p:sp>
      <p:sp>
        <p:nvSpPr>
          <p:cNvPr id="35" name="TextBox 34">
            <a:extLst>
              <a:ext uri="{FF2B5EF4-FFF2-40B4-BE49-F238E27FC236}">
                <a16:creationId xmlns:a16="http://schemas.microsoft.com/office/drawing/2014/main" id="{B03ADEBB-4D71-ED20-6B7A-4B7237C90A04}"/>
              </a:ext>
            </a:extLst>
          </p:cNvPr>
          <p:cNvSpPr txBox="1"/>
          <p:nvPr/>
        </p:nvSpPr>
        <p:spPr>
          <a:xfrm>
            <a:off x="4547708" y="5631188"/>
            <a:ext cx="3116707" cy="307777"/>
          </a:xfrm>
          <a:prstGeom prst="rect">
            <a:avLst/>
          </a:prstGeom>
          <a:noFill/>
        </p:spPr>
        <p:txBody>
          <a:bodyPr wrap="none" lIns="90000" rtlCol="0" anchor="ctr" anchorCtr="0">
            <a:spAutoFit/>
          </a:bodyPr>
          <a:lstStyle/>
          <a:p>
            <a:pPr algn="ctr"/>
            <a:r>
              <a:rPr lang="en-US" sz="1400" b="1">
                <a:solidFill>
                  <a:srgbClr val="5E512C"/>
                </a:solidFill>
              </a:rPr>
              <a:t>Spinal cord and brainstem circuits</a:t>
            </a:r>
          </a:p>
        </p:txBody>
      </p:sp>
      <p:sp>
        <p:nvSpPr>
          <p:cNvPr id="36" name="Rounded Rectangle 35">
            <a:extLst>
              <a:ext uri="{FF2B5EF4-FFF2-40B4-BE49-F238E27FC236}">
                <a16:creationId xmlns:a16="http://schemas.microsoft.com/office/drawing/2014/main" id="{B9056FB5-D625-F1C7-6F0D-77669D2E222F}"/>
              </a:ext>
            </a:extLst>
          </p:cNvPr>
          <p:cNvSpPr/>
          <p:nvPr/>
        </p:nvSpPr>
        <p:spPr>
          <a:xfrm>
            <a:off x="1197227" y="4865654"/>
            <a:ext cx="4760440" cy="716981"/>
          </a:xfrm>
          <a:prstGeom prst="roundRect">
            <a:avLst>
              <a:gd name="adj" fmla="val 966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t>Motor neuron pools</a:t>
            </a:r>
          </a:p>
          <a:p>
            <a:pPr algn="ctr"/>
            <a:r>
              <a:rPr lang="en-US" sz="1200">
                <a:solidFill>
                  <a:schemeClr val="tx2"/>
                </a:solidFill>
              </a:rPr>
              <a:t>Lower motor neurons</a:t>
            </a:r>
            <a:endParaRPr lang="en-US" sz="1050">
              <a:solidFill>
                <a:schemeClr val="tx2"/>
              </a:solidFill>
            </a:endParaRPr>
          </a:p>
        </p:txBody>
      </p:sp>
      <p:sp>
        <p:nvSpPr>
          <p:cNvPr id="38" name="Rounded Rectangle 37">
            <a:extLst>
              <a:ext uri="{FF2B5EF4-FFF2-40B4-BE49-F238E27FC236}">
                <a16:creationId xmlns:a16="http://schemas.microsoft.com/office/drawing/2014/main" id="{CFA7E878-44CB-0C3A-DF8C-FE2B6079F7D8}"/>
              </a:ext>
            </a:extLst>
          </p:cNvPr>
          <p:cNvSpPr/>
          <p:nvPr/>
        </p:nvSpPr>
        <p:spPr>
          <a:xfrm>
            <a:off x="6258833" y="4865654"/>
            <a:ext cx="4760440" cy="716981"/>
          </a:xfrm>
          <a:prstGeom prst="roundRect">
            <a:avLst>
              <a:gd name="adj" fmla="val 966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t>Local circuit neurons</a:t>
            </a:r>
          </a:p>
          <a:p>
            <a:pPr algn="ctr"/>
            <a:r>
              <a:rPr lang="en-US" sz="1200">
                <a:solidFill>
                  <a:schemeClr val="tx2"/>
                </a:solidFill>
              </a:rPr>
              <a:t>Sensorimotor integration and central pattern generation</a:t>
            </a:r>
            <a:endParaRPr lang="en-US" sz="1050">
              <a:solidFill>
                <a:schemeClr val="tx2"/>
              </a:solidFill>
            </a:endParaRPr>
          </a:p>
        </p:txBody>
      </p:sp>
      <p:sp>
        <p:nvSpPr>
          <p:cNvPr id="40" name="Rounded Rectangle 39">
            <a:extLst>
              <a:ext uri="{FF2B5EF4-FFF2-40B4-BE49-F238E27FC236}">
                <a16:creationId xmlns:a16="http://schemas.microsoft.com/office/drawing/2014/main" id="{455B751C-08AB-6CFD-A3AC-ED6718B6D8E3}"/>
              </a:ext>
            </a:extLst>
          </p:cNvPr>
          <p:cNvSpPr/>
          <p:nvPr/>
        </p:nvSpPr>
        <p:spPr>
          <a:xfrm>
            <a:off x="2561873" y="6080697"/>
            <a:ext cx="2031148" cy="33020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Skeletal muscles</a:t>
            </a:r>
          </a:p>
        </p:txBody>
      </p:sp>
      <p:cxnSp>
        <p:nvCxnSpPr>
          <p:cNvPr id="46" name="Straight Arrow Connector 45">
            <a:extLst>
              <a:ext uri="{FF2B5EF4-FFF2-40B4-BE49-F238E27FC236}">
                <a16:creationId xmlns:a16="http://schemas.microsoft.com/office/drawing/2014/main" id="{D4129FF6-1C48-2D07-E416-0190952ED74F}"/>
              </a:ext>
            </a:extLst>
          </p:cNvPr>
          <p:cNvCxnSpPr>
            <a:cxnSpLocks/>
          </p:cNvCxnSpPr>
          <p:nvPr/>
        </p:nvCxnSpPr>
        <p:spPr>
          <a:xfrm flipH="1">
            <a:off x="5956300" y="5224144"/>
            <a:ext cx="304800"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72EADDA2-1B55-ED1A-4C94-2EAA1784EEE5}"/>
              </a:ext>
            </a:extLst>
          </p:cNvPr>
          <p:cNvCxnSpPr>
            <a:cxnSpLocks/>
            <a:stCxn id="18" idx="2"/>
            <a:endCxn id="38" idx="0"/>
          </p:cNvCxnSpPr>
          <p:nvPr/>
        </p:nvCxnSpPr>
        <p:spPr>
          <a:xfrm>
            <a:off x="8639053" y="4572625"/>
            <a:ext cx="0" cy="2930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464226EE-83C2-C5E5-F0DF-5DA4ED060E84}"/>
              </a:ext>
            </a:extLst>
          </p:cNvPr>
          <p:cNvCxnSpPr>
            <a:cxnSpLocks/>
          </p:cNvCxnSpPr>
          <p:nvPr/>
        </p:nvCxnSpPr>
        <p:spPr>
          <a:xfrm>
            <a:off x="3577447" y="5577180"/>
            <a:ext cx="1" cy="5035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Rounded Rectangle 51">
            <a:extLst>
              <a:ext uri="{FF2B5EF4-FFF2-40B4-BE49-F238E27FC236}">
                <a16:creationId xmlns:a16="http://schemas.microsoft.com/office/drawing/2014/main" id="{960F99EA-FC53-87D9-2FF0-473AABF92245}"/>
              </a:ext>
            </a:extLst>
          </p:cNvPr>
          <p:cNvSpPr/>
          <p:nvPr/>
        </p:nvSpPr>
        <p:spPr>
          <a:xfrm>
            <a:off x="7623479" y="6080697"/>
            <a:ext cx="2031148" cy="3302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2"/>
                </a:solidFill>
              </a:rPr>
              <a:t>Sensory inputs</a:t>
            </a:r>
          </a:p>
        </p:txBody>
      </p:sp>
      <p:cxnSp>
        <p:nvCxnSpPr>
          <p:cNvPr id="53" name="Straight Arrow Connector 52">
            <a:extLst>
              <a:ext uri="{FF2B5EF4-FFF2-40B4-BE49-F238E27FC236}">
                <a16:creationId xmlns:a16="http://schemas.microsoft.com/office/drawing/2014/main" id="{E481EFEF-A459-BD73-27E5-5A700FD6F331}"/>
              </a:ext>
            </a:extLst>
          </p:cNvPr>
          <p:cNvCxnSpPr>
            <a:cxnSpLocks/>
          </p:cNvCxnSpPr>
          <p:nvPr/>
        </p:nvCxnSpPr>
        <p:spPr>
          <a:xfrm flipV="1">
            <a:off x="8639053" y="5577180"/>
            <a:ext cx="1" cy="5035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000E4FF3-669C-9DCD-9071-CCDDE744566E}"/>
              </a:ext>
            </a:extLst>
          </p:cNvPr>
          <p:cNvCxnSpPr>
            <a:cxnSpLocks/>
            <a:stCxn id="18" idx="2"/>
            <a:endCxn id="36" idx="0"/>
          </p:cNvCxnSpPr>
          <p:nvPr/>
        </p:nvCxnSpPr>
        <p:spPr>
          <a:xfrm rot="5400000">
            <a:off x="5961736" y="2188336"/>
            <a:ext cx="293029" cy="5061606"/>
          </a:xfrm>
          <a:prstGeom prst="bentConnector3">
            <a:avLst>
              <a:gd name="adj1" fmla="val 36997"/>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4A539C9-54B0-A875-A01C-159D0D9E46E2}"/>
              </a:ext>
            </a:extLst>
          </p:cNvPr>
          <p:cNvSpPr txBox="1"/>
          <p:nvPr/>
        </p:nvSpPr>
        <p:spPr>
          <a:xfrm>
            <a:off x="5962677" y="2933364"/>
            <a:ext cx="274434" cy="369332"/>
          </a:xfrm>
          <a:prstGeom prst="rect">
            <a:avLst/>
          </a:prstGeom>
          <a:noFill/>
        </p:spPr>
        <p:txBody>
          <a:bodyPr wrap="none" rtlCol="0">
            <a:spAutoFit/>
          </a:bodyPr>
          <a:lstStyle/>
          <a:p>
            <a:r>
              <a:rPr lang="en-GB" dirty="0"/>
              <a:t>*</a:t>
            </a:r>
            <a:endParaRPr lang="en-US" dirty="0"/>
          </a:p>
        </p:txBody>
      </p:sp>
      <p:cxnSp>
        <p:nvCxnSpPr>
          <p:cNvPr id="12" name="Straight Arrow Connector 11">
            <a:extLst>
              <a:ext uri="{FF2B5EF4-FFF2-40B4-BE49-F238E27FC236}">
                <a16:creationId xmlns:a16="http://schemas.microsoft.com/office/drawing/2014/main" id="{E75F0522-D829-7E8E-76D4-D82F15519CDF}"/>
              </a:ext>
            </a:extLst>
          </p:cNvPr>
          <p:cNvCxnSpPr>
            <a:cxnSpLocks/>
          </p:cNvCxnSpPr>
          <p:nvPr/>
        </p:nvCxnSpPr>
        <p:spPr>
          <a:xfrm>
            <a:off x="5962677" y="4135201"/>
            <a:ext cx="296156" cy="0"/>
          </a:xfrm>
          <a:prstGeom prst="straightConnector1">
            <a:avLst/>
          </a:prstGeom>
          <a:ln w="63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8945DC3-6012-1EAC-A2B0-E8C7A75C280F}"/>
              </a:ext>
            </a:extLst>
          </p:cNvPr>
          <p:cNvCxnSpPr>
            <a:cxnSpLocks/>
          </p:cNvCxnSpPr>
          <p:nvPr/>
        </p:nvCxnSpPr>
        <p:spPr>
          <a:xfrm>
            <a:off x="5947922" y="3157992"/>
            <a:ext cx="296156" cy="0"/>
          </a:xfrm>
          <a:prstGeom prst="straightConnector1">
            <a:avLst/>
          </a:prstGeom>
          <a:ln w="63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DB6B596-DF46-28A4-9F0A-E01DB929AFD3}"/>
              </a:ext>
            </a:extLst>
          </p:cNvPr>
          <p:cNvSpPr txBox="1"/>
          <p:nvPr/>
        </p:nvSpPr>
        <p:spPr>
          <a:xfrm>
            <a:off x="5984399" y="3907273"/>
            <a:ext cx="274434" cy="369332"/>
          </a:xfrm>
          <a:prstGeom prst="rect">
            <a:avLst/>
          </a:prstGeom>
          <a:noFill/>
        </p:spPr>
        <p:txBody>
          <a:bodyPr wrap="none" rtlCol="0">
            <a:spAutoFit/>
          </a:bodyPr>
          <a:lstStyle/>
          <a:p>
            <a:r>
              <a:rPr lang="en-GB" dirty="0"/>
              <a:t>*</a:t>
            </a:r>
            <a:endParaRPr lang="en-US" dirty="0"/>
          </a:p>
        </p:txBody>
      </p:sp>
    </p:spTree>
    <p:extLst>
      <p:ext uri="{BB962C8B-B14F-4D97-AF65-F5344CB8AC3E}">
        <p14:creationId xmlns:p14="http://schemas.microsoft.com/office/powerpoint/2010/main" val="88062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d4baac9b1d1a4bb1f617a4fd13efe981">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f7fdff8143210ac8a6c2c4b7f946c0bc"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FF85A41-B166-4B7A-850B-E288EBB663AB}">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EEE4E64-9FE7-4F57-AF67-C7A394044727}">
  <ds:schemaRefs>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purl.org/dc/terms/"/>
    <ds:schemaRef ds:uri="http://purl.org/dc/elements/1.1/"/>
    <ds:schemaRef ds:uri="http://purl.org/dc/dcmitype/"/>
    <ds:schemaRef ds:uri="08562aa6-c0ad-4fb9-8a82-15409d3a28b4"/>
    <ds:schemaRef ds:uri="http://schemas.openxmlformats.org/package/2006/metadata/core-properties"/>
    <ds:schemaRef ds:uri="28627d7c-4416-4bc1-86cf-ca6c3a42a8f2"/>
  </ds:schemaRefs>
</ds:datastoreItem>
</file>

<file path=customXml/itemProps3.xml><?xml version="1.0" encoding="utf-8"?>
<ds:datastoreItem xmlns:ds="http://schemas.openxmlformats.org/officeDocument/2006/customXml" ds:itemID="{01F26D7F-DBAB-41B9-861C-D4D300014A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7427</TotalTime>
  <Words>216</Words>
  <Application>Microsoft Office PowerPoint</Application>
  <PresentationFormat>Widescreen</PresentationFormat>
  <Paragraphs>30</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1_Neurotorium - PowerPoint-Skabelon - 2022-01-28</vt:lpstr>
      <vt:lpstr>Motor systems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31</cp:revision>
  <cp:lastPrinted>2026-01-08T14:53:19Z</cp:lastPrinted>
  <dcterms:created xsi:type="dcterms:W3CDTF">2024-10-29T08:31:33Z</dcterms:created>
  <dcterms:modified xsi:type="dcterms:W3CDTF">2026-03-27T04:00:24Z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