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9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60"/>
              </a:spcBef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Siebert JR, Kennedy K, Osterhout DJ. Neurons are not all the same: diversity in neuronal populations and their intrinsic responses to spinal cord injury. ASN Neuro 2025; 17 (1): 2440299.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Knierim K. Chapter 2: Spinal reflexes and descending motor pathways. In: Neuroscience Online. August 2025. Available at: https://nba.uth.tmc.edu/neuroscience/. Accessed September 2025.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AbuHasan Q,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Munakomi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 Neuroanatomy, pyramidal tract.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July 2023. Accessed September 2025.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Zayia LC, Tadi P. Neuroanatomy, motor neuron.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July 2023.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Accessed September 2025.</a:t>
            </a:r>
          </a:p>
          <a:p>
            <a:pPr marL="228571" indent="-228571" defTabSz="914283">
              <a:spcBef>
                <a:spcPts val="260"/>
              </a:spcBef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Lee J, Muzio MR. Neuroanatomy, extrapyramidal system.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November 2022.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Accessed September 2025.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54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277D61-3140-2B34-9C01-2E255D5510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BDD81B-DAEF-E04F-D9AF-2C16C904D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Principal descending pathways of the motor system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472E85-E5F6-A2DD-50B0-A0AE1E23DD14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/>
              <a:t>Efferent (descending) neurons originate from the brain and brainstem and project their axons down the spinal cord</a:t>
            </a:r>
            <a:r>
              <a:rPr lang="en-US" baseline="30000"/>
              <a:t>1</a:t>
            </a:r>
          </a:p>
          <a:p>
            <a:r>
              <a:rPr lang="en-US"/>
              <a:t>The major descending pathway responsible for controlling voluntary movement is the corticospinal (pyramidal) tract (CST), originating in the motor cortex</a:t>
            </a:r>
            <a:r>
              <a:rPr lang="en-US" baseline="30000"/>
              <a:t>1,2</a:t>
            </a:r>
            <a:endParaRPr lang="en-GB" baseline="30000"/>
          </a:p>
          <a:p>
            <a:pPr marL="0" indent="0">
              <a:buNone/>
            </a:pP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4921098-71FD-4BB4-D425-83B01498F4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CST=corticospinal (pyramidal) tract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Siebert et al. ASN Neuro 2025;17(1):2440299; 2. </a:t>
            </a:r>
            <a:r>
              <a:rPr lang="en-US" dirty="0"/>
              <a:t>Knierim. Spinal reflexes and descending motor pathways. In: Neuroscience Online. Available at: https://nba.uth.tmc.edu/neuroscience/; </a:t>
            </a:r>
          </a:p>
          <a:p>
            <a:r>
              <a:rPr lang="en-US" dirty="0"/>
              <a:t>3. AbuHasan &amp; </a:t>
            </a:r>
            <a:r>
              <a:rPr lang="en-US" dirty="0" err="1"/>
              <a:t>Munakomi</a:t>
            </a:r>
            <a:r>
              <a:rPr lang="en-US" dirty="0"/>
              <a:t>. Neuroanatomy, pyramidal tract. </a:t>
            </a:r>
            <a:r>
              <a:rPr lang="en-US" dirty="0" err="1"/>
              <a:t>StatPearls</a:t>
            </a:r>
            <a:r>
              <a:rPr lang="en-US" dirty="0"/>
              <a:t> [internet]. July 2023; 4. </a:t>
            </a:r>
            <a:r>
              <a:rPr lang="en-GB" dirty="0"/>
              <a:t>Zayia &amp; Tadi. Neuroanatomy, motor neuron. </a:t>
            </a:r>
            <a:r>
              <a:rPr lang="en-GB" dirty="0" err="1"/>
              <a:t>StatPearls</a:t>
            </a:r>
            <a:r>
              <a:rPr lang="en-GB" dirty="0"/>
              <a:t> [internet]. July 2023; </a:t>
            </a:r>
          </a:p>
          <a:p>
            <a:r>
              <a:rPr lang="en-GB" dirty="0"/>
              <a:t>5. Lee &amp; Muzio. Extrapyramidal system. </a:t>
            </a:r>
            <a:r>
              <a:rPr lang="en-GB" dirty="0" err="1"/>
              <a:t>StatPearls</a:t>
            </a:r>
            <a:r>
              <a:rPr lang="en-GB" dirty="0"/>
              <a:t> [internet]. November 2022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6C10EF-517D-89A7-342E-69BD5F7C34BB}"/>
              </a:ext>
            </a:extLst>
          </p:cNvPr>
          <p:cNvSpPr/>
          <p:nvPr/>
        </p:nvSpPr>
        <p:spPr>
          <a:xfrm>
            <a:off x="3214345" y="1422400"/>
            <a:ext cx="1535429" cy="670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CST</a:t>
            </a: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502306-F3A8-96A9-BD33-A2F6596BA862}"/>
              </a:ext>
            </a:extLst>
          </p:cNvPr>
          <p:cNvSpPr/>
          <p:nvPr/>
        </p:nvSpPr>
        <p:spPr>
          <a:xfrm>
            <a:off x="3214345" y="2123440"/>
            <a:ext cx="1535429" cy="670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Corticobulbar tract</a:t>
            </a: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9099FF-D401-1BA2-7EF0-9103ECC89C1F}"/>
              </a:ext>
            </a:extLst>
          </p:cNvPr>
          <p:cNvSpPr/>
          <p:nvPr/>
        </p:nvSpPr>
        <p:spPr>
          <a:xfrm>
            <a:off x="5782303" y="3037840"/>
            <a:ext cx="1535429" cy="670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Rubrospinal tract</a:t>
            </a: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6E44EA-8E6E-8141-5AF7-A8D4932F240D}"/>
              </a:ext>
            </a:extLst>
          </p:cNvPr>
          <p:cNvSpPr/>
          <p:nvPr/>
        </p:nvSpPr>
        <p:spPr>
          <a:xfrm>
            <a:off x="5782302" y="3738880"/>
            <a:ext cx="1535429" cy="670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Reticulospinal tract</a:t>
            </a: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D50D54F-8EC5-3D6E-B7AF-C107AEA59748}"/>
              </a:ext>
            </a:extLst>
          </p:cNvPr>
          <p:cNvSpPr/>
          <p:nvPr/>
        </p:nvSpPr>
        <p:spPr>
          <a:xfrm>
            <a:off x="5782301" y="4439920"/>
            <a:ext cx="1535429" cy="670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Vestibulospinal tract</a:t>
            </a: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71E4A9D-EF8F-3FEB-2DD6-138166757AAF}"/>
              </a:ext>
            </a:extLst>
          </p:cNvPr>
          <p:cNvSpPr/>
          <p:nvPr/>
        </p:nvSpPr>
        <p:spPr>
          <a:xfrm>
            <a:off x="5782301" y="5140960"/>
            <a:ext cx="1535429" cy="670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Tectospinal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en-US" sz="1400">
                <a:solidFill>
                  <a:schemeClr val="tx1"/>
                </a:solidFill>
              </a:rPr>
              <a:t>tract</a:t>
            </a: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304602-F9D7-4AFD-9E77-5A3444340AC4}"/>
              </a:ext>
            </a:extLst>
          </p:cNvPr>
          <p:cNvSpPr/>
          <p:nvPr/>
        </p:nvSpPr>
        <p:spPr>
          <a:xfrm>
            <a:off x="4818357" y="1422400"/>
            <a:ext cx="6622276" cy="6705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/>
                </a:solidFill>
              </a:rPr>
              <a:t>The lateral CST controls the distal muscles in limbs and digits (gross and fine motor control),</a:t>
            </a:r>
            <a:r>
              <a:rPr lang="en-US" sz="1200" baseline="30000">
                <a:solidFill>
                  <a:schemeClr val="tx1"/>
                </a:solidFill>
              </a:rPr>
              <a:t>2,3 </a:t>
            </a:r>
            <a:r>
              <a:rPr lang="en-US" sz="1200">
                <a:solidFill>
                  <a:schemeClr val="tx1"/>
                </a:solidFill>
              </a:rPr>
              <a:t>while the anterior CST controls axial and proximal limb movement, involved in posture</a:t>
            </a:r>
            <a:r>
              <a:rPr lang="en-US" sz="1200" baseline="30000">
                <a:solidFill>
                  <a:schemeClr val="tx1"/>
                </a:solidFill>
              </a:rPr>
              <a:t>4</a:t>
            </a: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F4C73F8-202E-3D09-C857-AF49F0A59E12}"/>
              </a:ext>
            </a:extLst>
          </p:cNvPr>
          <p:cNvSpPr/>
          <p:nvPr/>
        </p:nvSpPr>
        <p:spPr>
          <a:xfrm>
            <a:off x="4818355" y="2123440"/>
            <a:ext cx="6622276" cy="6705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/>
                </a:solidFill>
              </a:rPr>
              <a:t>Controls voluntary movements of the face, head, and neck through cranial nerves</a:t>
            </a:r>
            <a:r>
              <a:rPr lang="en-US" sz="1200" baseline="30000">
                <a:solidFill>
                  <a:schemeClr val="tx1"/>
                </a:solidFill>
              </a:rPr>
              <a:t>2,3</a:t>
            </a:r>
            <a:endParaRPr lang="en-GB" sz="1200" baseline="30000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FEE4D9D-1619-E6AA-62FC-17968B60ED03}"/>
              </a:ext>
            </a:extLst>
          </p:cNvPr>
          <p:cNvSpPr/>
          <p:nvPr/>
        </p:nvSpPr>
        <p:spPr>
          <a:xfrm>
            <a:off x="7386321" y="3037840"/>
            <a:ext cx="4054310" cy="6705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2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Involved in regulation of flexor and extensor muscles of the limbs</a:t>
            </a:r>
            <a:r>
              <a:rPr lang="en-GB" sz="1200" baseline="300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2</a:t>
            </a:r>
            <a:endParaRPr lang="en-GB" sz="1200" baseline="30000">
              <a:solidFill>
                <a:srgbClr val="3F1A01"/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B91993F-74F6-00EC-6B28-33FC28E8FD50}"/>
              </a:ext>
            </a:extLst>
          </p:cNvPr>
          <p:cNvSpPr/>
          <p:nvPr/>
        </p:nvSpPr>
        <p:spPr>
          <a:xfrm>
            <a:off x="7386321" y="3738880"/>
            <a:ext cx="4054310" cy="6705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2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Involved in multiple aspects of motor control, including posture and orientation</a:t>
            </a:r>
            <a:r>
              <a:rPr lang="en-GB" sz="1200" baseline="300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2</a:t>
            </a:r>
            <a:endParaRPr lang="en-GB" sz="1200" baseline="30000">
              <a:solidFill>
                <a:srgbClr val="3F1A01"/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04220D0-6756-7C8B-E90F-457B6C8CA865}"/>
              </a:ext>
            </a:extLst>
          </p:cNvPr>
          <p:cNvSpPr/>
          <p:nvPr/>
        </p:nvSpPr>
        <p:spPr>
          <a:xfrm>
            <a:off x="7386320" y="4439920"/>
            <a:ext cx="4054310" cy="6705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2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Involved in maintaining balance, adjusting posture, and stabilizing the position of the head</a:t>
            </a:r>
            <a:r>
              <a:rPr lang="en-GB" sz="1200" baseline="300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1,2</a:t>
            </a:r>
            <a:endParaRPr lang="en-GB" sz="1200" baseline="30000">
              <a:solidFill>
                <a:srgbClr val="3F1A01"/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568E41-2D12-5CDE-B9C2-C64EA8551B73}"/>
              </a:ext>
            </a:extLst>
          </p:cNvPr>
          <p:cNvSpPr/>
          <p:nvPr/>
        </p:nvSpPr>
        <p:spPr>
          <a:xfrm>
            <a:off x="7386320" y="5140960"/>
            <a:ext cx="4054310" cy="6705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2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Controls head movements in response to visual stimuli</a:t>
            </a:r>
            <a:r>
              <a:rPr lang="en-GB" sz="1200" baseline="30000">
                <a:solidFill>
                  <a:srgbClr val="3F1A01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2,5</a:t>
            </a:r>
            <a:endParaRPr lang="en-GB" sz="1200" baseline="30000">
              <a:solidFill>
                <a:srgbClr val="3F1A01"/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9140153-F7F0-AD18-0737-9F7B47E87998}"/>
              </a:ext>
            </a:extLst>
          </p:cNvPr>
          <p:cNvSpPr/>
          <p:nvPr/>
        </p:nvSpPr>
        <p:spPr>
          <a:xfrm>
            <a:off x="5283200" y="3078480"/>
            <a:ext cx="416560" cy="2733040"/>
          </a:xfrm>
          <a:prstGeom prst="leftBrace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FB473-B01F-B1C7-09A2-92325B75EDE9}"/>
              </a:ext>
            </a:extLst>
          </p:cNvPr>
          <p:cNvSpPr txBox="1"/>
          <p:nvPr/>
        </p:nvSpPr>
        <p:spPr>
          <a:xfrm>
            <a:off x="3114675" y="3194703"/>
            <a:ext cx="2258709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Involuntary/automatic control of muscle tone is controlled by motor pathways outside the CST, which form the </a:t>
            </a:r>
            <a:r>
              <a:rPr lang="en-US" sz="1400" b="1"/>
              <a:t>extrapyramidal system</a:t>
            </a:r>
            <a:r>
              <a:rPr lang="en-US" sz="1400"/>
              <a:t>:</a:t>
            </a:r>
            <a:r>
              <a:rPr lang="en-US" sz="1400" baseline="30000"/>
              <a:t>5</a:t>
            </a:r>
            <a:endParaRPr lang="en-GB" sz="1400" baseline="30000"/>
          </a:p>
        </p:txBody>
      </p:sp>
    </p:spTree>
    <p:extLst>
      <p:ext uri="{BB962C8B-B14F-4D97-AF65-F5344CB8AC3E}">
        <p14:creationId xmlns:p14="http://schemas.microsoft.com/office/powerpoint/2010/main" val="2627908342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7435</TotalTime>
  <Words>435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Principal descending pathways of the motor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33</cp:revision>
  <cp:lastPrinted>2026-01-08T14:53:19Z</cp:lastPrinted>
  <dcterms:created xsi:type="dcterms:W3CDTF">2024-10-29T08:31:33Z</dcterms:created>
  <dcterms:modified xsi:type="dcterms:W3CDTF">2026-03-27T04:09:01Z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