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3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Apart from the motor cortex and the thalamus, basal ganglia also project to a wide range of areas in the brainstem and, via the thalamus, to non-motor areas of the cortex and the limbic system.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basal ganglia contribute to a variety of cognitive, motivational and affective operations through selecting between incompatible cognitive representations, motivational goals, or sensorimotor options, and mediating reinforcement learning.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intrinsic circuits in the basal ganglia nuclei are similar across the limbic, associative, and sensorimotor regions, suggesting that similar computational processes are applied to inputs from multiple different sources.</a:t>
            </a:r>
            <a:r>
              <a:rPr lang="en-US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>
              <a:spcBef>
                <a:spcPts val="260"/>
              </a:spcBef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Rocha GS, Freire MAM, Britto AM, et al. Basal ganglia for beginners: the basic concepts you need to know and their role in movement control. Front Syst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2023; 17: 1242929.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Asan AS, McIntosh JR, Carmel JB. Targeting sensory and motor integration for recovery of movement after CNS injury. Front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2022; 15: 791824.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 CB, Reddy V, Sonne J. Neuroanatomy, basal ganglia.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July 2023. Accessed September 2025.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Knierim J. Chapter 4: Basal ganglia. In: Neuroscience Online. Available at: https://nba.uth.tmc.edu/neuroscience. Accessed September 2025.</a:t>
            </a:r>
          </a:p>
          <a:p>
            <a:pPr marL="228571" indent="-228571">
              <a:spcBef>
                <a:spcPts val="260"/>
              </a:spcBef>
              <a:buFontTx/>
              <a:buAutoNum type="arabicPeriod"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  <a:endParaRPr lang="da-DK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9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ba.uth.tmc.edu/neuroscienc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A57C75-EF35-7762-FDC0-7BCCF40F04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5846F5-3CE9-7A82-9888-EA9D583A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basal ganglia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FC802-2740-7373-91EA-A03CB4D26ECE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5556250" cy="4415215"/>
          </a:xfrm>
        </p:spPr>
        <p:txBody>
          <a:bodyPr/>
          <a:lstStyle/>
          <a:p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 basal ganglia include the striatum (composed of the caudate nucleus, putamen, and nucleus </a:t>
            </a:r>
            <a:r>
              <a:rPr lang="en-GB" err="1">
                <a:ea typeface="Times New Roman" panose="02020603050405020304" pitchFamily="18" charset="0"/>
                <a:cs typeface="Aptos" panose="020B0004020202020204" pitchFamily="34" charset="0"/>
              </a:rPr>
              <a:t>accumbens</a:t>
            </a: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), substantia nigra, globus pallidus, and subthalamic nucleus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</a:p>
          <a:p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 basal ganglia process sensory and motor inputs from the cortex, modulating the activity of the thalamus, which in turn projects back to the cortex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2</a:t>
            </a:r>
          </a:p>
          <a:p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The basal ganglia provide input to spinal circuits via the motor cortex and the brainstem to regulate the initiation or inhibition of voluntary movements;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3,4</a:t>
            </a:r>
            <a:r>
              <a:rPr lang="en-GB">
                <a:ea typeface="Times New Roman" panose="02020603050405020304" pitchFamily="18" charset="0"/>
                <a:cs typeface="Aptos" panose="020B0004020202020204" pitchFamily="34" charset="0"/>
              </a:rPr>
              <a:t> they also play a central role in motor learning and the suppression of unwanted movements</a:t>
            </a:r>
            <a:r>
              <a:rPr lang="en-GB" baseline="30000">
                <a:ea typeface="Times New Roman" panose="02020603050405020304" pitchFamily="18" charset="0"/>
                <a:cs typeface="Aptos" panose="020B0004020202020204" pitchFamily="34" charset="0"/>
              </a:rPr>
              <a:t>1,3</a:t>
            </a:r>
          </a:p>
          <a:p>
            <a:r>
              <a:rPr lang="da-DK">
                <a:ea typeface="Times New Roman" panose="02020603050405020304" pitchFamily="18" charset="0"/>
                <a:cs typeface="Aptos" panose="020B0004020202020204" pitchFamily="34" charset="0"/>
              </a:rPr>
              <a:t>Dysfunction in the basal ganglia can lead to movement disorders, such as Parkinson’s disease (characterized by tremors, rigidity, and bradykinesia) and Huntington’s disease (characterized by involuntary movements)</a:t>
            </a:r>
            <a:r>
              <a:rPr lang="da-DK" baseline="30000">
                <a:ea typeface="Times New Roman" panose="02020603050405020304" pitchFamily="18" charset="0"/>
                <a:cs typeface="Aptos" panose="020B0004020202020204" pitchFamily="34" charset="0"/>
              </a:rPr>
              <a:t>1,4</a:t>
            </a:r>
            <a:endParaRPr lang="da-DK" baseline="300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97473-FAB3-04F4-FA2C-8CBDEDB834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D=dopamine; GABA=</a:t>
            </a:r>
            <a:r>
              <a:rPr lang="el-GR"/>
              <a:t>γ</a:t>
            </a:r>
            <a:r>
              <a:rPr lang="en-GB"/>
              <a:t>-aminobutyric acid; </a:t>
            </a:r>
            <a:r>
              <a:rPr lang="en-GB" err="1"/>
              <a:t>GPe</a:t>
            </a:r>
            <a:r>
              <a:rPr lang="en-GB"/>
              <a:t>=globus pallidus externus; </a:t>
            </a:r>
            <a:r>
              <a:rPr lang="en-GB" err="1"/>
              <a:t>GPi</a:t>
            </a:r>
            <a:r>
              <a:rPr lang="en-GB"/>
              <a:t>=globus pallidus internus; </a:t>
            </a:r>
            <a:r>
              <a:rPr lang="en-GB" err="1"/>
              <a:t>SNc</a:t>
            </a:r>
            <a:r>
              <a:rPr lang="en-GB"/>
              <a:t>=substantia nigra pars compacta; </a:t>
            </a:r>
            <a:r>
              <a:rPr lang="en-GB" err="1"/>
              <a:t>SNr</a:t>
            </a:r>
            <a:r>
              <a:rPr lang="en-GB"/>
              <a:t>=substantia nigra pars reticulata; STN=subthalamic nucleus</a:t>
            </a:r>
            <a:endParaRPr lang="en-US"/>
          </a:p>
          <a:p>
            <a:endParaRPr lang="en-US"/>
          </a:p>
          <a:p>
            <a:r>
              <a:rPr lang="en-US"/>
              <a:t>1. Rocha et al. Front Syst </a:t>
            </a:r>
            <a:r>
              <a:rPr lang="en-US" err="1"/>
              <a:t>Neurosci</a:t>
            </a:r>
            <a:r>
              <a:rPr lang="en-US"/>
              <a:t> 2023;17:1242929; 2. Asan et al. Front </a:t>
            </a:r>
            <a:r>
              <a:rPr lang="en-US" err="1"/>
              <a:t>Neurosci</a:t>
            </a:r>
            <a:r>
              <a:rPr lang="en-US"/>
              <a:t> 2022;15:791824; 3. Young et al. Neuroanatomy, basal ganglia. </a:t>
            </a:r>
            <a:r>
              <a:rPr lang="en-US" err="1"/>
              <a:t>StatPearls</a:t>
            </a:r>
            <a:r>
              <a:rPr lang="en-US"/>
              <a:t> [internet]. July 2023; </a:t>
            </a:r>
            <a:br>
              <a:rPr lang="en-US"/>
            </a:br>
            <a:r>
              <a:rPr lang="en-US"/>
              <a:t>4. Knierim. Basal ganglia. In: Neuroscience Online. Available at: </a:t>
            </a:r>
            <a:r>
              <a:rPr lang="en-US">
                <a:hlinkClick r:id="rId3"/>
              </a:rPr>
              <a:t>https://nba.uth.tmc.edu/neuroscience</a:t>
            </a:r>
            <a:r>
              <a:rPr lang="en-US"/>
              <a:t>; 5. </a:t>
            </a:r>
            <a:r>
              <a:rPr lang="en-GB"/>
              <a:t>Kandel et al. Principles of Neural Science, 6th edition.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B03CA8-FD24-2495-D3CF-54B1DB5B179F}"/>
              </a:ext>
            </a:extLst>
          </p:cNvPr>
          <p:cNvSpPr txBox="1"/>
          <p:nvPr/>
        </p:nvSpPr>
        <p:spPr>
          <a:xfrm>
            <a:off x="7447280" y="1364883"/>
            <a:ext cx="2698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5E512C"/>
                </a:solidFill>
              </a:rPr>
              <a:t>The basal ganglia circuitry</a:t>
            </a:r>
            <a:r>
              <a:rPr lang="en-US" sz="1400" b="1" baseline="30000">
                <a:solidFill>
                  <a:srgbClr val="5E512C"/>
                </a:solidFill>
              </a:rPr>
              <a:t>5</a:t>
            </a:r>
            <a:endParaRPr lang="en-GB" sz="1400" b="1" baseline="30000">
              <a:solidFill>
                <a:srgbClr val="5E512C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594132-6593-A69D-14E1-5B59355E80DD}"/>
              </a:ext>
            </a:extLst>
          </p:cNvPr>
          <p:cNvSpPr/>
          <p:nvPr/>
        </p:nvSpPr>
        <p:spPr>
          <a:xfrm>
            <a:off x="9973282" y="4466363"/>
            <a:ext cx="1301928" cy="9636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A0E831-534C-3FF2-8BFB-2D00CC3EEA00}"/>
              </a:ext>
            </a:extLst>
          </p:cNvPr>
          <p:cNvSpPr/>
          <p:nvPr/>
        </p:nvSpPr>
        <p:spPr>
          <a:xfrm>
            <a:off x="7187992" y="2977236"/>
            <a:ext cx="534827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GB" sz="1400" b="1" baseline="-2500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GB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8AEB01-20D0-10D2-77F8-39B51526AC74}"/>
              </a:ext>
            </a:extLst>
          </p:cNvPr>
          <p:cNvSpPr/>
          <p:nvPr/>
        </p:nvSpPr>
        <p:spPr>
          <a:xfrm>
            <a:off x="8070674" y="2977236"/>
            <a:ext cx="534827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GB" sz="1400" b="1" baseline="-2500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GB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8F347C-D569-B27A-6831-EFD19995D35D}"/>
              </a:ext>
            </a:extLst>
          </p:cNvPr>
          <p:cNvSpPr/>
          <p:nvPr/>
        </p:nvSpPr>
        <p:spPr>
          <a:xfrm>
            <a:off x="6929990" y="1845826"/>
            <a:ext cx="4341193" cy="409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Cortex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8F503A-ECB1-5477-467C-9870C6FC1F1C}"/>
              </a:ext>
            </a:extLst>
          </p:cNvPr>
          <p:cNvSpPr/>
          <p:nvPr/>
        </p:nvSpPr>
        <p:spPr>
          <a:xfrm>
            <a:off x="9389045" y="3108561"/>
            <a:ext cx="1882140" cy="409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Thalamus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9D78A-191A-38A2-0CC3-AB608FA38F96}"/>
              </a:ext>
            </a:extLst>
          </p:cNvPr>
          <p:cNvSpPr/>
          <p:nvPr/>
        </p:nvSpPr>
        <p:spPr>
          <a:xfrm>
            <a:off x="6929991" y="2579348"/>
            <a:ext cx="1882140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Striatum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7DB7AD-41E7-4F47-668C-1A8900FC837C}"/>
              </a:ext>
            </a:extLst>
          </p:cNvPr>
          <p:cNvSpPr/>
          <p:nvPr/>
        </p:nvSpPr>
        <p:spPr>
          <a:xfrm>
            <a:off x="7871061" y="3723605"/>
            <a:ext cx="941070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err="1">
                <a:solidFill>
                  <a:schemeClr val="accent1">
                    <a:lumMod val="75000"/>
                  </a:schemeClr>
                </a:solidFill>
              </a:rPr>
              <a:t>GPe</a:t>
            </a:r>
            <a:endParaRPr lang="en-GB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84C8B2-860A-D158-9FEB-57B2E9592B91}"/>
              </a:ext>
            </a:extLst>
          </p:cNvPr>
          <p:cNvSpPr/>
          <p:nvPr/>
        </p:nvSpPr>
        <p:spPr>
          <a:xfrm>
            <a:off x="7871061" y="4467349"/>
            <a:ext cx="941070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STN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A520DB-AD5B-90A0-8C50-12E5A3D3E928}"/>
              </a:ext>
            </a:extLst>
          </p:cNvPr>
          <p:cNvSpPr/>
          <p:nvPr/>
        </p:nvSpPr>
        <p:spPr>
          <a:xfrm>
            <a:off x="7464818" y="5236265"/>
            <a:ext cx="1347313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err="1">
                <a:solidFill>
                  <a:schemeClr val="accent1">
                    <a:lumMod val="75000"/>
                  </a:schemeClr>
                </a:solidFill>
              </a:rPr>
              <a:t>GPi</a:t>
            </a:r>
            <a:r>
              <a:rPr lang="en-GB" sz="1400" b="1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1400" b="1" err="1">
                <a:solidFill>
                  <a:schemeClr val="accent1">
                    <a:lumMod val="75000"/>
                  </a:schemeClr>
                </a:solidFill>
              </a:rPr>
              <a:t>SNr</a:t>
            </a:r>
            <a:endParaRPr lang="en-GB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02C24A-CF7A-24F9-787B-D8DE9CEC2180}"/>
              </a:ext>
            </a:extLst>
          </p:cNvPr>
          <p:cNvSpPr/>
          <p:nvPr/>
        </p:nvSpPr>
        <p:spPr>
          <a:xfrm>
            <a:off x="6929991" y="5236264"/>
            <a:ext cx="534827" cy="409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err="1">
                <a:solidFill>
                  <a:schemeClr val="accent1">
                    <a:lumMod val="75000"/>
                  </a:schemeClr>
                </a:solidFill>
              </a:rPr>
              <a:t>SNc</a:t>
            </a:r>
            <a:endParaRPr lang="en-GB" sz="1400" b="1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0D60051-702E-6D94-F569-EB2E5314BB83}"/>
              </a:ext>
            </a:extLst>
          </p:cNvPr>
          <p:cNvCxnSpPr>
            <a:cxnSpLocks/>
          </p:cNvCxnSpPr>
          <p:nvPr/>
        </p:nvCxnSpPr>
        <p:spPr>
          <a:xfrm>
            <a:off x="10402505" y="2254319"/>
            <a:ext cx="0" cy="922655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ED7E782-CE8C-1557-4C43-0120C7C2EC3B}"/>
              </a:ext>
            </a:extLst>
          </p:cNvPr>
          <p:cNvCxnSpPr>
            <a:cxnSpLocks/>
          </p:cNvCxnSpPr>
          <p:nvPr/>
        </p:nvCxnSpPr>
        <p:spPr>
          <a:xfrm flipV="1">
            <a:off x="10539665" y="2192724"/>
            <a:ext cx="0" cy="899795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D2CDDCD-C277-185B-828B-8B9797E0DC56}"/>
              </a:ext>
            </a:extLst>
          </p:cNvPr>
          <p:cNvCxnSpPr>
            <a:cxnSpLocks/>
          </p:cNvCxnSpPr>
          <p:nvPr/>
        </p:nvCxnSpPr>
        <p:spPr>
          <a:xfrm>
            <a:off x="10079536" y="5235278"/>
            <a:ext cx="354333" cy="1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572976C-20B1-C3AE-0EE0-F820DA0B90B2}"/>
              </a:ext>
            </a:extLst>
          </p:cNvPr>
          <p:cNvSpPr txBox="1"/>
          <p:nvPr/>
        </p:nvSpPr>
        <p:spPr>
          <a:xfrm>
            <a:off x="10433869" y="5104473"/>
            <a:ext cx="8338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/>
              <a:t>Glutamate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F655F1-CC29-7B98-E67E-E7944339CB3A}"/>
              </a:ext>
            </a:extLst>
          </p:cNvPr>
          <p:cNvCxnSpPr>
            <a:cxnSpLocks/>
          </p:cNvCxnSpPr>
          <p:nvPr/>
        </p:nvCxnSpPr>
        <p:spPr>
          <a:xfrm>
            <a:off x="9229031" y="3280995"/>
            <a:ext cx="15715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56454B-244C-7918-C469-131E89F5EF64}"/>
              </a:ext>
            </a:extLst>
          </p:cNvPr>
          <p:cNvCxnSpPr>
            <a:cxnSpLocks/>
          </p:cNvCxnSpPr>
          <p:nvPr/>
        </p:nvCxnSpPr>
        <p:spPr>
          <a:xfrm flipH="1">
            <a:off x="8736900" y="4578559"/>
            <a:ext cx="415925" cy="0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794A9FE-7E3A-38BE-519B-769E27542F4C}"/>
              </a:ext>
            </a:extLst>
          </p:cNvPr>
          <p:cNvCxnSpPr>
            <a:cxnSpLocks/>
          </p:cNvCxnSpPr>
          <p:nvPr/>
        </p:nvCxnSpPr>
        <p:spPr>
          <a:xfrm>
            <a:off x="9148063" y="2260987"/>
            <a:ext cx="0" cy="231933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BC1C79-E3DF-2E2B-67A1-167580B13EF4}"/>
              </a:ext>
            </a:extLst>
          </p:cNvPr>
          <p:cNvCxnSpPr>
            <a:cxnSpLocks/>
          </p:cNvCxnSpPr>
          <p:nvPr/>
        </p:nvCxnSpPr>
        <p:spPr>
          <a:xfrm flipH="1">
            <a:off x="8546400" y="3194939"/>
            <a:ext cx="835025" cy="0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17E9F39-4FBC-293B-6C8A-1BE9E287A38A}"/>
              </a:ext>
            </a:extLst>
          </p:cNvPr>
          <p:cNvCxnSpPr>
            <a:cxnSpLocks/>
          </p:cNvCxnSpPr>
          <p:nvPr/>
        </p:nvCxnSpPr>
        <p:spPr>
          <a:xfrm>
            <a:off x="9229031" y="3280162"/>
            <a:ext cx="0" cy="1436042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B46F630-6223-745D-322D-D61A23F00D94}"/>
              </a:ext>
            </a:extLst>
          </p:cNvPr>
          <p:cNvCxnSpPr>
            <a:cxnSpLocks/>
          </p:cNvCxnSpPr>
          <p:nvPr/>
        </p:nvCxnSpPr>
        <p:spPr>
          <a:xfrm flipH="1">
            <a:off x="8743250" y="4716204"/>
            <a:ext cx="495300" cy="0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BB8BFDD-FA94-E74A-CE75-D447E7C31776}"/>
              </a:ext>
            </a:extLst>
          </p:cNvPr>
          <p:cNvCxnSpPr>
            <a:cxnSpLocks/>
          </p:cNvCxnSpPr>
          <p:nvPr/>
        </p:nvCxnSpPr>
        <p:spPr>
          <a:xfrm>
            <a:off x="6579929" y="5431861"/>
            <a:ext cx="404371" cy="0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81EF5BF-9E86-CF64-6CE2-8CF13DAFB39B}"/>
              </a:ext>
            </a:extLst>
          </p:cNvPr>
          <p:cNvCxnSpPr>
            <a:cxnSpLocks/>
          </p:cNvCxnSpPr>
          <p:nvPr/>
        </p:nvCxnSpPr>
        <p:spPr>
          <a:xfrm>
            <a:off x="6579928" y="1973649"/>
            <a:ext cx="0" cy="345424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109E127-D519-6887-7523-5B657B4C1B37}"/>
              </a:ext>
            </a:extLst>
          </p:cNvPr>
          <p:cNvCxnSpPr>
            <a:cxnSpLocks/>
          </p:cNvCxnSpPr>
          <p:nvPr/>
        </p:nvCxnSpPr>
        <p:spPr>
          <a:xfrm>
            <a:off x="6576313" y="1975237"/>
            <a:ext cx="35367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9CB313-5527-2556-7796-0CB5E84BFEBE}"/>
              </a:ext>
            </a:extLst>
          </p:cNvPr>
          <p:cNvCxnSpPr>
            <a:cxnSpLocks/>
          </p:cNvCxnSpPr>
          <p:nvPr/>
        </p:nvCxnSpPr>
        <p:spPr>
          <a:xfrm>
            <a:off x="7016367" y="4575562"/>
            <a:ext cx="0" cy="715962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7E5A345-9650-CDC3-C108-9D02FE65BBAA}"/>
              </a:ext>
            </a:extLst>
          </p:cNvPr>
          <p:cNvCxnSpPr>
            <a:cxnSpLocks/>
          </p:cNvCxnSpPr>
          <p:nvPr/>
        </p:nvCxnSpPr>
        <p:spPr>
          <a:xfrm>
            <a:off x="7014463" y="4578559"/>
            <a:ext cx="8565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1710437-AE46-E7CD-60B6-F3D5DD47FED9}"/>
              </a:ext>
            </a:extLst>
          </p:cNvPr>
          <p:cNvCxnSpPr>
            <a:cxnSpLocks/>
          </p:cNvCxnSpPr>
          <p:nvPr/>
        </p:nvCxnSpPr>
        <p:spPr>
          <a:xfrm>
            <a:off x="8421305" y="4885124"/>
            <a:ext cx="0" cy="409575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E61F3FF-87C4-377C-1BC5-8BF037CC7236}"/>
              </a:ext>
            </a:extLst>
          </p:cNvPr>
          <p:cNvCxnSpPr>
            <a:cxnSpLocks/>
          </p:cNvCxnSpPr>
          <p:nvPr/>
        </p:nvCxnSpPr>
        <p:spPr>
          <a:xfrm flipV="1">
            <a:off x="8421305" y="4072324"/>
            <a:ext cx="0" cy="395025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145B13B-A2C9-E4BA-B843-6F38CF51C872}"/>
              </a:ext>
            </a:extLst>
          </p:cNvPr>
          <p:cNvCxnSpPr>
            <a:cxnSpLocks/>
          </p:cNvCxnSpPr>
          <p:nvPr/>
        </p:nvCxnSpPr>
        <p:spPr>
          <a:xfrm>
            <a:off x="10079536" y="4949137"/>
            <a:ext cx="354333" cy="1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92BE27F-DC15-1A6E-5213-0554B2AEE6A3}"/>
              </a:ext>
            </a:extLst>
          </p:cNvPr>
          <p:cNvSpPr txBox="1"/>
          <p:nvPr/>
        </p:nvSpPr>
        <p:spPr>
          <a:xfrm>
            <a:off x="10433869" y="4818332"/>
            <a:ext cx="5774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/>
              <a:t>GABA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B70A8C2-7C42-8173-DFEB-52E4A4026F4D}"/>
              </a:ext>
            </a:extLst>
          </p:cNvPr>
          <p:cNvCxnSpPr>
            <a:cxnSpLocks/>
          </p:cNvCxnSpPr>
          <p:nvPr/>
        </p:nvCxnSpPr>
        <p:spPr>
          <a:xfrm>
            <a:off x="8213025" y="3387111"/>
            <a:ext cx="0" cy="399463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518A4C0-41A9-5B76-5B04-5D7C6A0EC307}"/>
              </a:ext>
            </a:extLst>
          </p:cNvPr>
          <p:cNvCxnSpPr>
            <a:cxnSpLocks/>
          </p:cNvCxnSpPr>
          <p:nvPr/>
        </p:nvCxnSpPr>
        <p:spPr>
          <a:xfrm>
            <a:off x="7341805" y="3387111"/>
            <a:ext cx="0" cy="1907588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AF2F675-F6FA-9949-6838-91584BBF111E}"/>
              </a:ext>
            </a:extLst>
          </p:cNvPr>
          <p:cNvCxnSpPr>
            <a:cxnSpLocks/>
          </p:cNvCxnSpPr>
          <p:nvPr/>
        </p:nvCxnSpPr>
        <p:spPr>
          <a:xfrm>
            <a:off x="7583105" y="3387111"/>
            <a:ext cx="0" cy="1913938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C3161A4-933E-0750-A73F-35135318D4FA}"/>
              </a:ext>
            </a:extLst>
          </p:cNvPr>
          <p:cNvCxnSpPr>
            <a:cxnSpLocks/>
          </p:cNvCxnSpPr>
          <p:nvPr/>
        </p:nvCxnSpPr>
        <p:spPr>
          <a:xfrm>
            <a:off x="7584375" y="3867085"/>
            <a:ext cx="358775" cy="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8E2F0FF-46AB-D204-70FE-EC26FC706B8F}"/>
              </a:ext>
            </a:extLst>
          </p:cNvPr>
          <p:cNvCxnSpPr>
            <a:cxnSpLocks/>
          </p:cNvCxnSpPr>
          <p:nvPr/>
        </p:nvCxnSpPr>
        <p:spPr>
          <a:xfrm>
            <a:off x="6695375" y="5302637"/>
            <a:ext cx="234615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6913CE6-DA72-D8C7-5439-F7EF306AA92F}"/>
              </a:ext>
            </a:extLst>
          </p:cNvPr>
          <p:cNvCxnSpPr>
            <a:cxnSpLocks/>
          </p:cNvCxnSpPr>
          <p:nvPr/>
        </p:nvCxnSpPr>
        <p:spPr>
          <a:xfrm>
            <a:off x="6695375" y="2100649"/>
            <a:ext cx="0" cy="3201664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71A9ACE-7152-13C8-20B4-E5086B7744E1}"/>
              </a:ext>
            </a:extLst>
          </p:cNvPr>
          <p:cNvCxnSpPr>
            <a:cxnSpLocks/>
          </p:cNvCxnSpPr>
          <p:nvPr/>
        </p:nvCxnSpPr>
        <p:spPr>
          <a:xfrm>
            <a:off x="6695375" y="2104461"/>
            <a:ext cx="301625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50D77C3-B24B-91CC-A0FE-6B5A220F4DC3}"/>
              </a:ext>
            </a:extLst>
          </p:cNvPr>
          <p:cNvCxnSpPr>
            <a:cxnSpLocks/>
          </p:cNvCxnSpPr>
          <p:nvPr/>
        </p:nvCxnSpPr>
        <p:spPr>
          <a:xfrm>
            <a:off x="10079536" y="4662997"/>
            <a:ext cx="354333" cy="1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331E967-8308-BDA5-CEAA-0E41F2731986}"/>
              </a:ext>
            </a:extLst>
          </p:cNvPr>
          <p:cNvSpPr txBox="1"/>
          <p:nvPr/>
        </p:nvSpPr>
        <p:spPr>
          <a:xfrm>
            <a:off x="10433869" y="4532192"/>
            <a:ext cx="8290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/>
              <a:t>Dopamine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BA3B548-4FED-1C40-4CF0-2FCA71822F14}"/>
              </a:ext>
            </a:extLst>
          </p:cNvPr>
          <p:cNvCxnSpPr>
            <a:cxnSpLocks/>
          </p:cNvCxnSpPr>
          <p:nvPr/>
        </p:nvCxnSpPr>
        <p:spPr>
          <a:xfrm>
            <a:off x="7722805" y="4285049"/>
            <a:ext cx="0" cy="101600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5BAEE16-6150-FFD0-7FE8-935187653640}"/>
              </a:ext>
            </a:extLst>
          </p:cNvPr>
          <p:cNvCxnSpPr>
            <a:cxnSpLocks/>
          </p:cNvCxnSpPr>
          <p:nvPr/>
        </p:nvCxnSpPr>
        <p:spPr>
          <a:xfrm>
            <a:off x="7724075" y="4288196"/>
            <a:ext cx="488950" cy="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021E786-A8FE-8CED-9CC0-BD663E55F624}"/>
              </a:ext>
            </a:extLst>
          </p:cNvPr>
          <p:cNvCxnSpPr>
            <a:cxnSpLocks/>
          </p:cNvCxnSpPr>
          <p:nvPr/>
        </p:nvCxnSpPr>
        <p:spPr>
          <a:xfrm>
            <a:off x="8213025" y="4133480"/>
            <a:ext cx="0" cy="399463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2BAD42C-E6C3-4356-44B4-6B4342511EFD}"/>
              </a:ext>
            </a:extLst>
          </p:cNvPr>
          <p:cNvCxnSpPr>
            <a:cxnSpLocks/>
          </p:cNvCxnSpPr>
          <p:nvPr/>
        </p:nvCxnSpPr>
        <p:spPr>
          <a:xfrm>
            <a:off x="6701725" y="4057086"/>
            <a:ext cx="1241425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2ADF1FE-D23B-600C-E78F-5B901DE99547}"/>
              </a:ext>
            </a:extLst>
          </p:cNvPr>
          <p:cNvCxnSpPr>
            <a:cxnSpLocks/>
          </p:cNvCxnSpPr>
          <p:nvPr/>
        </p:nvCxnSpPr>
        <p:spPr>
          <a:xfrm>
            <a:off x="6701725" y="4697791"/>
            <a:ext cx="1241425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4A3B380-92D4-4EDB-506F-F3C9201DC392}"/>
              </a:ext>
            </a:extLst>
          </p:cNvPr>
          <p:cNvCxnSpPr>
            <a:cxnSpLocks/>
          </p:cNvCxnSpPr>
          <p:nvPr/>
        </p:nvCxnSpPr>
        <p:spPr>
          <a:xfrm>
            <a:off x="6695375" y="2752161"/>
            <a:ext cx="301625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0C19054-D21F-2649-2653-32EC5320EE33}"/>
              </a:ext>
            </a:extLst>
          </p:cNvPr>
          <p:cNvCxnSpPr>
            <a:cxnSpLocks/>
          </p:cNvCxnSpPr>
          <p:nvPr/>
        </p:nvCxnSpPr>
        <p:spPr>
          <a:xfrm>
            <a:off x="8812131" y="5431045"/>
            <a:ext cx="842344" cy="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DD2D3D5-AFA4-EB56-97B9-A32CCB2D011A}"/>
              </a:ext>
            </a:extLst>
          </p:cNvPr>
          <p:cNvCxnSpPr>
            <a:cxnSpLocks/>
          </p:cNvCxnSpPr>
          <p:nvPr/>
        </p:nvCxnSpPr>
        <p:spPr>
          <a:xfrm flipV="1">
            <a:off x="9654475" y="3464841"/>
            <a:ext cx="0" cy="1956858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6B00F69-524F-B667-E2B9-4D327469EA33}"/>
              </a:ext>
            </a:extLst>
          </p:cNvPr>
          <p:cNvCxnSpPr>
            <a:cxnSpLocks/>
          </p:cNvCxnSpPr>
          <p:nvPr/>
        </p:nvCxnSpPr>
        <p:spPr>
          <a:xfrm>
            <a:off x="7943150" y="2271711"/>
            <a:ext cx="0" cy="376928"/>
          </a:xfrm>
          <a:prstGeom prst="line">
            <a:avLst/>
          </a:prstGeom>
          <a:ln w="127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E8431D5-C649-B512-36C3-33088FC37A1B}"/>
              </a:ext>
            </a:extLst>
          </p:cNvPr>
          <p:cNvCxnSpPr>
            <a:cxnSpLocks/>
          </p:cNvCxnSpPr>
          <p:nvPr/>
        </p:nvCxnSpPr>
        <p:spPr>
          <a:xfrm flipV="1">
            <a:off x="7943150" y="2928266"/>
            <a:ext cx="0" cy="795317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9BFA4C5-094E-7719-8D69-59B125A63AF8}"/>
              </a:ext>
            </a:extLst>
          </p:cNvPr>
          <p:cNvCxnSpPr>
            <a:cxnSpLocks/>
          </p:cNvCxnSpPr>
          <p:nvPr/>
        </p:nvCxnSpPr>
        <p:spPr>
          <a:xfrm flipV="1">
            <a:off x="9004133" y="2181389"/>
            <a:ext cx="0" cy="1765559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CA8B1AC-C089-7802-0BC9-41DDCF825980}"/>
              </a:ext>
            </a:extLst>
          </p:cNvPr>
          <p:cNvCxnSpPr>
            <a:cxnSpLocks/>
          </p:cNvCxnSpPr>
          <p:nvPr/>
        </p:nvCxnSpPr>
        <p:spPr>
          <a:xfrm>
            <a:off x="8811379" y="3946169"/>
            <a:ext cx="192754" cy="0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956449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7440</TotalTime>
  <Words>545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The basal ganglia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34</cp:revision>
  <cp:lastPrinted>2026-01-08T14:53:19Z</cp:lastPrinted>
  <dcterms:created xsi:type="dcterms:W3CDTF">2024-10-29T08:31:33Z</dcterms:created>
  <dcterms:modified xsi:type="dcterms:W3CDTF">2026-03-27T04:13:04Z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