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4"/>
  </p:sldMasterIdLst>
  <p:notesMasterIdLst>
    <p:notesMasterId r:id="rId6"/>
  </p:notesMasterIdLst>
  <p:sldIdLst>
    <p:sldId id="1058" r:id="rId5"/>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286F46B-D11B-7411-908D-9B4A368D0C37}" name="Chris Edge" initials="CE" userId="S::Chris.Edge@primeglobalpeople.com::9878e1fe-fc43-4c11-846c-29f97c46eb4b" providerId="AD"/>
  <p188:author id="{30CE4C6D-AF39-3214-0520-C3C3EAB9A696}" name="Ref mark-up" initials="R" userId="Ref mark-up" providerId="None"/>
  <p188:author id="{147F2874-1246-3F60-FA90-4223E9C36F93}" name="Bryn Farnsworth von Cederwald" initials="BFvC" userId="S::bfc@lundbeckfonden.com::827f453e-d371-4a1e-8a43-bba9e40cc001" providerId="AD"/>
  <p188:author id="{4EE41886-2B80-BDDB-D5E7-536828E472A2}" name="Medical writer" initials="MP" userId="Medical writer" providerId="None"/>
  <p188:author id="{FDAF85B2-6481-CA17-DF5A-A47FEA2325D6}" name="Matthew Grubb" initials="MG" userId="S::stwb3878@kcl.ac.uk::1bf1c547-2736-448d-b970-773b17266208" providerId="AD"/>
  <p188:author id="{548E33BE-41FD-592C-5C8D-31BD765ADCA9}" name="Cambridge" initials="CB" userId="Cambridge" providerId="None"/>
  <p188:author id="{B63AB3C0-5830-6A51-3F80-C51C67E28A7D}" name="Ronnie Henderson" initials="RH" userId="S::ronnie.henderson@primeglobalpeople.com::e2cb4ff1-afc5-428b-b67e-87637aa6e8c1" providerId="AD"/>
  <p188:author id="{8E3695DE-FAD3-1F21-5694-4325E99CF0BD}" name="Penny Staton" initials="PS" userId="Penny Staton" providerId="None"/>
  <p188:author id="{FFE47EE6-A2F0-13A5-8EE8-3661DB1849A6}" name="Medical Writer" initials="MP" userId="Medical Writer" providerId="None"/>
  <p188:author id="{649E72FA-7D47-B7A4-5359-5A5E31673668}" name="Martin Meyer" initials="MM" userId="S::mm@lundbeckfonden.com::840fb98e-b3a6-43a6-9977-947741e4596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E512C"/>
    <a:srgbClr val="FFC000"/>
    <a:srgbClr val="FF6F30"/>
    <a:srgbClr val="AD4703"/>
    <a:srgbClr val="4F7599"/>
    <a:srgbClr val="3F1A01"/>
    <a:srgbClr val="646464"/>
    <a:srgbClr val="000000"/>
    <a:srgbClr val="A04D1D"/>
    <a:srgbClr val="64340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3609" autoAdjust="0"/>
  </p:normalViewPr>
  <p:slideViewPr>
    <p:cSldViewPr snapToGrid="0">
      <p:cViewPr varScale="1">
        <p:scale>
          <a:sx n="73" d="100"/>
          <a:sy n="73" d="100"/>
        </p:scale>
        <p:origin x="1794" y="294"/>
      </p:cViewPr>
      <p:guideLst/>
    </p:cSldViewPr>
  </p:slideViewPr>
  <p:notesTextViewPr>
    <p:cViewPr>
      <p:scale>
        <a:sx n="1" d="1"/>
        <a:sy n="1" d="1"/>
      </p:scale>
      <p:origin x="0" y="0"/>
    </p:cViewPr>
  </p:notesTextViewPr>
  <p:sorterViewPr>
    <p:cViewPr>
      <p:scale>
        <a:sx n="100" d="100"/>
        <a:sy n="100" d="100"/>
      </p:scale>
      <p:origin x="0" y="-12672"/>
    </p:cViewPr>
  </p:sorterViewPr>
  <p:notesViewPr>
    <p:cSldViewPr snapToGrid="0">
      <p:cViewPr varScale="1">
        <p:scale>
          <a:sx n="121" d="100"/>
          <a:sy n="121" d="100"/>
        </p:scale>
        <p:origin x="5022"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1800" cy="458788"/>
          </a:xfrm>
          <a:prstGeom prst="rect">
            <a:avLst/>
          </a:prstGeom>
        </p:spPr>
        <p:txBody>
          <a:bodyPr vert="horz" lIns="91428" tIns="45714" rIns="91428" bIns="45714"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28" tIns="45714" rIns="91428" bIns="45714" rtlCol="0"/>
          <a:lstStyle>
            <a:lvl1pPr algn="r">
              <a:defRPr sz="1200"/>
            </a:lvl1pPr>
          </a:lstStyle>
          <a:p>
            <a:fld id="{FFAC600F-536B-46AA-BC59-51765EBDAED7}" type="datetimeFigureOut">
              <a:rPr lang="en-GB" smtClean="0"/>
              <a:t>27/03/2026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28" tIns="45714" rIns="91428" bIns="45714"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28" tIns="45714" rIns="91428" bIns="45714"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1" y="8685213"/>
            <a:ext cx="2971800" cy="458787"/>
          </a:xfrm>
          <a:prstGeom prst="rect">
            <a:avLst/>
          </a:prstGeom>
        </p:spPr>
        <p:txBody>
          <a:bodyPr vert="horz" lIns="91428" tIns="45714" rIns="91428" bIns="45714"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28" tIns="45714" rIns="91428" bIns="45714" rtlCol="0" anchor="b"/>
          <a:lstStyle>
            <a:lvl1pPr algn="r">
              <a:defRPr sz="1200"/>
            </a:lvl1pPr>
          </a:lstStyle>
          <a:p>
            <a:fld id="{E8692CD3-7335-4A71-9FDD-1A75EA640EB0}" type="slidenum">
              <a:rPr lang="en-GB" smtClean="0"/>
              <a:t>‹#›</a:t>
            </a:fld>
            <a:endParaRPr lang="en-GB"/>
          </a:p>
        </p:txBody>
      </p:sp>
    </p:spTree>
    <p:extLst>
      <p:ext uri="{BB962C8B-B14F-4D97-AF65-F5344CB8AC3E}">
        <p14:creationId xmlns:p14="http://schemas.microsoft.com/office/powerpoint/2010/main" val="27836682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D5B480-13D9-E7B8-6A6E-290419BB19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D4F008-213C-86E1-F491-B3391DD4AE04}"/>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5DA5DD52-B26C-435A-AB4F-1780A7934A17}"/>
              </a:ext>
            </a:extLst>
          </p:cNvPr>
          <p:cNvSpPr>
            <a:spLocks noGrp="1"/>
          </p:cNvSpPr>
          <p:nvPr>
            <p:ph type="body" idx="1"/>
          </p:nvPr>
        </p:nvSpPr>
        <p:spPr/>
        <p:txBody>
          <a:bodyPr/>
          <a:lstStyle/>
          <a:p>
            <a:pPr>
              <a:spcBef>
                <a:spcPts val="260"/>
              </a:spcBef>
            </a:pPr>
            <a:r>
              <a:rPr lang="en-US" sz="1000" dirty="0">
                <a:latin typeface="Calibri" panose="020F0502020204030204" pitchFamily="34" charset="0"/>
                <a:ea typeface="Calibri" panose="020F0502020204030204" pitchFamily="34" charset="0"/>
                <a:cs typeface="Calibri" panose="020F0502020204030204" pitchFamily="34" charset="0"/>
              </a:rPr>
              <a:t>The cerebellum represents only 10% of the total volume of the brain, but contains over 50% of the brain’s neurons.</a:t>
            </a:r>
            <a:r>
              <a:rPr lang="en-US" sz="1000" baseline="30000" dirty="0">
                <a:latin typeface="Calibri" panose="020F0502020204030204" pitchFamily="34" charset="0"/>
                <a:ea typeface="Calibri" panose="020F0502020204030204" pitchFamily="34" charset="0"/>
                <a:cs typeface="Calibri" panose="020F0502020204030204" pitchFamily="34" charset="0"/>
              </a:rPr>
              <a:t>5</a:t>
            </a:r>
            <a:r>
              <a:rPr lang="en-US" sz="1000" dirty="0">
                <a:latin typeface="Calibri" panose="020F0502020204030204" pitchFamily="34" charset="0"/>
                <a:ea typeface="Calibri" panose="020F0502020204030204" pitchFamily="34" charset="0"/>
                <a:cs typeface="Calibri" panose="020F0502020204030204" pitchFamily="34" charset="0"/>
              </a:rPr>
              <a:t> The cerebellar cortex is composed of multiple units that are highly repetitive and regular in their structure and contain the same basic microcircuits, with different cerebellar regions receiving projections from distinct brain and spinal structures and then projecting back to the neocortex.</a:t>
            </a:r>
            <a:r>
              <a:rPr lang="en-US" sz="1000" baseline="30000" dirty="0">
                <a:latin typeface="Calibri" panose="020F0502020204030204" pitchFamily="34" charset="0"/>
                <a:ea typeface="Calibri" panose="020F0502020204030204" pitchFamily="34" charset="0"/>
                <a:cs typeface="Calibri" panose="020F0502020204030204" pitchFamily="34" charset="0"/>
              </a:rPr>
              <a:t>5</a:t>
            </a:r>
            <a:r>
              <a:rPr lang="en-US" sz="1000" dirty="0">
                <a:latin typeface="Calibri" panose="020F0502020204030204" pitchFamily="34" charset="0"/>
                <a:ea typeface="Calibri" panose="020F0502020204030204" pitchFamily="34" charset="0"/>
                <a:cs typeface="Calibri" panose="020F0502020204030204" pitchFamily="34" charset="0"/>
              </a:rPr>
              <a:t> The uniformity of cerebellar architecture and physiology suggests that different regions of the cerebellum perform similar computational tasks on varying inputs.</a:t>
            </a:r>
            <a:r>
              <a:rPr lang="en-US" sz="1000" baseline="30000" dirty="0">
                <a:latin typeface="Calibri" panose="020F0502020204030204" pitchFamily="34" charset="0"/>
                <a:ea typeface="Calibri" panose="020F0502020204030204" pitchFamily="34" charset="0"/>
                <a:cs typeface="Calibri" panose="020F0502020204030204" pitchFamily="34" charset="0"/>
              </a:rPr>
              <a:t>5</a:t>
            </a:r>
          </a:p>
          <a:p>
            <a:pPr>
              <a:spcBef>
                <a:spcPts val="260"/>
              </a:spcBef>
            </a:pPr>
            <a:r>
              <a:rPr lang="en-US" sz="1000" dirty="0">
                <a:latin typeface="Calibri" panose="020F0502020204030204" pitchFamily="34" charset="0"/>
                <a:ea typeface="Calibri" panose="020F0502020204030204" pitchFamily="34" charset="0"/>
                <a:cs typeface="Calibri" panose="020F0502020204030204" pitchFamily="34" charset="0"/>
              </a:rPr>
              <a:t>The physiological function of the cerebellum is underpinned by the following key principles:</a:t>
            </a:r>
            <a:r>
              <a:rPr lang="en-US" sz="1000" baseline="30000" dirty="0">
                <a:latin typeface="Calibri" panose="020F0502020204030204" pitchFamily="34" charset="0"/>
                <a:ea typeface="Calibri" panose="020F0502020204030204" pitchFamily="34" charset="0"/>
                <a:cs typeface="Calibri" panose="020F0502020204030204" pitchFamily="34" charset="0"/>
              </a:rPr>
              <a:t>5</a:t>
            </a:r>
          </a:p>
          <a:p>
            <a:pPr marL="228571" indent="-228571">
              <a:spcBef>
                <a:spcPts val="260"/>
              </a:spcBef>
              <a:buAutoNum type="arabicPeriod"/>
            </a:pPr>
            <a:r>
              <a:rPr lang="en-US" sz="1000" dirty="0">
                <a:latin typeface="Calibri" panose="020F0502020204030204" pitchFamily="34" charset="0"/>
                <a:ea typeface="Calibri" panose="020F0502020204030204" pitchFamily="34" charset="0"/>
                <a:cs typeface="Calibri" panose="020F0502020204030204" pitchFamily="34" charset="0"/>
              </a:rPr>
              <a:t>The cerebellum acts prior to sensory feedback arising from movement, and therefore provides feedforward control of muscular contractions</a:t>
            </a:r>
          </a:p>
          <a:p>
            <a:pPr marL="228571" indent="-228571">
              <a:spcBef>
                <a:spcPts val="260"/>
              </a:spcBef>
              <a:buAutoNum type="arabicPeriod"/>
            </a:pPr>
            <a:r>
              <a:rPr lang="en-US" sz="1000" dirty="0">
                <a:latin typeface="Calibri" panose="020F0502020204030204" pitchFamily="34" charset="0"/>
                <a:ea typeface="Calibri" panose="020F0502020204030204" pitchFamily="34" charset="0"/>
                <a:cs typeface="Calibri" panose="020F0502020204030204" pitchFamily="34" charset="0"/>
              </a:rPr>
              <a:t>For achieving this control, the cerebellum relies on internal body models to process and compare sensory inputs with copies of motor commands</a:t>
            </a:r>
          </a:p>
          <a:p>
            <a:pPr marL="228571" indent="-228571">
              <a:spcBef>
                <a:spcPts val="260"/>
              </a:spcBef>
              <a:buAutoNum type="arabicPeriod"/>
            </a:pPr>
            <a:r>
              <a:rPr lang="en-US" sz="1000" dirty="0">
                <a:latin typeface="Calibri" panose="020F0502020204030204" pitchFamily="34" charset="0"/>
                <a:ea typeface="Calibri" panose="020F0502020204030204" pitchFamily="34" charset="0"/>
                <a:cs typeface="Calibri" panose="020F0502020204030204" pitchFamily="34" charset="0"/>
              </a:rPr>
              <a:t>The cerebellum is key for motor and perceptual timing, and for adapting and learning motor skills</a:t>
            </a:r>
          </a:p>
          <a:p>
            <a:pPr marL="228571" indent="-228571">
              <a:spcBef>
                <a:spcPts val="260"/>
              </a:spcBef>
              <a:buAutoNum type="arabicPeriod"/>
            </a:pPr>
            <a:r>
              <a:rPr lang="en-US" sz="1000" dirty="0">
                <a:latin typeface="Calibri" panose="020F0502020204030204" pitchFamily="34" charset="0"/>
                <a:ea typeface="Calibri" panose="020F0502020204030204" pitchFamily="34" charset="0"/>
                <a:cs typeface="Calibri" panose="020F0502020204030204" pitchFamily="34" charset="0"/>
              </a:rPr>
              <a:t>The cerebellum of primates is deeply interconnected with non-motor areas of the cerebral cortex, likely performing similar actions in the execution and learning of motor and non-motor </a:t>
            </a:r>
            <a:r>
              <a:rPr lang="en-US" sz="1000" dirty="0" err="1">
                <a:latin typeface="Calibri" panose="020F0502020204030204" pitchFamily="34" charset="0"/>
                <a:ea typeface="Calibri" panose="020F0502020204030204" pitchFamily="34" charset="0"/>
                <a:cs typeface="Calibri" panose="020F0502020204030204" pitchFamily="34" charset="0"/>
              </a:rPr>
              <a:t>behaviours</a:t>
            </a:r>
            <a:endParaRPr lang="en-US" sz="1000" dirty="0">
              <a:latin typeface="Calibri" panose="020F0502020204030204" pitchFamily="34" charset="0"/>
              <a:ea typeface="Calibri" panose="020F0502020204030204" pitchFamily="34" charset="0"/>
              <a:cs typeface="Calibri" panose="020F0502020204030204" pitchFamily="34" charset="0"/>
            </a:endParaRPr>
          </a:p>
          <a:p>
            <a:pPr>
              <a:spcBef>
                <a:spcPts val="260"/>
              </a:spcBef>
            </a:pPr>
            <a:endParaRPr lang="en-US" sz="1000" dirty="0">
              <a:latin typeface="Calibri" panose="020F0502020204030204" pitchFamily="34" charset="0"/>
              <a:ea typeface="Calibri" panose="020F0502020204030204" pitchFamily="34" charset="0"/>
              <a:cs typeface="Calibri" panose="020F0502020204030204" pitchFamily="34" charset="0"/>
            </a:endParaRPr>
          </a:p>
          <a:p>
            <a:pPr>
              <a:spcBef>
                <a:spcPts val="260"/>
              </a:spcBef>
            </a:pPr>
            <a:r>
              <a:rPr lang="en-US" sz="1000" dirty="0">
                <a:latin typeface="Calibri" panose="020F0502020204030204" pitchFamily="34" charset="0"/>
                <a:ea typeface="Calibri" panose="020F0502020204030204" pitchFamily="34" charset="0"/>
                <a:cs typeface="Calibri" panose="020F0502020204030204" pitchFamily="34" charset="0"/>
              </a:rPr>
              <a:t>References:</a:t>
            </a:r>
          </a:p>
          <a:p>
            <a:pPr marL="228571" indent="-228571">
              <a:spcBef>
                <a:spcPts val="260"/>
              </a:spcBef>
              <a:buAutoNum type="arabicPeriod"/>
            </a:pPr>
            <a:r>
              <a:rPr lang="en-US" sz="1000" dirty="0">
                <a:latin typeface="Calibri" panose="020F0502020204030204" pitchFamily="34" charset="0"/>
                <a:ea typeface="Calibri" panose="020F0502020204030204" pitchFamily="34" charset="0"/>
                <a:cs typeface="Calibri" panose="020F0502020204030204" pitchFamily="34" charset="0"/>
              </a:rPr>
              <a:t>Knierim J. Chapter 5: Cerebellum. In: Neuroscience Online. Available at: https://nba.uth.tmc.edu/neuroscience. Accessed September 2025.</a:t>
            </a:r>
          </a:p>
          <a:p>
            <a:pPr marL="228571" indent="-228571">
              <a:spcBef>
                <a:spcPts val="260"/>
              </a:spcBef>
              <a:buAutoNum type="arabicPeriod"/>
            </a:pPr>
            <a:r>
              <a:rPr lang="en-GB" sz="1000" dirty="0">
                <a:latin typeface="Calibri" panose="020F0502020204030204" pitchFamily="34" charset="0"/>
                <a:ea typeface="Calibri" panose="020F0502020204030204" pitchFamily="34" charset="0"/>
                <a:cs typeface="Calibri" panose="020F0502020204030204" pitchFamily="34" charset="0"/>
              </a:rPr>
              <a:t>Amore G, Spoto G, Ieni A, et al. A focus on the cerebellum: From embryogenesis to an age-related clinical perspective. Front </a:t>
            </a:r>
            <a:r>
              <a:rPr lang="en-GB" sz="1000" dirty="0" err="1">
                <a:latin typeface="Calibri" panose="020F0502020204030204" pitchFamily="34" charset="0"/>
                <a:ea typeface="Calibri" panose="020F0502020204030204" pitchFamily="34" charset="0"/>
                <a:cs typeface="Calibri" panose="020F0502020204030204" pitchFamily="34" charset="0"/>
              </a:rPr>
              <a:t>Syst</a:t>
            </a:r>
            <a:r>
              <a:rPr lang="en-GB" sz="1000" dirty="0">
                <a:latin typeface="Calibri" panose="020F0502020204030204" pitchFamily="34" charset="0"/>
                <a:ea typeface="Calibri" panose="020F0502020204030204" pitchFamily="34" charset="0"/>
                <a:cs typeface="Calibri" panose="020F0502020204030204" pitchFamily="34" charset="0"/>
              </a:rPr>
              <a:t> </a:t>
            </a:r>
            <a:r>
              <a:rPr lang="en-GB" sz="1000" dirty="0" err="1">
                <a:latin typeface="Calibri" panose="020F0502020204030204" pitchFamily="34" charset="0"/>
                <a:ea typeface="Calibri" panose="020F0502020204030204" pitchFamily="34" charset="0"/>
                <a:cs typeface="Calibri" panose="020F0502020204030204" pitchFamily="34" charset="0"/>
              </a:rPr>
              <a:t>Neurosci</a:t>
            </a:r>
            <a:r>
              <a:rPr lang="en-GB" sz="1000" dirty="0">
                <a:latin typeface="Calibri" panose="020F0502020204030204" pitchFamily="34" charset="0"/>
                <a:ea typeface="Calibri" panose="020F0502020204030204" pitchFamily="34" charset="0"/>
                <a:cs typeface="Calibri" panose="020F0502020204030204" pitchFamily="34" charset="0"/>
              </a:rPr>
              <a:t> 2021 15: 646052.</a:t>
            </a:r>
          </a:p>
          <a:p>
            <a:pPr marL="228571" indent="-228571">
              <a:spcBef>
                <a:spcPts val="260"/>
              </a:spcBef>
              <a:buAutoNum type="arabicPeriod"/>
            </a:pPr>
            <a:r>
              <a:rPr lang="en-GB" sz="1000" dirty="0">
                <a:latin typeface="Calibri" panose="020F0502020204030204" pitchFamily="34" charset="0"/>
                <a:ea typeface="Calibri" panose="020F0502020204030204" pitchFamily="34" charset="0"/>
                <a:cs typeface="Calibri" panose="020F0502020204030204" pitchFamily="34" charset="0"/>
              </a:rPr>
              <a:t>Jimsheleishvili S, </a:t>
            </a:r>
            <a:r>
              <a:rPr lang="en-GB" sz="1000" dirty="0" err="1">
                <a:latin typeface="Calibri" panose="020F0502020204030204" pitchFamily="34" charset="0"/>
                <a:ea typeface="Calibri" panose="020F0502020204030204" pitchFamily="34" charset="0"/>
                <a:cs typeface="Calibri" panose="020F0502020204030204" pitchFamily="34" charset="0"/>
              </a:rPr>
              <a:t>Dididze</a:t>
            </a:r>
            <a:r>
              <a:rPr lang="en-GB" sz="1000" dirty="0">
                <a:latin typeface="Calibri" panose="020F0502020204030204" pitchFamily="34" charset="0"/>
                <a:ea typeface="Calibri" panose="020F0502020204030204" pitchFamily="34" charset="0"/>
                <a:cs typeface="Calibri" panose="020F0502020204030204" pitchFamily="34" charset="0"/>
              </a:rPr>
              <a:t> M. Neuroanatomy, cerebellum. </a:t>
            </a:r>
            <a:r>
              <a:rPr lang="en-GB" sz="1000" dirty="0" err="1">
                <a:latin typeface="Calibri" panose="020F0502020204030204" pitchFamily="34" charset="0"/>
                <a:ea typeface="Calibri" panose="020F0502020204030204" pitchFamily="34" charset="0"/>
                <a:cs typeface="Calibri" panose="020F0502020204030204" pitchFamily="34" charset="0"/>
              </a:rPr>
              <a:t>StatPearls</a:t>
            </a:r>
            <a:r>
              <a:rPr lang="en-GB" sz="1000" dirty="0">
                <a:latin typeface="Calibri" panose="020F0502020204030204" pitchFamily="34" charset="0"/>
                <a:ea typeface="Calibri" panose="020F0502020204030204" pitchFamily="34" charset="0"/>
                <a:cs typeface="Calibri" panose="020F0502020204030204" pitchFamily="34" charset="0"/>
              </a:rPr>
              <a:t> [internet]. July 2023. </a:t>
            </a:r>
            <a:r>
              <a:rPr lang="en-US" sz="1000" dirty="0">
                <a:latin typeface="Calibri" panose="020F0502020204030204" pitchFamily="34" charset="0"/>
                <a:ea typeface="Calibri" panose="020F0502020204030204" pitchFamily="34" charset="0"/>
                <a:cs typeface="Calibri" panose="020F0502020204030204" pitchFamily="34" charset="0"/>
              </a:rPr>
              <a:t>Accessed September 2025.</a:t>
            </a:r>
            <a:endParaRPr lang="en-GB" sz="1000" dirty="0">
              <a:latin typeface="Calibri" panose="020F0502020204030204" pitchFamily="34" charset="0"/>
              <a:ea typeface="Calibri" panose="020F0502020204030204" pitchFamily="34" charset="0"/>
              <a:cs typeface="Calibri" panose="020F0502020204030204" pitchFamily="34" charset="0"/>
            </a:endParaRPr>
          </a:p>
          <a:p>
            <a:pPr marL="228571" indent="-228571">
              <a:spcBef>
                <a:spcPts val="260"/>
              </a:spcBef>
              <a:buAutoNum type="arabicPeriod"/>
            </a:pPr>
            <a:r>
              <a:rPr lang="en-US" sz="1000" dirty="0">
                <a:latin typeface="Calibri" panose="020F0502020204030204" pitchFamily="34" charset="0"/>
                <a:ea typeface="Calibri" panose="020F0502020204030204" pitchFamily="34" charset="0"/>
                <a:cs typeface="Calibri" panose="020F0502020204030204" pitchFamily="34" charset="0"/>
              </a:rPr>
              <a:t>McAfee SS, Liu Y, Sillitoe RV, Heck DH. Cerebellar coordination of neuronal communication in cerebral cortex. Front Syst </a:t>
            </a:r>
            <a:r>
              <a:rPr lang="en-US" sz="1000" dirty="0" err="1">
                <a:latin typeface="Calibri" panose="020F0502020204030204" pitchFamily="34" charset="0"/>
                <a:ea typeface="Calibri" panose="020F0502020204030204" pitchFamily="34" charset="0"/>
                <a:cs typeface="Calibri" panose="020F0502020204030204" pitchFamily="34" charset="0"/>
              </a:rPr>
              <a:t>Neurosci</a:t>
            </a:r>
            <a:r>
              <a:rPr lang="en-US" sz="1000" dirty="0">
                <a:latin typeface="Calibri" panose="020F0502020204030204" pitchFamily="34" charset="0"/>
                <a:ea typeface="Calibri" panose="020F0502020204030204" pitchFamily="34" charset="0"/>
                <a:cs typeface="Calibri" panose="020F0502020204030204" pitchFamily="34" charset="0"/>
              </a:rPr>
              <a:t> 2022; 15: 781527.</a:t>
            </a:r>
          </a:p>
          <a:p>
            <a:pPr marL="228571" indent="-228571">
              <a:spcBef>
                <a:spcPts val="260"/>
              </a:spcBef>
              <a:buFontTx/>
              <a:buAutoNum type="arabicPeriod"/>
            </a:pPr>
            <a:r>
              <a:rPr lang="en-GB" sz="1000" dirty="0">
                <a:latin typeface="Calibri" panose="020F0502020204030204" pitchFamily="34" charset="0"/>
                <a:ea typeface="Calibri" panose="020F0502020204030204" pitchFamily="34" charset="0"/>
                <a:cs typeface="Calibri" panose="020F0502020204030204" pitchFamily="34" charset="0"/>
              </a:rPr>
              <a:t>Kandel ER, Koester JD, Mack SH, Siegelbaum SA. Principles of Neural Science, 6</a:t>
            </a:r>
            <a:r>
              <a:rPr lang="en-GB" sz="1000" baseline="30000" dirty="0">
                <a:latin typeface="Calibri" panose="020F0502020204030204" pitchFamily="34" charset="0"/>
                <a:ea typeface="Calibri" panose="020F0502020204030204" pitchFamily="34" charset="0"/>
                <a:cs typeface="Calibri" panose="020F0502020204030204" pitchFamily="34" charset="0"/>
              </a:rPr>
              <a:t>th</a:t>
            </a:r>
            <a:r>
              <a:rPr lang="en-GB" sz="1000" dirty="0">
                <a:latin typeface="Calibri" panose="020F0502020204030204" pitchFamily="34" charset="0"/>
                <a:ea typeface="Calibri" panose="020F0502020204030204" pitchFamily="34" charset="0"/>
                <a:cs typeface="Calibri" panose="020F0502020204030204" pitchFamily="34" charset="0"/>
              </a:rPr>
              <a:t> edition. McGraw-Hill Professional; 2021.</a:t>
            </a:r>
            <a:endParaRPr lang="da-DK" sz="10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EAF81492-A337-72A6-14B8-31119FB91B0C}"/>
              </a:ext>
            </a:extLst>
          </p:cNvPr>
          <p:cNvSpPr>
            <a:spLocks noGrp="1"/>
          </p:cNvSpPr>
          <p:nvPr>
            <p:ph type="sldNum" sz="quarter" idx="5"/>
          </p:nvPr>
        </p:nvSpPr>
        <p:spPr/>
        <p:txBody>
          <a:bodyPr/>
          <a:lstStyle/>
          <a:p>
            <a:fld id="{E8692CD3-7335-4A71-9FDD-1A75EA640EB0}" type="slidenum">
              <a:rPr lang="en-GB" smtClean="0"/>
              <a:t>1</a:t>
            </a:fld>
            <a:endParaRPr lang="en-GB"/>
          </a:p>
        </p:txBody>
      </p:sp>
    </p:spTree>
    <p:extLst>
      <p:ext uri="{BB962C8B-B14F-4D97-AF65-F5344CB8AC3E}">
        <p14:creationId xmlns:p14="http://schemas.microsoft.com/office/powerpoint/2010/main" val="40292470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0922513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7779957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979088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16027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2779256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1220153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694399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39182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6860077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9660353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6938133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531122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8150383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878"/>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5884412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8555019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432894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2621940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6861499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2911821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4126325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2167317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5472474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3120890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6169592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392572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00986372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9113391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0264273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3489712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39175099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95937637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60777477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22657259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89109123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Building blocks</a:t>
            </a:r>
          </a:p>
          <a:p>
            <a:pPr marL="0" indent="0">
              <a:spcBef>
                <a:spcPts val="0"/>
              </a:spcBef>
              <a:buNone/>
            </a:pPr>
            <a:r>
              <a:rPr lang="en-GB" sz="1000">
                <a:solidFill>
                  <a:srgbClr val="3F1A01"/>
                </a:solidFill>
              </a:rPr>
              <a:t>The building block slides are made to help you build the presentation. You find them after this slide</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Among the building blocks you find, </a:t>
            </a:r>
            <a:r>
              <a:rPr lang="en-GB" sz="1000" err="1">
                <a:solidFill>
                  <a:srgbClr val="3F1A01"/>
                </a:solidFill>
              </a:rPr>
              <a:t>colorguides</a:t>
            </a:r>
            <a:r>
              <a:rPr lang="en-GB" sz="1000">
                <a:solidFill>
                  <a:srgbClr val="3F1A01"/>
                </a:solidFill>
              </a:rPr>
              <a:t>, Tables and elements that you can pick from when you need to build your presentation.</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8845184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309927102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4748486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 id="2147483714" r:id="rId18"/>
    <p:sldLayoutId id="2147483715" r:id="rId19"/>
    <p:sldLayoutId id="2147483716" r:id="rId20"/>
    <p:sldLayoutId id="2147483717" r:id="rId21"/>
    <p:sldLayoutId id="2147483718" r:id="rId22"/>
    <p:sldLayoutId id="2147483719" r:id="rId23"/>
    <p:sldLayoutId id="2147483720" r:id="rId24"/>
    <p:sldLayoutId id="2147483721" r:id="rId25"/>
    <p:sldLayoutId id="2147483722" r:id="rId26"/>
    <p:sldLayoutId id="2147483723" r:id="rId27"/>
    <p:sldLayoutId id="2147483724" r:id="rId28"/>
    <p:sldLayoutId id="2147483725" r:id="rId29"/>
    <p:sldLayoutId id="2147483726" r:id="rId30"/>
    <p:sldLayoutId id="2147483727" r:id="rId31"/>
    <p:sldLayoutId id="2147483728" r:id="rId32"/>
    <p:sldLayoutId id="2147483729" r:id="rId33"/>
    <p:sldLayoutId id="2147483730" r:id="rId34"/>
    <p:sldLayoutId id="2147483731" r:id="rId35"/>
    <p:sldLayoutId id="2147483732" r:id="rId36"/>
  </p:sldLayoutIdLst>
  <p:hf sldNum="0"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4.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B89F18-AD89-084C-F082-798DEA575A2B}"/>
            </a:ext>
          </a:extLst>
        </p:cNvPr>
        <p:cNvGrpSpPr/>
        <p:nvPr/>
      </p:nvGrpSpPr>
      <p:grpSpPr>
        <a:xfrm>
          <a:off x="0" y="0"/>
          <a:ext cx="0" cy="0"/>
          <a:chOff x="0" y="0"/>
          <a:chExt cx="0" cy="0"/>
        </a:xfrm>
      </p:grpSpPr>
      <p:pic>
        <p:nvPicPr>
          <p:cNvPr id="11" name="Graphic 10">
            <a:extLst>
              <a:ext uri="{FF2B5EF4-FFF2-40B4-BE49-F238E27FC236}">
                <a16:creationId xmlns:a16="http://schemas.microsoft.com/office/drawing/2014/main" id="{B0A5E487-4216-9DA3-D400-DEC498BA258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123811" y="1787435"/>
            <a:ext cx="3296095" cy="3087791"/>
          </a:xfrm>
          <a:prstGeom prst="rect">
            <a:avLst/>
          </a:prstGeom>
        </p:spPr>
      </p:pic>
      <p:sp>
        <p:nvSpPr>
          <p:cNvPr id="2" name="Text Placeholder 1">
            <a:extLst>
              <a:ext uri="{FF2B5EF4-FFF2-40B4-BE49-F238E27FC236}">
                <a16:creationId xmlns:a16="http://schemas.microsoft.com/office/drawing/2014/main" id="{2F7BC7D9-57E6-BC3F-9B39-AEA39957537F}"/>
              </a:ext>
            </a:extLst>
          </p:cNvPr>
          <p:cNvSpPr>
            <a:spLocks noGrp="1"/>
          </p:cNvSpPr>
          <p:nvPr>
            <p:ph type="body" sz="quarter" idx="17"/>
          </p:nvPr>
        </p:nvSpPr>
        <p:spPr/>
        <p:txBody>
          <a:bodyPr/>
          <a:lstStyle/>
          <a:p>
            <a:r>
              <a:rPr lang="en-GB"/>
              <a:t>Fundamentals of neurobiology – Systems neuroscience</a:t>
            </a:r>
          </a:p>
        </p:txBody>
      </p:sp>
      <p:sp>
        <p:nvSpPr>
          <p:cNvPr id="3" name="Title 2">
            <a:extLst>
              <a:ext uri="{FF2B5EF4-FFF2-40B4-BE49-F238E27FC236}">
                <a16:creationId xmlns:a16="http://schemas.microsoft.com/office/drawing/2014/main" id="{E43B10CC-F352-3B77-4C6D-CE5DF7B2A6CF}"/>
              </a:ext>
            </a:extLst>
          </p:cNvPr>
          <p:cNvSpPr>
            <a:spLocks noGrp="1"/>
          </p:cNvSpPr>
          <p:nvPr>
            <p:ph type="title"/>
          </p:nvPr>
        </p:nvSpPr>
        <p:spPr/>
        <p:txBody>
          <a:bodyPr/>
          <a:lstStyle/>
          <a:p>
            <a:r>
              <a:rPr lang="en-US"/>
              <a:t>The cerebellum</a:t>
            </a:r>
            <a:endParaRPr lang="en-GB"/>
          </a:p>
        </p:txBody>
      </p:sp>
      <p:sp>
        <p:nvSpPr>
          <p:cNvPr id="4" name="Content Placeholder 3">
            <a:extLst>
              <a:ext uri="{FF2B5EF4-FFF2-40B4-BE49-F238E27FC236}">
                <a16:creationId xmlns:a16="http://schemas.microsoft.com/office/drawing/2014/main" id="{2898ECEC-0420-C3F6-936F-3256CB073F28}"/>
              </a:ext>
            </a:extLst>
          </p:cNvPr>
          <p:cNvSpPr>
            <a:spLocks noGrp="1"/>
          </p:cNvSpPr>
          <p:nvPr>
            <p:ph idx="19"/>
          </p:nvPr>
        </p:nvSpPr>
        <p:spPr>
          <a:xfrm>
            <a:off x="539751" y="1416785"/>
            <a:ext cx="4984750" cy="4415215"/>
          </a:xfrm>
        </p:spPr>
        <p:txBody>
          <a:bodyPr/>
          <a:lstStyle/>
          <a:p>
            <a:pPr>
              <a:spcBef>
                <a:spcPts val="0"/>
              </a:spcBef>
              <a:spcAft>
                <a:spcPts val="1200"/>
              </a:spcAft>
            </a:pPr>
            <a:r>
              <a:rPr lang="en-GB">
                <a:ea typeface="Times New Roman" panose="02020603050405020304" pitchFamily="18" charset="0"/>
                <a:cs typeface="Aptos" panose="020B0004020202020204" pitchFamily="34" charset="0"/>
              </a:rPr>
              <a:t>The cerebellum is responsible for fine-tuning motor activities and adjusting ongoing movements, and plays a role in maintaining balance and posture, coordinating voluntary movements (e.g., gait), and motor learning</a:t>
            </a:r>
            <a:r>
              <a:rPr lang="en-GB" baseline="30000">
                <a:ea typeface="Times New Roman" panose="02020603050405020304" pitchFamily="18" charset="0"/>
                <a:cs typeface="Aptos" panose="020B0004020202020204" pitchFamily="34" charset="0"/>
              </a:rPr>
              <a:t>1-3</a:t>
            </a:r>
          </a:p>
          <a:p>
            <a:pPr>
              <a:spcBef>
                <a:spcPts val="0"/>
              </a:spcBef>
              <a:spcAft>
                <a:spcPts val="1200"/>
              </a:spcAft>
            </a:pPr>
            <a:r>
              <a:rPr lang="en-GB">
                <a:ea typeface="Times New Roman" panose="02020603050405020304" pitchFamily="18" charset="0"/>
                <a:cs typeface="Aptos" panose="020B0004020202020204" pitchFamily="34" charset="0"/>
              </a:rPr>
              <a:t>It receives sensory input from the body (muscles, tendons, and joints) and motor input from the cerebral cortex</a:t>
            </a:r>
            <a:r>
              <a:rPr lang="en-GB" baseline="30000">
                <a:ea typeface="Times New Roman" panose="02020603050405020304" pitchFamily="18" charset="0"/>
                <a:cs typeface="Aptos" panose="020B0004020202020204" pitchFamily="34" charset="0"/>
              </a:rPr>
              <a:t>1,3</a:t>
            </a:r>
          </a:p>
          <a:p>
            <a:pPr>
              <a:spcBef>
                <a:spcPts val="0"/>
              </a:spcBef>
              <a:spcAft>
                <a:spcPts val="1200"/>
              </a:spcAft>
            </a:pPr>
            <a:r>
              <a:rPr lang="en-GB">
                <a:ea typeface="Times New Roman" panose="02020603050405020304" pitchFamily="18" charset="0"/>
                <a:cs typeface="Aptos" panose="020B0004020202020204" pitchFamily="34" charset="0"/>
              </a:rPr>
              <a:t>The cerebellum also receives information concerning balance from the vestibular system</a:t>
            </a:r>
            <a:r>
              <a:rPr lang="en-GB" baseline="30000">
                <a:ea typeface="Times New Roman" panose="02020603050405020304" pitchFamily="18" charset="0"/>
                <a:cs typeface="Aptos" panose="020B0004020202020204" pitchFamily="34" charset="0"/>
              </a:rPr>
              <a:t>3</a:t>
            </a:r>
          </a:p>
          <a:p>
            <a:pPr>
              <a:spcBef>
                <a:spcPts val="0"/>
              </a:spcBef>
              <a:spcAft>
                <a:spcPts val="1200"/>
              </a:spcAft>
            </a:pPr>
            <a:r>
              <a:rPr lang="en-GB">
                <a:ea typeface="Aptos" panose="020B0004020202020204" pitchFamily="34" charset="0"/>
                <a:cs typeface="Aptos" panose="020B0004020202020204" pitchFamily="34" charset="0"/>
              </a:rPr>
              <a:t>Damage to the cerebellum can result in ataxia (problems with fine movements, impaired coordination and balance)</a:t>
            </a:r>
            <a:r>
              <a:rPr lang="en-GB" baseline="30000">
                <a:ea typeface="Aptos" panose="020B0004020202020204" pitchFamily="34" charset="0"/>
                <a:cs typeface="Aptos" panose="020B0004020202020204" pitchFamily="34" charset="0"/>
              </a:rPr>
              <a:t>2,3 </a:t>
            </a:r>
          </a:p>
        </p:txBody>
      </p:sp>
      <p:sp>
        <p:nvSpPr>
          <p:cNvPr id="5" name="Text Placeholder 4">
            <a:extLst>
              <a:ext uri="{FF2B5EF4-FFF2-40B4-BE49-F238E27FC236}">
                <a16:creationId xmlns:a16="http://schemas.microsoft.com/office/drawing/2014/main" id="{4FF7AB28-AC6D-3610-9226-161C9D72313D}"/>
              </a:ext>
            </a:extLst>
          </p:cNvPr>
          <p:cNvSpPr>
            <a:spLocks noGrp="1"/>
          </p:cNvSpPr>
          <p:nvPr>
            <p:ph type="body" sz="quarter" idx="18"/>
          </p:nvPr>
        </p:nvSpPr>
        <p:spPr/>
        <p:txBody>
          <a:bodyPr/>
          <a:lstStyle/>
          <a:p>
            <a:r>
              <a:rPr lang="en-US"/>
              <a:t>1. Knierim. Cerebellum. In: Neuroscience Online. Available at: https://nba.uth.tmc.edu/neuroscience; 2. </a:t>
            </a:r>
            <a:r>
              <a:rPr lang="en-GB"/>
              <a:t>Amore et al. Front </a:t>
            </a:r>
            <a:r>
              <a:rPr lang="en-GB" err="1"/>
              <a:t>Syst</a:t>
            </a:r>
            <a:r>
              <a:rPr lang="en-GB"/>
              <a:t> </a:t>
            </a:r>
            <a:r>
              <a:rPr lang="en-GB" err="1"/>
              <a:t>Neurosci</a:t>
            </a:r>
            <a:r>
              <a:rPr lang="en-GB"/>
              <a:t> 2021;15:646052;</a:t>
            </a:r>
            <a:r>
              <a:rPr lang="en-US"/>
              <a:t> </a:t>
            </a:r>
            <a:br>
              <a:rPr lang="en-US"/>
            </a:br>
            <a:r>
              <a:rPr lang="en-US"/>
              <a:t>3. </a:t>
            </a:r>
            <a:r>
              <a:rPr lang="en-GB"/>
              <a:t>Jimsheleishvili &amp; </a:t>
            </a:r>
            <a:r>
              <a:rPr lang="en-GB" err="1"/>
              <a:t>Dididze</a:t>
            </a:r>
            <a:r>
              <a:rPr lang="en-GB"/>
              <a:t>. Neuroanatomy, cerebellum. </a:t>
            </a:r>
            <a:r>
              <a:rPr lang="en-GB" err="1"/>
              <a:t>StatPearls</a:t>
            </a:r>
            <a:r>
              <a:rPr lang="en-GB"/>
              <a:t> [internet]. July 2023; 4. </a:t>
            </a:r>
            <a:r>
              <a:rPr lang="en-US"/>
              <a:t>McAfee et al. Front Syst </a:t>
            </a:r>
            <a:r>
              <a:rPr lang="en-US" err="1"/>
              <a:t>Neurosci</a:t>
            </a:r>
            <a:r>
              <a:rPr lang="en-US"/>
              <a:t> 2022;15:781527</a:t>
            </a:r>
            <a:endParaRPr lang="en-GB"/>
          </a:p>
        </p:txBody>
      </p:sp>
      <p:sp>
        <p:nvSpPr>
          <p:cNvPr id="15" name="TextBox 14">
            <a:extLst>
              <a:ext uri="{FF2B5EF4-FFF2-40B4-BE49-F238E27FC236}">
                <a16:creationId xmlns:a16="http://schemas.microsoft.com/office/drawing/2014/main" id="{B5A57FBA-1DA7-22CC-C251-6018E461B086}"/>
              </a:ext>
            </a:extLst>
          </p:cNvPr>
          <p:cNvSpPr txBox="1"/>
          <p:nvPr/>
        </p:nvSpPr>
        <p:spPr>
          <a:xfrm>
            <a:off x="6144067" y="5685545"/>
            <a:ext cx="5235133" cy="507831"/>
          </a:xfrm>
          <a:prstGeom prst="rect">
            <a:avLst/>
          </a:prstGeom>
          <a:noFill/>
        </p:spPr>
        <p:txBody>
          <a:bodyPr wrap="square" lIns="90000" anchor="b" anchorCtr="0">
            <a:spAutoFit/>
          </a:bodyPr>
          <a:lstStyle/>
          <a:p>
            <a:pPr fontAlgn="base"/>
            <a:r>
              <a:rPr lang="en-US" sz="900">
                <a:solidFill>
                  <a:schemeClr val="accent2">
                    <a:lumMod val="50000"/>
                  </a:schemeClr>
                </a:solidFill>
                <a:ea typeface="Times New Roman" panose="02020603050405020304" pitchFamily="18" charset="0"/>
                <a:cs typeface="Times New Roman" panose="02020603050405020304" pitchFamily="18" charset="0"/>
              </a:rPr>
              <a:t>This work is from ‘Cerebellar coordination of neuronal communication in cerebral cortex’ by McAfee et al., used under CC-BY. This work is licensed under Creative Commons license CC-BY-SA by The Lundbeck Foundation.</a:t>
            </a:r>
            <a:endParaRPr lang="en-GB" sz="900">
              <a:solidFill>
                <a:schemeClr val="accent2">
                  <a:lumMod val="50000"/>
                </a:schemeClr>
              </a:solidFill>
              <a:ea typeface="Times New Roman" panose="02020603050405020304" pitchFamily="18" charset="0"/>
            </a:endParaRPr>
          </a:p>
        </p:txBody>
      </p:sp>
      <p:sp>
        <p:nvSpPr>
          <p:cNvPr id="16" name="TextBox 15">
            <a:extLst>
              <a:ext uri="{FF2B5EF4-FFF2-40B4-BE49-F238E27FC236}">
                <a16:creationId xmlns:a16="http://schemas.microsoft.com/office/drawing/2014/main" id="{919F2C16-5262-EB01-7A77-1E89EB717060}"/>
              </a:ext>
            </a:extLst>
          </p:cNvPr>
          <p:cNvSpPr txBox="1"/>
          <p:nvPr/>
        </p:nvSpPr>
        <p:spPr>
          <a:xfrm>
            <a:off x="7037517" y="1153767"/>
            <a:ext cx="3566783" cy="360850"/>
          </a:xfrm>
          <a:prstGeom prst="rect">
            <a:avLst/>
          </a:prstGeom>
          <a:noFill/>
        </p:spPr>
        <p:txBody>
          <a:bodyPr wrap="none" lIns="108000" tIns="72000" rIns="108000" bIns="72000" rtlCol="0" anchor="ctr" anchorCtr="0">
            <a:spAutoFit/>
          </a:bodyPr>
          <a:lstStyle/>
          <a:p>
            <a:pPr algn="ctr"/>
            <a:r>
              <a:rPr lang="en-GB" sz="1400" b="1">
                <a:solidFill>
                  <a:schemeClr val="accent2">
                    <a:lumMod val="50000"/>
                  </a:schemeClr>
                </a:solidFill>
              </a:rPr>
              <a:t>Signalling pathways of the cerebellum</a:t>
            </a:r>
            <a:r>
              <a:rPr lang="en-GB" sz="1400" b="1" baseline="30000">
                <a:solidFill>
                  <a:schemeClr val="accent2">
                    <a:lumMod val="50000"/>
                  </a:schemeClr>
                </a:solidFill>
              </a:rPr>
              <a:t>4</a:t>
            </a:r>
          </a:p>
        </p:txBody>
      </p:sp>
      <p:sp>
        <p:nvSpPr>
          <p:cNvPr id="17" name="TextBox 16">
            <a:extLst>
              <a:ext uri="{FF2B5EF4-FFF2-40B4-BE49-F238E27FC236}">
                <a16:creationId xmlns:a16="http://schemas.microsoft.com/office/drawing/2014/main" id="{EA718741-9309-DF00-A5CA-D18FC4DB5EF5}"/>
              </a:ext>
            </a:extLst>
          </p:cNvPr>
          <p:cNvSpPr txBox="1"/>
          <p:nvPr/>
        </p:nvSpPr>
        <p:spPr>
          <a:xfrm>
            <a:off x="6144067" y="5064445"/>
            <a:ext cx="5123515" cy="646331"/>
          </a:xfrm>
          <a:prstGeom prst="rect">
            <a:avLst/>
          </a:prstGeom>
          <a:noFill/>
        </p:spPr>
        <p:txBody>
          <a:bodyPr wrap="square" lIns="90000" anchor="b" anchorCtr="0">
            <a:spAutoFit/>
          </a:bodyPr>
          <a:lstStyle/>
          <a:p>
            <a:pPr fontAlgn="base"/>
            <a:r>
              <a:rPr lang="en-US" sz="900">
                <a:solidFill>
                  <a:schemeClr val="accent2">
                    <a:lumMod val="50000"/>
                  </a:schemeClr>
                </a:solidFill>
                <a:ea typeface="Times New Roman" panose="02020603050405020304" pitchFamily="18" charset="0"/>
                <a:cs typeface="Times New Roman" panose="02020603050405020304" pitchFamily="18" charset="0"/>
              </a:rPr>
              <a:t>The interaction between the cerebrum and the cerebellum occurs through reciprocal connections between specific cerebral and cerebellar areas. Purkinje cells in the cerebellar cortex project to areas in the neocortex through the cerebellar nuclei and the thalamus; the neocortex in turn projects back to the original cerebellar area through the pontine nuclei.</a:t>
            </a:r>
            <a:endParaRPr lang="en-GB" sz="900">
              <a:solidFill>
                <a:schemeClr val="accent2">
                  <a:lumMod val="50000"/>
                </a:schemeClr>
              </a:solidFill>
              <a:ea typeface="Times New Roman" panose="02020603050405020304" pitchFamily="18" charset="0"/>
            </a:endParaRPr>
          </a:p>
        </p:txBody>
      </p:sp>
      <p:grpSp>
        <p:nvGrpSpPr>
          <p:cNvPr id="20" name="Group 19">
            <a:extLst>
              <a:ext uri="{FF2B5EF4-FFF2-40B4-BE49-F238E27FC236}">
                <a16:creationId xmlns:a16="http://schemas.microsoft.com/office/drawing/2014/main" id="{8B5D2447-8E8D-B436-F8F5-0A281D606401}"/>
              </a:ext>
            </a:extLst>
          </p:cNvPr>
          <p:cNvGrpSpPr/>
          <p:nvPr/>
        </p:nvGrpSpPr>
        <p:grpSpPr>
          <a:xfrm flipH="1">
            <a:off x="9797956" y="4023592"/>
            <a:ext cx="1783253" cy="246221"/>
            <a:chOff x="6436939" y="4125801"/>
            <a:chExt cx="1783253" cy="246221"/>
          </a:xfrm>
        </p:grpSpPr>
        <p:cxnSp>
          <p:nvCxnSpPr>
            <p:cNvPr id="21" name="Straight Connector 20">
              <a:extLst>
                <a:ext uri="{FF2B5EF4-FFF2-40B4-BE49-F238E27FC236}">
                  <a16:creationId xmlns:a16="http://schemas.microsoft.com/office/drawing/2014/main" id="{0271F011-A48A-F27E-3E10-95A709BAA592}"/>
                </a:ext>
              </a:extLst>
            </p:cNvPr>
            <p:cNvCxnSpPr>
              <a:cxnSpLocks/>
            </p:cNvCxnSpPr>
            <p:nvPr/>
          </p:nvCxnSpPr>
          <p:spPr>
            <a:xfrm flipH="1">
              <a:off x="7557474" y="4249547"/>
              <a:ext cx="662718" cy="0"/>
            </a:xfrm>
            <a:prstGeom prst="line">
              <a:avLst/>
            </a:prstGeom>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8E7C6B19-1012-5B9E-8D3B-D3841448B1C0}"/>
                </a:ext>
              </a:extLst>
            </p:cNvPr>
            <p:cNvSpPr txBox="1"/>
            <p:nvPr/>
          </p:nvSpPr>
          <p:spPr>
            <a:xfrm>
              <a:off x="6436939" y="4125801"/>
              <a:ext cx="1156235" cy="246221"/>
            </a:xfrm>
            <a:prstGeom prst="rect">
              <a:avLst/>
            </a:prstGeom>
            <a:noFill/>
          </p:spPr>
          <p:txBody>
            <a:bodyPr wrap="none" lIns="90000" rtlCol="0" anchor="ctr" anchorCtr="0">
              <a:spAutoFit/>
            </a:bodyPr>
            <a:lstStyle/>
            <a:p>
              <a:r>
                <a:rPr lang="en-US" sz="1000"/>
                <a:t>Cerebellar cortex</a:t>
              </a:r>
            </a:p>
          </p:txBody>
        </p:sp>
      </p:grpSp>
      <p:grpSp>
        <p:nvGrpSpPr>
          <p:cNvPr id="25" name="Group 24">
            <a:extLst>
              <a:ext uri="{FF2B5EF4-FFF2-40B4-BE49-F238E27FC236}">
                <a16:creationId xmlns:a16="http://schemas.microsoft.com/office/drawing/2014/main" id="{727FC462-D866-3211-3757-06D7EF25EEDA}"/>
              </a:ext>
            </a:extLst>
          </p:cNvPr>
          <p:cNvGrpSpPr/>
          <p:nvPr/>
        </p:nvGrpSpPr>
        <p:grpSpPr>
          <a:xfrm flipH="1">
            <a:off x="10123981" y="3682105"/>
            <a:ext cx="1360666" cy="246221"/>
            <a:chOff x="6736701" y="4125801"/>
            <a:chExt cx="1360666" cy="246221"/>
          </a:xfrm>
        </p:grpSpPr>
        <p:cxnSp>
          <p:nvCxnSpPr>
            <p:cNvPr id="26" name="Straight Connector 25">
              <a:extLst>
                <a:ext uri="{FF2B5EF4-FFF2-40B4-BE49-F238E27FC236}">
                  <a16:creationId xmlns:a16="http://schemas.microsoft.com/office/drawing/2014/main" id="{9F677DA9-C95E-154F-843F-FF35517F2B8A}"/>
                </a:ext>
              </a:extLst>
            </p:cNvPr>
            <p:cNvCxnSpPr>
              <a:cxnSpLocks/>
            </p:cNvCxnSpPr>
            <p:nvPr/>
          </p:nvCxnSpPr>
          <p:spPr>
            <a:xfrm flipH="1">
              <a:off x="7549666" y="4249547"/>
              <a:ext cx="547701" cy="0"/>
            </a:xfrm>
            <a:prstGeom prst="line">
              <a:avLst/>
            </a:prstGeom>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44FE230B-CEE5-409B-C280-129054D9283C}"/>
                </a:ext>
              </a:extLst>
            </p:cNvPr>
            <p:cNvSpPr txBox="1"/>
            <p:nvPr/>
          </p:nvSpPr>
          <p:spPr>
            <a:xfrm>
              <a:off x="6736701" y="4125801"/>
              <a:ext cx="856473" cy="246221"/>
            </a:xfrm>
            <a:prstGeom prst="rect">
              <a:avLst/>
            </a:prstGeom>
            <a:noFill/>
          </p:spPr>
          <p:txBody>
            <a:bodyPr wrap="none" lIns="90000" rtlCol="0" anchor="ctr" anchorCtr="0">
              <a:spAutoFit/>
            </a:bodyPr>
            <a:lstStyle/>
            <a:p>
              <a:r>
                <a:rPr lang="en-US" sz="1000"/>
                <a:t>Deep nuclei</a:t>
              </a:r>
            </a:p>
          </p:txBody>
        </p:sp>
      </p:grpSp>
      <p:grpSp>
        <p:nvGrpSpPr>
          <p:cNvPr id="28" name="Group 27">
            <a:extLst>
              <a:ext uri="{FF2B5EF4-FFF2-40B4-BE49-F238E27FC236}">
                <a16:creationId xmlns:a16="http://schemas.microsoft.com/office/drawing/2014/main" id="{721D379C-7AB5-8E7E-319D-B742C549DEB4}"/>
              </a:ext>
            </a:extLst>
          </p:cNvPr>
          <p:cNvGrpSpPr/>
          <p:nvPr/>
        </p:nvGrpSpPr>
        <p:grpSpPr>
          <a:xfrm>
            <a:off x="6313481" y="3854259"/>
            <a:ext cx="2841808" cy="246221"/>
            <a:chOff x="6610063" y="4125801"/>
            <a:chExt cx="2841808" cy="246221"/>
          </a:xfrm>
        </p:grpSpPr>
        <p:cxnSp>
          <p:nvCxnSpPr>
            <p:cNvPr id="29" name="Straight Connector 28">
              <a:extLst>
                <a:ext uri="{FF2B5EF4-FFF2-40B4-BE49-F238E27FC236}">
                  <a16:creationId xmlns:a16="http://schemas.microsoft.com/office/drawing/2014/main" id="{C536FBC7-71E1-5FF7-DBCD-50F82E635851}"/>
                </a:ext>
              </a:extLst>
            </p:cNvPr>
            <p:cNvCxnSpPr>
              <a:cxnSpLocks/>
            </p:cNvCxnSpPr>
            <p:nvPr/>
          </p:nvCxnSpPr>
          <p:spPr>
            <a:xfrm flipH="1">
              <a:off x="7557474" y="4249547"/>
              <a:ext cx="1894397" cy="0"/>
            </a:xfrm>
            <a:prstGeom prst="line">
              <a:avLst/>
            </a:prstGeom>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9643FC5C-EF2A-671B-BA64-7227911E21FE}"/>
                </a:ext>
              </a:extLst>
            </p:cNvPr>
            <p:cNvSpPr txBox="1"/>
            <p:nvPr/>
          </p:nvSpPr>
          <p:spPr>
            <a:xfrm>
              <a:off x="6610063" y="4125801"/>
              <a:ext cx="983111" cy="246221"/>
            </a:xfrm>
            <a:prstGeom prst="rect">
              <a:avLst/>
            </a:prstGeom>
            <a:noFill/>
          </p:spPr>
          <p:txBody>
            <a:bodyPr wrap="none" lIns="90000" rtlCol="0" anchor="ctr" anchorCtr="0">
              <a:spAutoFit/>
            </a:bodyPr>
            <a:lstStyle/>
            <a:p>
              <a:pPr algn="r"/>
              <a:r>
                <a:rPr lang="en-US" sz="1000"/>
                <a:t>Pontine nuclei</a:t>
              </a:r>
            </a:p>
          </p:txBody>
        </p:sp>
      </p:grpSp>
      <p:grpSp>
        <p:nvGrpSpPr>
          <p:cNvPr id="33" name="Group 32">
            <a:extLst>
              <a:ext uri="{FF2B5EF4-FFF2-40B4-BE49-F238E27FC236}">
                <a16:creationId xmlns:a16="http://schemas.microsoft.com/office/drawing/2014/main" id="{4C6F4416-390D-C89A-AF2F-4DE99B5229D7}"/>
              </a:ext>
            </a:extLst>
          </p:cNvPr>
          <p:cNvGrpSpPr/>
          <p:nvPr/>
        </p:nvGrpSpPr>
        <p:grpSpPr>
          <a:xfrm>
            <a:off x="6225315" y="2996303"/>
            <a:ext cx="2760641" cy="246221"/>
            <a:chOff x="6521897" y="4125801"/>
            <a:chExt cx="2760641" cy="246221"/>
          </a:xfrm>
        </p:grpSpPr>
        <p:cxnSp>
          <p:nvCxnSpPr>
            <p:cNvPr id="34" name="Straight Connector 33">
              <a:extLst>
                <a:ext uri="{FF2B5EF4-FFF2-40B4-BE49-F238E27FC236}">
                  <a16:creationId xmlns:a16="http://schemas.microsoft.com/office/drawing/2014/main" id="{C4A74C2E-A6F7-6087-348A-A7DC2919FEF5}"/>
                </a:ext>
              </a:extLst>
            </p:cNvPr>
            <p:cNvCxnSpPr>
              <a:cxnSpLocks/>
            </p:cNvCxnSpPr>
            <p:nvPr/>
          </p:nvCxnSpPr>
          <p:spPr>
            <a:xfrm flipH="1">
              <a:off x="7557474" y="4249547"/>
              <a:ext cx="1725064" cy="0"/>
            </a:xfrm>
            <a:prstGeom prst="line">
              <a:avLst/>
            </a:prstGeom>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CBBFA219-B7E1-0117-337E-B04F1F9E44EC}"/>
                </a:ext>
              </a:extLst>
            </p:cNvPr>
            <p:cNvSpPr txBox="1"/>
            <p:nvPr/>
          </p:nvSpPr>
          <p:spPr>
            <a:xfrm>
              <a:off x="6521897" y="4125801"/>
              <a:ext cx="1071277" cy="246221"/>
            </a:xfrm>
            <a:prstGeom prst="rect">
              <a:avLst/>
            </a:prstGeom>
            <a:noFill/>
          </p:spPr>
          <p:txBody>
            <a:bodyPr wrap="none" lIns="90000" rtlCol="0" anchor="ctr" anchorCtr="0">
              <a:spAutoFit/>
            </a:bodyPr>
            <a:lstStyle/>
            <a:p>
              <a:pPr algn="r"/>
              <a:r>
                <a:rPr lang="en-US" sz="1000"/>
                <a:t>Thalamic nuclei</a:t>
              </a:r>
            </a:p>
          </p:txBody>
        </p:sp>
      </p:grpSp>
      <p:grpSp>
        <p:nvGrpSpPr>
          <p:cNvPr id="37" name="Group 36">
            <a:extLst>
              <a:ext uri="{FF2B5EF4-FFF2-40B4-BE49-F238E27FC236}">
                <a16:creationId xmlns:a16="http://schemas.microsoft.com/office/drawing/2014/main" id="{9F031CDC-BB18-6CBE-A97B-82FD97B8E481}"/>
              </a:ext>
            </a:extLst>
          </p:cNvPr>
          <p:cNvGrpSpPr/>
          <p:nvPr/>
        </p:nvGrpSpPr>
        <p:grpSpPr>
          <a:xfrm>
            <a:off x="6531490" y="2499592"/>
            <a:ext cx="1348860" cy="246221"/>
            <a:chOff x="6828072" y="4125801"/>
            <a:chExt cx="1348860" cy="246221"/>
          </a:xfrm>
        </p:grpSpPr>
        <p:cxnSp>
          <p:nvCxnSpPr>
            <p:cNvPr id="38" name="Straight Connector 37">
              <a:extLst>
                <a:ext uri="{FF2B5EF4-FFF2-40B4-BE49-F238E27FC236}">
                  <a16:creationId xmlns:a16="http://schemas.microsoft.com/office/drawing/2014/main" id="{303D6343-FF36-8A31-57DC-C69A0DEC0A5A}"/>
                </a:ext>
              </a:extLst>
            </p:cNvPr>
            <p:cNvCxnSpPr>
              <a:cxnSpLocks/>
            </p:cNvCxnSpPr>
            <p:nvPr/>
          </p:nvCxnSpPr>
          <p:spPr>
            <a:xfrm flipH="1">
              <a:off x="7557474" y="4249547"/>
              <a:ext cx="619458" cy="0"/>
            </a:xfrm>
            <a:prstGeom prst="line">
              <a:avLst/>
            </a:prstGeom>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5E734536-1F6A-A767-62D8-5CAE5406EDB4}"/>
                </a:ext>
              </a:extLst>
            </p:cNvPr>
            <p:cNvSpPr txBox="1"/>
            <p:nvPr/>
          </p:nvSpPr>
          <p:spPr>
            <a:xfrm>
              <a:off x="6828072" y="4125801"/>
              <a:ext cx="765102" cy="246221"/>
            </a:xfrm>
            <a:prstGeom prst="rect">
              <a:avLst/>
            </a:prstGeom>
            <a:noFill/>
          </p:spPr>
          <p:txBody>
            <a:bodyPr wrap="none" lIns="90000" rtlCol="0" anchor="ctr" anchorCtr="0">
              <a:spAutoFit/>
            </a:bodyPr>
            <a:lstStyle/>
            <a:p>
              <a:pPr algn="r"/>
              <a:r>
                <a:rPr lang="en-US" sz="1000"/>
                <a:t>Neocortex</a:t>
              </a:r>
            </a:p>
          </p:txBody>
        </p:sp>
      </p:grpSp>
      <p:sp>
        <p:nvSpPr>
          <p:cNvPr id="18" name="Oval 17">
            <a:extLst>
              <a:ext uri="{FF2B5EF4-FFF2-40B4-BE49-F238E27FC236}">
                <a16:creationId xmlns:a16="http://schemas.microsoft.com/office/drawing/2014/main" id="{018EE1AB-B42D-9FF6-048B-97A111CA87A4}"/>
              </a:ext>
            </a:extLst>
          </p:cNvPr>
          <p:cNvSpPr/>
          <p:nvPr/>
        </p:nvSpPr>
        <p:spPr>
          <a:xfrm>
            <a:off x="10092510" y="3796456"/>
            <a:ext cx="62800" cy="62672"/>
          </a:xfrm>
          <a:prstGeom prst="ellipse">
            <a:avLst/>
          </a:prstGeom>
          <a:solidFill>
            <a:srgbClr val="00B0F0"/>
          </a:solidFill>
          <a:ln w="9180" cap="flat">
            <a:solidFill>
              <a:srgbClr val="00B0F0"/>
            </a:solidFill>
            <a:prstDash val="solid"/>
            <a:miter/>
          </a:ln>
        </p:spPr>
        <p:txBody>
          <a:bodyPr/>
          <a:lstStyle/>
          <a:p>
            <a:endParaRPr lang="en-US"/>
          </a:p>
        </p:txBody>
      </p:sp>
      <p:sp>
        <p:nvSpPr>
          <p:cNvPr id="23" name="Oval 22">
            <a:extLst>
              <a:ext uri="{FF2B5EF4-FFF2-40B4-BE49-F238E27FC236}">
                <a16:creationId xmlns:a16="http://schemas.microsoft.com/office/drawing/2014/main" id="{3F0E65BD-1DFB-FF3D-E5B5-94A0A6A2E848}"/>
              </a:ext>
            </a:extLst>
          </p:cNvPr>
          <p:cNvSpPr/>
          <p:nvPr/>
        </p:nvSpPr>
        <p:spPr>
          <a:xfrm>
            <a:off x="9901263" y="3861968"/>
            <a:ext cx="62800" cy="62672"/>
          </a:xfrm>
          <a:prstGeom prst="ellipse">
            <a:avLst/>
          </a:prstGeom>
          <a:solidFill>
            <a:srgbClr val="0070C0"/>
          </a:solidFill>
          <a:ln w="9180" cap="flat">
            <a:solidFill>
              <a:srgbClr val="0070C0"/>
            </a:solidFill>
            <a:prstDash val="solid"/>
            <a:miter/>
          </a:ln>
        </p:spPr>
        <p:txBody>
          <a:bodyPr/>
          <a:lstStyle/>
          <a:p>
            <a:endParaRPr lang="en-US"/>
          </a:p>
        </p:txBody>
      </p:sp>
      <p:sp>
        <p:nvSpPr>
          <p:cNvPr id="24" name="Oval 23">
            <a:extLst>
              <a:ext uri="{FF2B5EF4-FFF2-40B4-BE49-F238E27FC236}">
                <a16:creationId xmlns:a16="http://schemas.microsoft.com/office/drawing/2014/main" id="{5DF9E02A-B98A-CEA1-5398-70908482D840}"/>
              </a:ext>
            </a:extLst>
          </p:cNvPr>
          <p:cNvSpPr/>
          <p:nvPr/>
        </p:nvSpPr>
        <p:spPr>
          <a:xfrm>
            <a:off x="9957177" y="3876812"/>
            <a:ext cx="39663" cy="39582"/>
          </a:xfrm>
          <a:prstGeom prst="ellipse">
            <a:avLst/>
          </a:prstGeom>
          <a:solidFill>
            <a:srgbClr val="0070C0"/>
          </a:solidFill>
          <a:ln w="9180" cap="flat">
            <a:solidFill>
              <a:srgbClr val="0070C0"/>
            </a:solidFill>
            <a:prstDash val="solid"/>
            <a:miter/>
          </a:ln>
        </p:spPr>
        <p:txBody>
          <a:bodyPr/>
          <a:lstStyle/>
          <a:p>
            <a:endParaRPr lang="en-US"/>
          </a:p>
        </p:txBody>
      </p:sp>
      <p:sp>
        <p:nvSpPr>
          <p:cNvPr id="31" name="Oval 30">
            <a:extLst>
              <a:ext uri="{FF2B5EF4-FFF2-40B4-BE49-F238E27FC236}">
                <a16:creationId xmlns:a16="http://schemas.microsoft.com/office/drawing/2014/main" id="{F724B97F-0F94-844F-B93E-A650CFE3886D}"/>
              </a:ext>
            </a:extLst>
          </p:cNvPr>
          <p:cNvSpPr/>
          <p:nvPr/>
        </p:nvSpPr>
        <p:spPr>
          <a:xfrm>
            <a:off x="9329726" y="3768143"/>
            <a:ext cx="62800" cy="62672"/>
          </a:xfrm>
          <a:prstGeom prst="ellipse">
            <a:avLst/>
          </a:prstGeom>
          <a:solidFill>
            <a:srgbClr val="00B0F0"/>
          </a:solidFill>
          <a:ln w="9180" cap="flat">
            <a:solidFill>
              <a:srgbClr val="00B0F0"/>
            </a:solidFill>
            <a:prstDash val="solid"/>
            <a:miter/>
          </a:ln>
        </p:spPr>
        <p:txBody>
          <a:bodyPr/>
          <a:lstStyle/>
          <a:p>
            <a:endParaRPr lang="en-US"/>
          </a:p>
        </p:txBody>
      </p:sp>
      <p:sp>
        <p:nvSpPr>
          <p:cNvPr id="32" name="Freeform 31">
            <a:extLst>
              <a:ext uri="{FF2B5EF4-FFF2-40B4-BE49-F238E27FC236}">
                <a16:creationId xmlns:a16="http://schemas.microsoft.com/office/drawing/2014/main" id="{5FD12668-BC8F-A2D0-5FB4-10402340687C}"/>
              </a:ext>
            </a:extLst>
          </p:cNvPr>
          <p:cNvSpPr/>
          <p:nvPr/>
        </p:nvSpPr>
        <p:spPr>
          <a:xfrm>
            <a:off x="10000146" y="3848224"/>
            <a:ext cx="79510" cy="72109"/>
          </a:xfrm>
          <a:custGeom>
            <a:avLst/>
            <a:gdLst>
              <a:gd name="csX0" fmla="*/ 65187 w 79510"/>
              <a:gd name="csY0" fmla="*/ 0 h 72109"/>
              <a:gd name="csX1" fmla="*/ 79510 w 79510"/>
              <a:gd name="csY1" fmla="*/ 72110 h 72109"/>
              <a:gd name="csX2" fmla="*/ 0 w 79510"/>
              <a:gd name="csY2" fmla="*/ 50394 h 72109"/>
              <a:gd name="csX3" fmla="*/ 65187 w 79510"/>
              <a:gd name="csY3" fmla="*/ 0 h 72109"/>
            </a:gdLst>
            <a:ahLst/>
            <a:cxnLst>
              <a:cxn ang="0">
                <a:pos x="csX0" y="csY0"/>
              </a:cxn>
              <a:cxn ang="0">
                <a:pos x="csX1" y="csY1"/>
              </a:cxn>
              <a:cxn ang="0">
                <a:pos x="csX2" y="csY2"/>
              </a:cxn>
              <a:cxn ang="0">
                <a:pos x="csX3" y="csY3"/>
              </a:cxn>
            </a:cxnLst>
            <a:rect l="l" t="t" r="r" b="b"/>
            <a:pathLst>
              <a:path w="79510" h="72109">
                <a:moveTo>
                  <a:pt x="65187" y="0"/>
                </a:moveTo>
                <a:lnTo>
                  <a:pt x="79510" y="72110"/>
                </a:lnTo>
                <a:lnTo>
                  <a:pt x="0" y="50394"/>
                </a:lnTo>
                <a:lnTo>
                  <a:pt x="65187" y="0"/>
                </a:lnTo>
                <a:close/>
              </a:path>
            </a:pathLst>
          </a:custGeom>
          <a:solidFill>
            <a:srgbClr val="0070C0"/>
          </a:solidFill>
          <a:ln w="9180" cap="flat">
            <a:solidFill>
              <a:srgbClr val="0070C0"/>
            </a:solidFill>
            <a:prstDash val="solid"/>
            <a:miter/>
          </a:ln>
        </p:spPr>
        <p:txBody>
          <a:bodyPr/>
          <a:lstStyle/>
          <a:p>
            <a:endParaRPr lang="en-US"/>
          </a:p>
        </p:txBody>
      </p:sp>
      <p:sp>
        <p:nvSpPr>
          <p:cNvPr id="36" name="Freeform 35">
            <a:extLst>
              <a:ext uri="{FF2B5EF4-FFF2-40B4-BE49-F238E27FC236}">
                <a16:creationId xmlns:a16="http://schemas.microsoft.com/office/drawing/2014/main" id="{605A1FC3-64F4-F0E8-8807-603B77450B3F}"/>
              </a:ext>
            </a:extLst>
          </p:cNvPr>
          <p:cNvSpPr/>
          <p:nvPr/>
        </p:nvSpPr>
        <p:spPr>
          <a:xfrm>
            <a:off x="9283727" y="3539903"/>
            <a:ext cx="70788" cy="81730"/>
          </a:xfrm>
          <a:custGeom>
            <a:avLst/>
            <a:gdLst>
              <a:gd name="csX0" fmla="*/ 70788 w 70788"/>
              <a:gd name="csY0" fmla="*/ 41965 h 81730"/>
              <a:gd name="csX1" fmla="*/ 8814 w 70788"/>
              <a:gd name="csY1" fmla="*/ 81730 h 81730"/>
              <a:gd name="csX2" fmla="*/ 0 w 70788"/>
              <a:gd name="csY2" fmla="*/ 0 h 81730"/>
              <a:gd name="csX3" fmla="*/ 70788 w 70788"/>
              <a:gd name="csY3" fmla="*/ 41965 h 81730"/>
            </a:gdLst>
            <a:ahLst/>
            <a:cxnLst>
              <a:cxn ang="0">
                <a:pos x="csX0" y="csY0"/>
              </a:cxn>
              <a:cxn ang="0">
                <a:pos x="csX1" y="csY1"/>
              </a:cxn>
              <a:cxn ang="0">
                <a:pos x="csX2" y="csY2"/>
              </a:cxn>
              <a:cxn ang="0">
                <a:pos x="csX3" y="csY3"/>
              </a:cxn>
            </a:cxnLst>
            <a:rect l="l" t="t" r="r" b="b"/>
            <a:pathLst>
              <a:path w="70788" h="81730">
                <a:moveTo>
                  <a:pt x="70788" y="41965"/>
                </a:moveTo>
                <a:lnTo>
                  <a:pt x="8814" y="81730"/>
                </a:lnTo>
                <a:lnTo>
                  <a:pt x="0" y="0"/>
                </a:lnTo>
                <a:lnTo>
                  <a:pt x="70788" y="41965"/>
                </a:lnTo>
                <a:close/>
              </a:path>
            </a:pathLst>
          </a:custGeom>
          <a:solidFill>
            <a:srgbClr val="0070C0"/>
          </a:solidFill>
          <a:ln w="9180" cap="flat">
            <a:noFill/>
            <a:prstDash val="solid"/>
            <a:miter/>
          </a:ln>
        </p:spPr>
        <p:txBody>
          <a:bodyPr/>
          <a:lstStyle/>
          <a:p>
            <a:endParaRPr lang="en-US"/>
          </a:p>
        </p:txBody>
      </p:sp>
      <p:sp>
        <p:nvSpPr>
          <p:cNvPr id="40" name="Freeform 39">
            <a:extLst>
              <a:ext uri="{FF2B5EF4-FFF2-40B4-BE49-F238E27FC236}">
                <a16:creationId xmlns:a16="http://schemas.microsoft.com/office/drawing/2014/main" id="{ECBC5BD5-205A-1E1E-4419-9143295C768D}"/>
              </a:ext>
            </a:extLst>
          </p:cNvPr>
          <p:cNvSpPr/>
          <p:nvPr/>
        </p:nvSpPr>
        <p:spPr>
          <a:xfrm>
            <a:off x="9656673" y="3977783"/>
            <a:ext cx="82356" cy="67894"/>
          </a:xfrm>
          <a:custGeom>
            <a:avLst/>
            <a:gdLst>
              <a:gd name="csX0" fmla="*/ 0 w 82356"/>
              <a:gd name="csY0" fmla="*/ 64413 h 67894"/>
              <a:gd name="csX1" fmla="*/ 35715 w 82356"/>
              <a:gd name="csY1" fmla="*/ 0 h 67894"/>
              <a:gd name="csX2" fmla="*/ 82356 w 82356"/>
              <a:gd name="csY2" fmla="*/ 67895 h 67894"/>
              <a:gd name="csX3" fmla="*/ 0 w 82356"/>
              <a:gd name="csY3" fmla="*/ 64413 h 67894"/>
            </a:gdLst>
            <a:ahLst/>
            <a:cxnLst>
              <a:cxn ang="0">
                <a:pos x="csX0" y="csY0"/>
              </a:cxn>
              <a:cxn ang="0">
                <a:pos x="csX1" y="csY1"/>
              </a:cxn>
              <a:cxn ang="0">
                <a:pos x="csX2" y="csY2"/>
              </a:cxn>
              <a:cxn ang="0">
                <a:pos x="csX3" y="csY3"/>
              </a:cxn>
            </a:cxnLst>
            <a:rect l="l" t="t" r="r" b="b"/>
            <a:pathLst>
              <a:path w="82356" h="67894">
                <a:moveTo>
                  <a:pt x="0" y="64413"/>
                </a:moveTo>
                <a:lnTo>
                  <a:pt x="35715" y="0"/>
                </a:lnTo>
                <a:lnTo>
                  <a:pt x="82356" y="67895"/>
                </a:lnTo>
                <a:lnTo>
                  <a:pt x="0" y="64413"/>
                </a:lnTo>
                <a:close/>
              </a:path>
            </a:pathLst>
          </a:custGeom>
          <a:solidFill>
            <a:srgbClr val="00B0F0"/>
          </a:solidFill>
          <a:ln w="9180" cap="flat">
            <a:solidFill>
              <a:srgbClr val="00B0F0"/>
            </a:solidFill>
            <a:prstDash val="solid"/>
            <a:miter/>
          </a:ln>
        </p:spPr>
        <p:txBody>
          <a:bodyPr/>
          <a:lstStyle/>
          <a:p>
            <a:endParaRPr lang="en-US"/>
          </a:p>
        </p:txBody>
      </p:sp>
      <p:sp>
        <p:nvSpPr>
          <p:cNvPr id="41" name="Freeform 40">
            <a:extLst>
              <a:ext uri="{FF2B5EF4-FFF2-40B4-BE49-F238E27FC236}">
                <a16:creationId xmlns:a16="http://schemas.microsoft.com/office/drawing/2014/main" id="{9BC0CFB7-A0FB-8E3B-E1A8-8D5EC7B92E50}"/>
              </a:ext>
            </a:extLst>
          </p:cNvPr>
          <p:cNvSpPr/>
          <p:nvPr/>
        </p:nvSpPr>
        <p:spPr>
          <a:xfrm>
            <a:off x="8615970" y="2779226"/>
            <a:ext cx="77306" cy="78798"/>
          </a:xfrm>
          <a:custGeom>
            <a:avLst/>
            <a:gdLst>
              <a:gd name="csX0" fmla="*/ 0 w 77306"/>
              <a:gd name="csY0" fmla="*/ 50303 h 78798"/>
              <a:gd name="csX1" fmla="*/ 53803 w 77306"/>
              <a:gd name="csY1" fmla="*/ 0 h 78798"/>
              <a:gd name="csX2" fmla="*/ 77307 w 77306"/>
              <a:gd name="csY2" fmla="*/ 78798 h 78798"/>
              <a:gd name="csX3" fmla="*/ 0 w 77306"/>
              <a:gd name="csY3" fmla="*/ 50303 h 78798"/>
            </a:gdLst>
            <a:ahLst/>
            <a:cxnLst>
              <a:cxn ang="0">
                <a:pos x="csX0" y="csY0"/>
              </a:cxn>
              <a:cxn ang="0">
                <a:pos x="csX1" y="csY1"/>
              </a:cxn>
              <a:cxn ang="0">
                <a:pos x="csX2" y="csY2"/>
              </a:cxn>
              <a:cxn ang="0">
                <a:pos x="csX3" y="csY3"/>
              </a:cxn>
            </a:cxnLst>
            <a:rect l="l" t="t" r="r" b="b"/>
            <a:pathLst>
              <a:path w="77306" h="78798">
                <a:moveTo>
                  <a:pt x="0" y="50303"/>
                </a:moveTo>
                <a:lnTo>
                  <a:pt x="53803" y="0"/>
                </a:lnTo>
                <a:lnTo>
                  <a:pt x="77307" y="78798"/>
                </a:lnTo>
                <a:lnTo>
                  <a:pt x="0" y="50303"/>
                </a:lnTo>
                <a:close/>
              </a:path>
            </a:pathLst>
          </a:custGeom>
          <a:solidFill>
            <a:srgbClr val="00B0F0"/>
          </a:solidFill>
          <a:ln w="9180" cap="flat">
            <a:solidFill>
              <a:srgbClr val="00B0F0"/>
            </a:solidFill>
            <a:prstDash val="solid"/>
            <a:miter/>
          </a:ln>
        </p:spPr>
        <p:txBody>
          <a:bodyPr/>
          <a:lstStyle/>
          <a:p>
            <a:endParaRPr lang="en-US"/>
          </a:p>
        </p:txBody>
      </p:sp>
      <p:sp>
        <p:nvSpPr>
          <p:cNvPr id="42" name="Freeform 41">
            <a:extLst>
              <a:ext uri="{FF2B5EF4-FFF2-40B4-BE49-F238E27FC236}">
                <a16:creationId xmlns:a16="http://schemas.microsoft.com/office/drawing/2014/main" id="{9B037725-AB3E-B423-0557-EA36DE4C34D4}"/>
              </a:ext>
            </a:extLst>
          </p:cNvPr>
          <p:cNvSpPr/>
          <p:nvPr/>
        </p:nvSpPr>
        <p:spPr>
          <a:xfrm>
            <a:off x="8528564" y="2561981"/>
            <a:ext cx="81897" cy="70826"/>
          </a:xfrm>
          <a:custGeom>
            <a:avLst/>
            <a:gdLst>
              <a:gd name="csX0" fmla="*/ 81898 w 81897"/>
              <a:gd name="csY0" fmla="*/ 8979 h 70826"/>
              <a:gd name="csX1" fmla="*/ 41959 w 81897"/>
              <a:gd name="csY1" fmla="*/ 70827 h 70826"/>
              <a:gd name="csX2" fmla="*/ 0 w 81897"/>
              <a:gd name="csY2" fmla="*/ 0 h 70826"/>
              <a:gd name="csX3" fmla="*/ 81898 w 81897"/>
              <a:gd name="csY3" fmla="*/ 8979 h 70826"/>
            </a:gdLst>
            <a:ahLst/>
            <a:cxnLst>
              <a:cxn ang="0">
                <a:pos x="csX0" y="csY0"/>
              </a:cxn>
              <a:cxn ang="0">
                <a:pos x="csX1" y="csY1"/>
              </a:cxn>
              <a:cxn ang="0">
                <a:pos x="csX2" y="csY2"/>
              </a:cxn>
              <a:cxn ang="0">
                <a:pos x="csX3" y="csY3"/>
              </a:cxn>
            </a:cxnLst>
            <a:rect l="l" t="t" r="r" b="b"/>
            <a:pathLst>
              <a:path w="81897" h="70826">
                <a:moveTo>
                  <a:pt x="81898" y="8979"/>
                </a:moveTo>
                <a:lnTo>
                  <a:pt x="41959" y="70827"/>
                </a:lnTo>
                <a:lnTo>
                  <a:pt x="0" y="0"/>
                </a:lnTo>
                <a:lnTo>
                  <a:pt x="81898" y="8979"/>
                </a:lnTo>
                <a:close/>
              </a:path>
            </a:pathLst>
          </a:custGeom>
          <a:solidFill>
            <a:srgbClr val="0070C0"/>
          </a:solidFill>
          <a:ln w="9180" cap="flat">
            <a:noFill/>
            <a:prstDash val="solid"/>
            <a:miter/>
          </a:ln>
        </p:spPr>
        <p:txBody>
          <a:bodyPr/>
          <a:lstStyle/>
          <a:p>
            <a:endParaRPr lang="en-US"/>
          </a:p>
        </p:txBody>
      </p:sp>
      <p:sp>
        <p:nvSpPr>
          <p:cNvPr id="43" name="Freeform 42">
            <a:extLst>
              <a:ext uri="{FF2B5EF4-FFF2-40B4-BE49-F238E27FC236}">
                <a16:creationId xmlns:a16="http://schemas.microsoft.com/office/drawing/2014/main" id="{683A56D0-29F4-C14B-3F37-F3499EB97094}"/>
              </a:ext>
            </a:extLst>
          </p:cNvPr>
          <p:cNvSpPr/>
          <p:nvPr/>
        </p:nvSpPr>
        <p:spPr>
          <a:xfrm>
            <a:off x="9301815" y="3744504"/>
            <a:ext cx="72991" cy="60289"/>
          </a:xfrm>
          <a:custGeom>
            <a:avLst/>
            <a:gdLst>
              <a:gd name="csX0" fmla="*/ 0 w 72991"/>
              <a:gd name="csY0" fmla="*/ 60290 h 60289"/>
              <a:gd name="csX1" fmla="*/ 72992 w 72991"/>
              <a:gd name="csY1" fmla="*/ 0 h 60289"/>
            </a:gdLst>
            <a:ahLst/>
            <a:cxnLst>
              <a:cxn ang="0">
                <a:pos x="csX0" y="csY0"/>
              </a:cxn>
              <a:cxn ang="0">
                <a:pos x="csX1" y="csY1"/>
              </a:cxn>
            </a:cxnLst>
            <a:rect l="l" t="t" r="r" b="b"/>
            <a:pathLst>
              <a:path w="72991" h="60289">
                <a:moveTo>
                  <a:pt x="0" y="60290"/>
                </a:moveTo>
                <a:lnTo>
                  <a:pt x="72992" y="0"/>
                </a:lnTo>
              </a:path>
            </a:pathLst>
          </a:custGeom>
          <a:ln w="18360" cap="flat">
            <a:solidFill>
              <a:srgbClr val="00B0F0"/>
            </a:solidFill>
            <a:prstDash val="solid"/>
            <a:miter/>
          </a:ln>
        </p:spPr>
        <p:txBody>
          <a:bodyPr/>
          <a:lstStyle/>
          <a:p>
            <a:endParaRPr lang="en-US"/>
          </a:p>
        </p:txBody>
      </p:sp>
      <p:sp>
        <p:nvSpPr>
          <p:cNvPr id="44" name="Oval 43">
            <a:extLst>
              <a:ext uri="{FF2B5EF4-FFF2-40B4-BE49-F238E27FC236}">
                <a16:creationId xmlns:a16="http://schemas.microsoft.com/office/drawing/2014/main" id="{F35F59CF-0975-EAD3-96D9-66DEEB89D3E2}"/>
              </a:ext>
            </a:extLst>
          </p:cNvPr>
          <p:cNvSpPr/>
          <p:nvPr/>
        </p:nvSpPr>
        <p:spPr>
          <a:xfrm>
            <a:off x="8729910" y="2689982"/>
            <a:ext cx="62800" cy="62672"/>
          </a:xfrm>
          <a:prstGeom prst="ellipse">
            <a:avLst/>
          </a:prstGeom>
          <a:solidFill>
            <a:srgbClr val="0070C0"/>
          </a:solidFill>
          <a:ln w="9180" cap="flat">
            <a:noFill/>
            <a:prstDash val="solid"/>
            <a:miter/>
          </a:ln>
        </p:spPr>
        <p:txBody>
          <a:bodyPr/>
          <a:lstStyle/>
          <a:p>
            <a:endParaRPr lang="en-US"/>
          </a:p>
        </p:txBody>
      </p:sp>
      <p:sp>
        <p:nvSpPr>
          <p:cNvPr id="45" name="Freeform 44">
            <a:extLst>
              <a:ext uri="{FF2B5EF4-FFF2-40B4-BE49-F238E27FC236}">
                <a16:creationId xmlns:a16="http://schemas.microsoft.com/office/drawing/2014/main" id="{004F4830-14DC-9327-0869-41F7442A9212}"/>
              </a:ext>
            </a:extLst>
          </p:cNvPr>
          <p:cNvSpPr/>
          <p:nvPr/>
        </p:nvSpPr>
        <p:spPr>
          <a:xfrm>
            <a:off x="8747171" y="2713438"/>
            <a:ext cx="72991" cy="60381"/>
          </a:xfrm>
          <a:custGeom>
            <a:avLst/>
            <a:gdLst>
              <a:gd name="csX0" fmla="*/ 0 w 72991"/>
              <a:gd name="csY0" fmla="*/ 60381 h 60381"/>
              <a:gd name="csX1" fmla="*/ 72992 w 72991"/>
              <a:gd name="csY1" fmla="*/ 0 h 60381"/>
            </a:gdLst>
            <a:ahLst/>
            <a:cxnLst>
              <a:cxn ang="0">
                <a:pos x="csX0" y="csY0"/>
              </a:cxn>
              <a:cxn ang="0">
                <a:pos x="csX1" y="csY1"/>
              </a:cxn>
            </a:cxnLst>
            <a:rect l="l" t="t" r="r" b="b"/>
            <a:pathLst>
              <a:path w="72991" h="60381">
                <a:moveTo>
                  <a:pt x="0" y="60381"/>
                </a:moveTo>
                <a:lnTo>
                  <a:pt x="72992" y="0"/>
                </a:lnTo>
              </a:path>
            </a:pathLst>
          </a:custGeom>
          <a:ln w="18360" cap="flat">
            <a:solidFill>
              <a:srgbClr val="0070C0"/>
            </a:solidFill>
            <a:prstDash val="solid"/>
            <a:miter/>
          </a:ln>
        </p:spPr>
        <p:txBody>
          <a:bodyPr/>
          <a:lstStyle/>
          <a:p>
            <a:endParaRPr lang="en-US"/>
          </a:p>
        </p:txBody>
      </p:sp>
      <p:sp>
        <p:nvSpPr>
          <p:cNvPr id="46" name="Freeform 45">
            <a:extLst>
              <a:ext uri="{FF2B5EF4-FFF2-40B4-BE49-F238E27FC236}">
                <a16:creationId xmlns:a16="http://schemas.microsoft.com/office/drawing/2014/main" id="{E3E01B13-9876-274F-3BBA-E438C9F37FF8}"/>
              </a:ext>
            </a:extLst>
          </p:cNvPr>
          <p:cNvSpPr/>
          <p:nvPr/>
        </p:nvSpPr>
        <p:spPr>
          <a:xfrm>
            <a:off x="8388732" y="2468797"/>
            <a:ext cx="48936" cy="80997"/>
          </a:xfrm>
          <a:custGeom>
            <a:avLst/>
            <a:gdLst>
              <a:gd name="csX0" fmla="*/ 0 w 48936"/>
              <a:gd name="csY0" fmla="*/ 80997 h 80997"/>
              <a:gd name="csX1" fmla="*/ 48936 w 48936"/>
              <a:gd name="csY1" fmla="*/ 0 h 80997"/>
            </a:gdLst>
            <a:ahLst/>
            <a:cxnLst>
              <a:cxn ang="0">
                <a:pos x="csX0" y="csY0"/>
              </a:cxn>
              <a:cxn ang="0">
                <a:pos x="csX1" y="csY1"/>
              </a:cxn>
            </a:cxnLst>
            <a:rect l="l" t="t" r="r" b="b"/>
            <a:pathLst>
              <a:path w="48936" h="80997">
                <a:moveTo>
                  <a:pt x="0" y="80997"/>
                </a:moveTo>
                <a:lnTo>
                  <a:pt x="48936" y="0"/>
                </a:lnTo>
              </a:path>
            </a:pathLst>
          </a:custGeom>
          <a:ln w="18360" cap="flat">
            <a:solidFill>
              <a:srgbClr val="0070C0"/>
            </a:solidFill>
            <a:prstDash val="solid"/>
            <a:miter/>
          </a:ln>
        </p:spPr>
        <p:txBody>
          <a:bodyPr/>
          <a:lstStyle/>
          <a:p>
            <a:endParaRPr lang="en-US"/>
          </a:p>
        </p:txBody>
      </p:sp>
      <p:sp>
        <p:nvSpPr>
          <p:cNvPr id="47" name="Freeform 46">
            <a:extLst>
              <a:ext uri="{FF2B5EF4-FFF2-40B4-BE49-F238E27FC236}">
                <a16:creationId xmlns:a16="http://schemas.microsoft.com/office/drawing/2014/main" id="{2986B229-B1BA-A619-7F47-4AA8D6C91022}"/>
              </a:ext>
            </a:extLst>
          </p:cNvPr>
          <p:cNvSpPr/>
          <p:nvPr/>
        </p:nvSpPr>
        <p:spPr>
          <a:xfrm>
            <a:off x="10098386" y="3865816"/>
            <a:ext cx="56924" cy="5497"/>
          </a:xfrm>
          <a:custGeom>
            <a:avLst/>
            <a:gdLst>
              <a:gd name="csX0" fmla="*/ 0 w 56924"/>
              <a:gd name="csY0" fmla="*/ 5498 h 5497"/>
              <a:gd name="csX1" fmla="*/ 56924 w 56924"/>
              <a:gd name="csY1" fmla="*/ 0 h 5497"/>
            </a:gdLst>
            <a:ahLst/>
            <a:cxnLst>
              <a:cxn ang="0">
                <a:pos x="csX0" y="csY0"/>
              </a:cxn>
              <a:cxn ang="0">
                <a:pos x="csX1" y="csY1"/>
              </a:cxn>
            </a:cxnLst>
            <a:rect l="l" t="t" r="r" b="b"/>
            <a:pathLst>
              <a:path w="56924" h="5497">
                <a:moveTo>
                  <a:pt x="0" y="5498"/>
                </a:moveTo>
                <a:lnTo>
                  <a:pt x="56924" y="0"/>
                </a:lnTo>
              </a:path>
            </a:pathLst>
          </a:custGeom>
          <a:ln w="18360" cap="flat">
            <a:solidFill>
              <a:srgbClr val="00B0F0"/>
            </a:solidFill>
            <a:prstDash val="solid"/>
            <a:miter/>
          </a:ln>
        </p:spPr>
        <p:txBody>
          <a:bodyPr/>
          <a:lstStyle/>
          <a:p>
            <a:endParaRPr lang="en-US"/>
          </a:p>
        </p:txBody>
      </p:sp>
      <p:sp>
        <p:nvSpPr>
          <p:cNvPr id="48" name="Freeform 47">
            <a:extLst>
              <a:ext uri="{FF2B5EF4-FFF2-40B4-BE49-F238E27FC236}">
                <a16:creationId xmlns:a16="http://schemas.microsoft.com/office/drawing/2014/main" id="{4E8E9402-9224-4764-8010-B1C0FED3E672}"/>
              </a:ext>
            </a:extLst>
          </p:cNvPr>
          <p:cNvSpPr/>
          <p:nvPr/>
        </p:nvSpPr>
        <p:spPr>
          <a:xfrm>
            <a:off x="8254777" y="2605778"/>
            <a:ext cx="1872438" cy="1453852"/>
          </a:xfrm>
          <a:custGeom>
            <a:avLst/>
            <a:gdLst>
              <a:gd name="csX0" fmla="*/ 1872439 w 1872438"/>
              <a:gd name="csY0" fmla="*/ 1264070 h 1453852"/>
              <a:gd name="csX1" fmla="*/ 1520794 w 1872438"/>
              <a:gd name="csY1" fmla="*/ 1445489 h 1453852"/>
              <a:gd name="csX2" fmla="*/ 1340565 w 1872438"/>
              <a:gd name="csY2" fmla="*/ 1364675 h 1453852"/>
              <a:gd name="csX3" fmla="*/ 1141973 w 1872438"/>
              <a:gd name="csY3" fmla="*/ 1231360 h 1453852"/>
              <a:gd name="csX4" fmla="*/ 872226 w 1872438"/>
              <a:gd name="csY4" fmla="*/ 840942 h 1453852"/>
              <a:gd name="csX5" fmla="*/ 695393 w 1872438"/>
              <a:gd name="csY5" fmla="*/ 544716 h 1453852"/>
              <a:gd name="csX6" fmla="*/ 461821 w 1872438"/>
              <a:gd name="csY6" fmla="*/ 274053 h 1453852"/>
              <a:gd name="csX7" fmla="*/ 336495 w 1872438"/>
              <a:gd name="csY7" fmla="*/ 159337 h 1453852"/>
              <a:gd name="csX8" fmla="*/ 241744 w 1872438"/>
              <a:gd name="csY8" fmla="*/ 89335 h 1453852"/>
              <a:gd name="csX9" fmla="*/ 128814 w 1872438"/>
              <a:gd name="csY9" fmla="*/ 58732 h 1453852"/>
              <a:gd name="csX10" fmla="*/ 0 w 1872438"/>
              <a:gd name="csY10" fmla="*/ 0 h 14538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872438" h="1453852">
                <a:moveTo>
                  <a:pt x="1872439" y="1264070"/>
                </a:moveTo>
                <a:cubicBezTo>
                  <a:pt x="1785216" y="1412596"/>
                  <a:pt x="1660534" y="1478566"/>
                  <a:pt x="1520794" y="1445489"/>
                </a:cubicBezTo>
                <a:cubicBezTo>
                  <a:pt x="1441376" y="1426706"/>
                  <a:pt x="1412638" y="1400593"/>
                  <a:pt x="1340565" y="1364675"/>
                </a:cubicBezTo>
                <a:cubicBezTo>
                  <a:pt x="1268492" y="1328758"/>
                  <a:pt x="1202203" y="1283953"/>
                  <a:pt x="1141973" y="1231360"/>
                </a:cubicBezTo>
                <a:cubicBezTo>
                  <a:pt x="1021514" y="1126265"/>
                  <a:pt x="927038" y="991117"/>
                  <a:pt x="872226" y="840942"/>
                </a:cubicBezTo>
                <a:cubicBezTo>
                  <a:pt x="833572" y="734931"/>
                  <a:pt x="762325" y="635425"/>
                  <a:pt x="695393" y="544716"/>
                </a:cubicBezTo>
                <a:cubicBezTo>
                  <a:pt x="624514" y="448783"/>
                  <a:pt x="545738" y="358807"/>
                  <a:pt x="461821" y="274053"/>
                </a:cubicBezTo>
                <a:cubicBezTo>
                  <a:pt x="421882" y="233737"/>
                  <a:pt x="378087" y="197729"/>
                  <a:pt x="336495" y="159337"/>
                </a:cubicBezTo>
                <a:cubicBezTo>
                  <a:pt x="308217" y="133224"/>
                  <a:pt x="277551" y="104453"/>
                  <a:pt x="241744" y="89335"/>
                </a:cubicBezTo>
                <a:cubicBezTo>
                  <a:pt x="205937" y="74217"/>
                  <a:pt x="166733" y="67345"/>
                  <a:pt x="128814" y="58732"/>
                </a:cubicBezTo>
                <a:cubicBezTo>
                  <a:pt x="82173" y="48104"/>
                  <a:pt x="34155" y="33352"/>
                  <a:pt x="0" y="0"/>
                </a:cubicBezTo>
              </a:path>
            </a:pathLst>
          </a:custGeom>
          <a:noFill/>
          <a:ln w="18360" cap="flat">
            <a:solidFill>
              <a:srgbClr val="00B0F0"/>
            </a:solidFill>
            <a:prstDash val="solid"/>
            <a:miter/>
          </a:ln>
        </p:spPr>
        <p:txBody>
          <a:bodyPr/>
          <a:lstStyle/>
          <a:p>
            <a:endParaRPr lang="en-US"/>
          </a:p>
        </p:txBody>
      </p:sp>
      <p:grpSp>
        <p:nvGrpSpPr>
          <p:cNvPr id="49" name="Graphic 12">
            <a:extLst>
              <a:ext uri="{FF2B5EF4-FFF2-40B4-BE49-F238E27FC236}">
                <a16:creationId xmlns:a16="http://schemas.microsoft.com/office/drawing/2014/main" id="{D17FF338-5940-A97B-516C-7AB6A5C494B7}"/>
              </a:ext>
            </a:extLst>
          </p:cNvPr>
          <p:cNvGrpSpPr/>
          <p:nvPr/>
        </p:nvGrpSpPr>
        <p:grpSpPr>
          <a:xfrm>
            <a:off x="8098969" y="2252743"/>
            <a:ext cx="281315" cy="287980"/>
            <a:chOff x="8098969" y="2252743"/>
            <a:chExt cx="281315" cy="287980"/>
          </a:xfrm>
        </p:grpSpPr>
        <p:sp>
          <p:nvSpPr>
            <p:cNvPr id="50" name="Freeform 49">
              <a:extLst>
                <a:ext uri="{FF2B5EF4-FFF2-40B4-BE49-F238E27FC236}">
                  <a16:creationId xmlns:a16="http://schemas.microsoft.com/office/drawing/2014/main" id="{5A8737EF-14B1-1950-FC12-C8FC25CAB19B}"/>
                </a:ext>
              </a:extLst>
            </p:cNvPr>
            <p:cNvSpPr/>
            <p:nvPr/>
          </p:nvSpPr>
          <p:spPr>
            <a:xfrm>
              <a:off x="8153690" y="2300847"/>
              <a:ext cx="182432" cy="190764"/>
            </a:xfrm>
            <a:custGeom>
              <a:avLst/>
              <a:gdLst>
                <a:gd name="csX0" fmla="*/ 0 w 182432"/>
                <a:gd name="csY0" fmla="*/ 190765 h 190764"/>
                <a:gd name="csX1" fmla="*/ 0 w 182432"/>
                <a:gd name="csY1" fmla="*/ 0 h 190764"/>
                <a:gd name="csX2" fmla="*/ 182433 w 182432"/>
                <a:gd name="csY2" fmla="*/ 102804 h 190764"/>
                <a:gd name="csX3" fmla="*/ 0 w 182432"/>
                <a:gd name="csY3" fmla="*/ 190765 h 190764"/>
                <a:gd name="csX4" fmla="*/ 18363 w 182432"/>
                <a:gd name="csY4" fmla="*/ 31336 h 190764"/>
                <a:gd name="csX5" fmla="*/ 18363 w 182432"/>
                <a:gd name="csY5" fmla="*/ 161536 h 190764"/>
                <a:gd name="csX6" fmla="*/ 142861 w 182432"/>
                <a:gd name="csY6" fmla="*/ 101521 h 190764"/>
                <a:gd name="csX7" fmla="*/ 18363 w 182432"/>
                <a:gd name="csY7" fmla="*/ 31428 h 1907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432" h="190764">
                  <a:moveTo>
                    <a:pt x="0" y="190765"/>
                  </a:moveTo>
                  <a:lnTo>
                    <a:pt x="0" y="0"/>
                  </a:lnTo>
                  <a:lnTo>
                    <a:pt x="182433" y="102804"/>
                  </a:lnTo>
                  <a:lnTo>
                    <a:pt x="0" y="190765"/>
                  </a:lnTo>
                  <a:close/>
                  <a:moveTo>
                    <a:pt x="18363" y="31336"/>
                  </a:moveTo>
                  <a:lnTo>
                    <a:pt x="18363" y="161536"/>
                  </a:lnTo>
                  <a:lnTo>
                    <a:pt x="142861" y="101521"/>
                  </a:lnTo>
                  <a:lnTo>
                    <a:pt x="18363" y="31428"/>
                  </a:lnTo>
                  <a:close/>
                </a:path>
              </a:pathLst>
            </a:custGeom>
            <a:solidFill>
              <a:srgbClr val="FFFFFF"/>
            </a:solidFill>
            <a:ln w="4590" cap="flat">
              <a:solidFill>
                <a:srgbClr val="000000"/>
              </a:solidFill>
              <a:prstDash val="solid"/>
              <a:miter/>
            </a:ln>
          </p:spPr>
          <p:txBody>
            <a:bodyPr/>
            <a:lstStyle/>
            <a:p>
              <a:endParaRPr lang="en-US"/>
            </a:p>
          </p:txBody>
        </p:sp>
        <p:sp>
          <p:nvSpPr>
            <p:cNvPr id="51" name="Oval 50">
              <a:extLst>
                <a:ext uri="{FF2B5EF4-FFF2-40B4-BE49-F238E27FC236}">
                  <a16:creationId xmlns:a16="http://schemas.microsoft.com/office/drawing/2014/main" id="{5393F528-51F3-EBDD-E14D-EC1E58D6EC7F}"/>
                </a:ext>
              </a:extLst>
            </p:cNvPr>
            <p:cNvSpPr/>
            <p:nvPr/>
          </p:nvSpPr>
          <p:spPr>
            <a:xfrm>
              <a:off x="8098969" y="2252743"/>
              <a:ext cx="127804" cy="127543"/>
            </a:xfrm>
            <a:prstGeom prst="ellipse">
              <a:avLst/>
            </a:prstGeom>
            <a:solidFill>
              <a:srgbClr val="577495"/>
            </a:solidFill>
            <a:ln w="4590" cap="flat">
              <a:solidFill>
                <a:srgbClr val="000000"/>
              </a:solidFill>
              <a:prstDash val="solid"/>
              <a:miter/>
            </a:ln>
          </p:spPr>
          <p:txBody>
            <a:bodyPr/>
            <a:lstStyle/>
            <a:p>
              <a:endParaRPr lang="en-US"/>
            </a:p>
          </p:txBody>
        </p:sp>
        <p:sp>
          <p:nvSpPr>
            <p:cNvPr id="52" name="Oval 51">
              <a:extLst>
                <a:ext uri="{FF2B5EF4-FFF2-40B4-BE49-F238E27FC236}">
                  <a16:creationId xmlns:a16="http://schemas.microsoft.com/office/drawing/2014/main" id="{C93630E3-4084-47CB-8D86-D6E23A77F6F5}"/>
                </a:ext>
              </a:extLst>
            </p:cNvPr>
            <p:cNvSpPr/>
            <p:nvPr/>
          </p:nvSpPr>
          <p:spPr>
            <a:xfrm>
              <a:off x="8098969" y="2413180"/>
              <a:ext cx="127804" cy="127543"/>
            </a:xfrm>
            <a:prstGeom prst="ellipse">
              <a:avLst/>
            </a:prstGeom>
            <a:solidFill>
              <a:srgbClr val="577495"/>
            </a:solidFill>
            <a:ln w="4590" cap="flat">
              <a:solidFill>
                <a:srgbClr val="000000"/>
              </a:solidFill>
              <a:prstDash val="solid"/>
              <a:miter/>
            </a:ln>
          </p:spPr>
          <p:txBody>
            <a:bodyPr/>
            <a:lstStyle/>
            <a:p>
              <a:endParaRPr lang="en-US"/>
            </a:p>
          </p:txBody>
        </p:sp>
        <p:sp>
          <p:nvSpPr>
            <p:cNvPr id="53" name="Oval 52">
              <a:extLst>
                <a:ext uri="{FF2B5EF4-FFF2-40B4-BE49-F238E27FC236}">
                  <a16:creationId xmlns:a16="http://schemas.microsoft.com/office/drawing/2014/main" id="{E655F741-34C9-2BAC-AB1B-D9FCA2DF70C2}"/>
                </a:ext>
              </a:extLst>
            </p:cNvPr>
            <p:cNvSpPr/>
            <p:nvPr/>
          </p:nvSpPr>
          <p:spPr>
            <a:xfrm>
              <a:off x="8252481" y="2339147"/>
              <a:ext cx="127804" cy="127543"/>
            </a:xfrm>
            <a:prstGeom prst="ellipse">
              <a:avLst/>
            </a:prstGeom>
            <a:solidFill>
              <a:srgbClr val="577495"/>
            </a:solidFill>
            <a:ln w="4590" cap="flat">
              <a:solidFill>
                <a:srgbClr val="000000"/>
              </a:solidFill>
              <a:prstDash val="solid"/>
              <a:miter/>
            </a:ln>
          </p:spPr>
          <p:txBody>
            <a:bodyPr/>
            <a:lstStyle/>
            <a:p>
              <a:endParaRPr lang="en-US"/>
            </a:p>
          </p:txBody>
        </p:sp>
      </p:grpSp>
      <p:grpSp>
        <p:nvGrpSpPr>
          <p:cNvPr id="54" name="Graphic 12">
            <a:extLst>
              <a:ext uri="{FF2B5EF4-FFF2-40B4-BE49-F238E27FC236}">
                <a16:creationId xmlns:a16="http://schemas.microsoft.com/office/drawing/2014/main" id="{910ADCF4-8EB0-47A4-F488-43CB74B50725}"/>
              </a:ext>
            </a:extLst>
          </p:cNvPr>
          <p:cNvGrpSpPr/>
          <p:nvPr/>
        </p:nvGrpSpPr>
        <p:grpSpPr>
          <a:xfrm>
            <a:off x="8466681" y="2140960"/>
            <a:ext cx="281315" cy="287980"/>
            <a:chOff x="8466681" y="2140960"/>
            <a:chExt cx="281315" cy="287980"/>
          </a:xfrm>
        </p:grpSpPr>
        <p:sp>
          <p:nvSpPr>
            <p:cNvPr id="55" name="Freeform 54">
              <a:extLst>
                <a:ext uri="{FF2B5EF4-FFF2-40B4-BE49-F238E27FC236}">
                  <a16:creationId xmlns:a16="http://schemas.microsoft.com/office/drawing/2014/main" id="{8C2F18D6-E20D-4203-2CF1-A02520FA8F3B}"/>
                </a:ext>
              </a:extLst>
            </p:cNvPr>
            <p:cNvSpPr/>
            <p:nvPr/>
          </p:nvSpPr>
          <p:spPr>
            <a:xfrm>
              <a:off x="8521402" y="2189063"/>
              <a:ext cx="182432" cy="190765"/>
            </a:xfrm>
            <a:custGeom>
              <a:avLst/>
              <a:gdLst>
                <a:gd name="csX0" fmla="*/ 0 w 182432"/>
                <a:gd name="csY0" fmla="*/ 190765 h 190765"/>
                <a:gd name="csX1" fmla="*/ 0 w 182432"/>
                <a:gd name="csY1" fmla="*/ 0 h 190765"/>
                <a:gd name="csX2" fmla="*/ 182433 w 182432"/>
                <a:gd name="csY2" fmla="*/ 102804 h 190765"/>
                <a:gd name="csX3" fmla="*/ 0 w 182432"/>
                <a:gd name="csY3" fmla="*/ 190765 h 190765"/>
                <a:gd name="csX4" fmla="*/ 18363 w 182432"/>
                <a:gd name="csY4" fmla="*/ 31336 h 190765"/>
                <a:gd name="csX5" fmla="*/ 18363 w 182432"/>
                <a:gd name="csY5" fmla="*/ 161536 h 190765"/>
                <a:gd name="csX6" fmla="*/ 142862 w 182432"/>
                <a:gd name="csY6" fmla="*/ 101521 h 190765"/>
                <a:gd name="csX7" fmla="*/ 18363 w 182432"/>
                <a:gd name="csY7" fmla="*/ 31428 h 1907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432" h="190765">
                  <a:moveTo>
                    <a:pt x="0" y="190765"/>
                  </a:moveTo>
                  <a:lnTo>
                    <a:pt x="0" y="0"/>
                  </a:lnTo>
                  <a:lnTo>
                    <a:pt x="182433" y="102804"/>
                  </a:lnTo>
                  <a:lnTo>
                    <a:pt x="0" y="190765"/>
                  </a:lnTo>
                  <a:close/>
                  <a:moveTo>
                    <a:pt x="18363" y="31336"/>
                  </a:moveTo>
                  <a:lnTo>
                    <a:pt x="18363" y="161536"/>
                  </a:lnTo>
                  <a:lnTo>
                    <a:pt x="142862" y="101521"/>
                  </a:lnTo>
                  <a:lnTo>
                    <a:pt x="18363" y="31428"/>
                  </a:lnTo>
                  <a:close/>
                </a:path>
              </a:pathLst>
            </a:custGeom>
            <a:solidFill>
              <a:srgbClr val="FFFFFF"/>
            </a:solidFill>
            <a:ln w="4590" cap="flat">
              <a:solidFill>
                <a:srgbClr val="000000"/>
              </a:solidFill>
              <a:prstDash val="solid"/>
              <a:miter/>
            </a:ln>
          </p:spPr>
          <p:txBody>
            <a:bodyPr/>
            <a:lstStyle/>
            <a:p>
              <a:endParaRPr lang="en-US"/>
            </a:p>
          </p:txBody>
        </p:sp>
        <p:sp>
          <p:nvSpPr>
            <p:cNvPr id="56" name="Oval 55">
              <a:extLst>
                <a:ext uri="{FF2B5EF4-FFF2-40B4-BE49-F238E27FC236}">
                  <a16:creationId xmlns:a16="http://schemas.microsoft.com/office/drawing/2014/main" id="{BF192FE4-B0F8-22F5-131B-83DAEB47319D}"/>
                </a:ext>
              </a:extLst>
            </p:cNvPr>
            <p:cNvSpPr/>
            <p:nvPr/>
          </p:nvSpPr>
          <p:spPr>
            <a:xfrm>
              <a:off x="8466681" y="2140960"/>
              <a:ext cx="127804" cy="127543"/>
            </a:xfrm>
            <a:prstGeom prst="ellipse">
              <a:avLst/>
            </a:prstGeom>
            <a:solidFill>
              <a:srgbClr val="4C5E56"/>
            </a:solidFill>
            <a:ln w="4590" cap="flat">
              <a:solidFill>
                <a:srgbClr val="000000"/>
              </a:solidFill>
              <a:prstDash val="solid"/>
              <a:miter/>
            </a:ln>
          </p:spPr>
          <p:txBody>
            <a:bodyPr/>
            <a:lstStyle/>
            <a:p>
              <a:endParaRPr lang="en-US"/>
            </a:p>
          </p:txBody>
        </p:sp>
        <p:sp>
          <p:nvSpPr>
            <p:cNvPr id="57" name="Oval 56">
              <a:extLst>
                <a:ext uri="{FF2B5EF4-FFF2-40B4-BE49-F238E27FC236}">
                  <a16:creationId xmlns:a16="http://schemas.microsoft.com/office/drawing/2014/main" id="{0086EAF9-5E85-F804-589A-ABEAB938A39A}"/>
                </a:ext>
              </a:extLst>
            </p:cNvPr>
            <p:cNvSpPr/>
            <p:nvPr/>
          </p:nvSpPr>
          <p:spPr>
            <a:xfrm>
              <a:off x="8466681" y="2301397"/>
              <a:ext cx="127804" cy="127543"/>
            </a:xfrm>
            <a:prstGeom prst="ellipse">
              <a:avLst/>
            </a:prstGeom>
            <a:solidFill>
              <a:srgbClr val="4C5E56"/>
            </a:solidFill>
            <a:ln w="4590" cap="flat">
              <a:solidFill>
                <a:srgbClr val="000000"/>
              </a:solidFill>
              <a:prstDash val="solid"/>
              <a:miter/>
            </a:ln>
          </p:spPr>
          <p:txBody>
            <a:bodyPr/>
            <a:lstStyle/>
            <a:p>
              <a:endParaRPr lang="en-US"/>
            </a:p>
          </p:txBody>
        </p:sp>
        <p:sp>
          <p:nvSpPr>
            <p:cNvPr id="58" name="Oval 57">
              <a:extLst>
                <a:ext uri="{FF2B5EF4-FFF2-40B4-BE49-F238E27FC236}">
                  <a16:creationId xmlns:a16="http://schemas.microsoft.com/office/drawing/2014/main" id="{D1E15EF9-AD44-2BF6-E520-78FE2133C3C0}"/>
                </a:ext>
              </a:extLst>
            </p:cNvPr>
            <p:cNvSpPr/>
            <p:nvPr/>
          </p:nvSpPr>
          <p:spPr>
            <a:xfrm>
              <a:off x="8620193" y="2227363"/>
              <a:ext cx="127804" cy="127543"/>
            </a:xfrm>
            <a:prstGeom prst="ellipse">
              <a:avLst/>
            </a:prstGeom>
            <a:solidFill>
              <a:srgbClr val="4C5E56"/>
            </a:solidFill>
            <a:ln w="4590" cap="flat">
              <a:solidFill>
                <a:srgbClr val="000000"/>
              </a:solidFill>
              <a:prstDash val="solid"/>
              <a:miter/>
            </a:ln>
          </p:spPr>
          <p:txBody>
            <a:bodyPr/>
            <a:lstStyle/>
            <a:p>
              <a:endParaRPr lang="en-US"/>
            </a:p>
          </p:txBody>
        </p:sp>
      </p:grpSp>
      <p:grpSp>
        <p:nvGrpSpPr>
          <p:cNvPr id="59" name="Graphic 12">
            <a:extLst>
              <a:ext uri="{FF2B5EF4-FFF2-40B4-BE49-F238E27FC236}">
                <a16:creationId xmlns:a16="http://schemas.microsoft.com/office/drawing/2014/main" id="{3A09B16C-3022-4047-8596-B4B1BCE1801E}"/>
              </a:ext>
            </a:extLst>
          </p:cNvPr>
          <p:cNvGrpSpPr/>
          <p:nvPr/>
        </p:nvGrpSpPr>
        <p:grpSpPr>
          <a:xfrm>
            <a:off x="7816093" y="2540723"/>
            <a:ext cx="281315" cy="288071"/>
            <a:chOff x="7816093" y="2540723"/>
            <a:chExt cx="281315" cy="288071"/>
          </a:xfrm>
        </p:grpSpPr>
        <p:sp>
          <p:nvSpPr>
            <p:cNvPr id="60" name="Freeform 59">
              <a:extLst>
                <a:ext uri="{FF2B5EF4-FFF2-40B4-BE49-F238E27FC236}">
                  <a16:creationId xmlns:a16="http://schemas.microsoft.com/office/drawing/2014/main" id="{8D125EB1-845B-7199-5B3D-F40B3716010A}"/>
                </a:ext>
              </a:extLst>
            </p:cNvPr>
            <p:cNvSpPr/>
            <p:nvPr/>
          </p:nvSpPr>
          <p:spPr>
            <a:xfrm>
              <a:off x="7870814" y="2588827"/>
              <a:ext cx="182432" cy="190765"/>
            </a:xfrm>
            <a:custGeom>
              <a:avLst/>
              <a:gdLst>
                <a:gd name="csX0" fmla="*/ 0 w 182432"/>
                <a:gd name="csY0" fmla="*/ 190765 h 190765"/>
                <a:gd name="csX1" fmla="*/ 0 w 182432"/>
                <a:gd name="csY1" fmla="*/ 0 h 190765"/>
                <a:gd name="csX2" fmla="*/ 182433 w 182432"/>
                <a:gd name="csY2" fmla="*/ 102804 h 190765"/>
                <a:gd name="csX3" fmla="*/ 0 w 182432"/>
                <a:gd name="csY3" fmla="*/ 190765 h 190765"/>
                <a:gd name="csX4" fmla="*/ 18363 w 182432"/>
                <a:gd name="csY4" fmla="*/ 31428 h 190765"/>
                <a:gd name="csX5" fmla="*/ 18363 w 182432"/>
                <a:gd name="csY5" fmla="*/ 161628 h 190765"/>
                <a:gd name="csX6" fmla="*/ 142861 w 182432"/>
                <a:gd name="csY6" fmla="*/ 101613 h 190765"/>
                <a:gd name="csX7" fmla="*/ 18363 w 182432"/>
                <a:gd name="csY7" fmla="*/ 31519 h 1907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432" h="190765">
                  <a:moveTo>
                    <a:pt x="0" y="190765"/>
                  </a:moveTo>
                  <a:lnTo>
                    <a:pt x="0" y="0"/>
                  </a:lnTo>
                  <a:lnTo>
                    <a:pt x="182433" y="102804"/>
                  </a:lnTo>
                  <a:lnTo>
                    <a:pt x="0" y="190765"/>
                  </a:lnTo>
                  <a:close/>
                  <a:moveTo>
                    <a:pt x="18363" y="31428"/>
                  </a:moveTo>
                  <a:lnTo>
                    <a:pt x="18363" y="161628"/>
                  </a:lnTo>
                  <a:lnTo>
                    <a:pt x="142861" y="101613"/>
                  </a:lnTo>
                  <a:lnTo>
                    <a:pt x="18363" y="31519"/>
                  </a:lnTo>
                  <a:close/>
                </a:path>
              </a:pathLst>
            </a:custGeom>
            <a:solidFill>
              <a:srgbClr val="FFFFFF"/>
            </a:solidFill>
            <a:ln w="4590" cap="flat">
              <a:solidFill>
                <a:srgbClr val="000000"/>
              </a:solidFill>
              <a:prstDash val="solid"/>
              <a:miter/>
            </a:ln>
          </p:spPr>
          <p:txBody>
            <a:bodyPr/>
            <a:lstStyle/>
            <a:p>
              <a:endParaRPr lang="en-US"/>
            </a:p>
          </p:txBody>
        </p:sp>
        <p:sp>
          <p:nvSpPr>
            <p:cNvPr id="61" name="Oval 60">
              <a:extLst>
                <a:ext uri="{FF2B5EF4-FFF2-40B4-BE49-F238E27FC236}">
                  <a16:creationId xmlns:a16="http://schemas.microsoft.com/office/drawing/2014/main" id="{2AE60EDC-AF96-A78B-60DB-BDE043887689}"/>
                </a:ext>
              </a:extLst>
            </p:cNvPr>
            <p:cNvSpPr/>
            <p:nvPr/>
          </p:nvSpPr>
          <p:spPr>
            <a:xfrm>
              <a:off x="7816093" y="2540723"/>
              <a:ext cx="127804" cy="127543"/>
            </a:xfrm>
            <a:prstGeom prst="ellipse">
              <a:avLst/>
            </a:prstGeom>
            <a:solidFill>
              <a:srgbClr val="A04D1D"/>
            </a:solidFill>
            <a:ln w="4590" cap="flat">
              <a:solidFill>
                <a:srgbClr val="000000"/>
              </a:solidFill>
              <a:prstDash val="solid"/>
              <a:miter/>
            </a:ln>
          </p:spPr>
          <p:txBody>
            <a:bodyPr/>
            <a:lstStyle/>
            <a:p>
              <a:endParaRPr lang="en-US"/>
            </a:p>
          </p:txBody>
        </p:sp>
        <p:sp>
          <p:nvSpPr>
            <p:cNvPr id="62" name="Oval 61">
              <a:extLst>
                <a:ext uri="{FF2B5EF4-FFF2-40B4-BE49-F238E27FC236}">
                  <a16:creationId xmlns:a16="http://schemas.microsoft.com/office/drawing/2014/main" id="{550C896D-D883-EE7F-AD88-DE53EA0C9B39}"/>
                </a:ext>
              </a:extLst>
            </p:cNvPr>
            <p:cNvSpPr/>
            <p:nvPr/>
          </p:nvSpPr>
          <p:spPr>
            <a:xfrm>
              <a:off x="7816093" y="2701252"/>
              <a:ext cx="127804" cy="127543"/>
            </a:xfrm>
            <a:prstGeom prst="ellipse">
              <a:avLst/>
            </a:prstGeom>
            <a:solidFill>
              <a:srgbClr val="A04D1D"/>
            </a:solidFill>
            <a:ln w="4590" cap="flat">
              <a:solidFill>
                <a:srgbClr val="000000"/>
              </a:solidFill>
              <a:prstDash val="solid"/>
              <a:miter/>
            </a:ln>
          </p:spPr>
          <p:txBody>
            <a:bodyPr/>
            <a:lstStyle/>
            <a:p>
              <a:endParaRPr lang="en-US"/>
            </a:p>
          </p:txBody>
        </p:sp>
        <p:sp>
          <p:nvSpPr>
            <p:cNvPr id="63" name="Oval 62">
              <a:extLst>
                <a:ext uri="{FF2B5EF4-FFF2-40B4-BE49-F238E27FC236}">
                  <a16:creationId xmlns:a16="http://schemas.microsoft.com/office/drawing/2014/main" id="{F012FE51-5C52-4857-ED19-48E1DC8B5F73}"/>
                </a:ext>
              </a:extLst>
            </p:cNvPr>
            <p:cNvSpPr/>
            <p:nvPr/>
          </p:nvSpPr>
          <p:spPr>
            <a:xfrm>
              <a:off x="7969605" y="2627218"/>
              <a:ext cx="127804" cy="127543"/>
            </a:xfrm>
            <a:prstGeom prst="ellipse">
              <a:avLst/>
            </a:prstGeom>
            <a:solidFill>
              <a:srgbClr val="A04D1D"/>
            </a:solidFill>
            <a:ln w="4590" cap="flat">
              <a:solidFill>
                <a:srgbClr val="000000"/>
              </a:solidFill>
              <a:prstDash val="solid"/>
              <a:miter/>
            </a:ln>
          </p:spPr>
          <p:txBody>
            <a:bodyPr/>
            <a:lstStyle/>
            <a:p>
              <a:endParaRPr lang="en-US"/>
            </a:p>
          </p:txBody>
        </p:sp>
      </p:grpSp>
      <p:sp>
        <p:nvSpPr>
          <p:cNvPr id="64" name="Oval 63">
            <a:extLst>
              <a:ext uri="{FF2B5EF4-FFF2-40B4-BE49-F238E27FC236}">
                <a16:creationId xmlns:a16="http://schemas.microsoft.com/office/drawing/2014/main" id="{AFF03366-D850-397C-1D09-74FF7B500302}"/>
              </a:ext>
            </a:extLst>
          </p:cNvPr>
          <p:cNvSpPr/>
          <p:nvPr/>
        </p:nvSpPr>
        <p:spPr>
          <a:xfrm>
            <a:off x="8392313" y="2094964"/>
            <a:ext cx="380657" cy="379880"/>
          </a:xfrm>
          <a:prstGeom prst="ellipse">
            <a:avLst/>
          </a:prstGeom>
          <a:noFill/>
          <a:ln w="4590" cap="flat">
            <a:solidFill>
              <a:srgbClr val="4C5E56"/>
            </a:solidFill>
            <a:prstDash val="solid"/>
            <a:miter/>
          </a:ln>
        </p:spPr>
        <p:txBody>
          <a:bodyPr/>
          <a:lstStyle/>
          <a:p>
            <a:endParaRPr lang="en-US"/>
          </a:p>
        </p:txBody>
      </p:sp>
      <p:sp>
        <p:nvSpPr>
          <p:cNvPr id="65" name="Oval 64">
            <a:extLst>
              <a:ext uri="{FF2B5EF4-FFF2-40B4-BE49-F238E27FC236}">
                <a16:creationId xmlns:a16="http://schemas.microsoft.com/office/drawing/2014/main" id="{349EAE0B-CBE8-6292-D124-A1FB2025919B}"/>
              </a:ext>
            </a:extLst>
          </p:cNvPr>
          <p:cNvSpPr/>
          <p:nvPr/>
        </p:nvSpPr>
        <p:spPr>
          <a:xfrm>
            <a:off x="8021020" y="2223240"/>
            <a:ext cx="380657" cy="379880"/>
          </a:xfrm>
          <a:prstGeom prst="ellipse">
            <a:avLst/>
          </a:prstGeom>
          <a:noFill/>
          <a:ln w="4590" cap="flat">
            <a:solidFill>
              <a:srgbClr val="4C5E56"/>
            </a:solidFill>
            <a:prstDash val="solid"/>
            <a:miter/>
          </a:ln>
        </p:spPr>
        <p:txBody>
          <a:bodyPr/>
          <a:lstStyle/>
          <a:p>
            <a:endParaRPr lang="en-US"/>
          </a:p>
        </p:txBody>
      </p:sp>
      <p:sp>
        <p:nvSpPr>
          <p:cNvPr id="66" name="Oval 65">
            <a:extLst>
              <a:ext uri="{FF2B5EF4-FFF2-40B4-BE49-F238E27FC236}">
                <a16:creationId xmlns:a16="http://schemas.microsoft.com/office/drawing/2014/main" id="{A19E02AC-5E1D-5826-B3FC-C8188A0E4CD6}"/>
              </a:ext>
            </a:extLst>
          </p:cNvPr>
          <p:cNvSpPr/>
          <p:nvPr/>
        </p:nvSpPr>
        <p:spPr>
          <a:xfrm>
            <a:off x="7744938" y="2508563"/>
            <a:ext cx="380657" cy="379880"/>
          </a:xfrm>
          <a:prstGeom prst="ellipse">
            <a:avLst/>
          </a:prstGeom>
          <a:noFill/>
          <a:ln w="4590" cap="flat">
            <a:solidFill>
              <a:srgbClr val="4C5E56"/>
            </a:solidFill>
            <a:prstDash val="solid"/>
            <a:miter/>
          </a:ln>
        </p:spPr>
        <p:txBody>
          <a:bodyPr/>
          <a:lstStyle/>
          <a:p>
            <a:endParaRPr lang="en-US"/>
          </a:p>
        </p:txBody>
      </p:sp>
      <p:sp>
        <p:nvSpPr>
          <p:cNvPr id="67" name="Freeform 66">
            <a:extLst>
              <a:ext uri="{FF2B5EF4-FFF2-40B4-BE49-F238E27FC236}">
                <a16:creationId xmlns:a16="http://schemas.microsoft.com/office/drawing/2014/main" id="{5606A1AD-5734-B822-1376-2A083F010B89}"/>
              </a:ext>
            </a:extLst>
          </p:cNvPr>
          <p:cNvSpPr/>
          <p:nvPr/>
        </p:nvSpPr>
        <p:spPr>
          <a:xfrm>
            <a:off x="8064080" y="2693670"/>
            <a:ext cx="527099" cy="178004"/>
          </a:xfrm>
          <a:custGeom>
            <a:avLst/>
            <a:gdLst>
              <a:gd name="csX0" fmla="*/ 527100 w 527099"/>
              <a:gd name="csY0" fmla="*/ 71354 h 178004"/>
              <a:gd name="csX1" fmla="*/ 223290 w 527099"/>
              <a:gd name="csY1" fmla="*/ 19769 h 178004"/>
              <a:gd name="csX2" fmla="*/ 0 w 527099"/>
              <a:gd name="csY2" fmla="*/ 144655 h 178004"/>
            </a:gdLst>
            <a:ahLst/>
            <a:cxnLst>
              <a:cxn ang="0">
                <a:pos x="csX0" y="csY0"/>
              </a:cxn>
              <a:cxn ang="0">
                <a:pos x="csX1" y="csY1"/>
              </a:cxn>
              <a:cxn ang="0">
                <a:pos x="csX2" y="csY2"/>
              </a:cxn>
            </a:cxnLst>
            <a:rect l="l" t="t" r="r" b="b"/>
            <a:pathLst>
              <a:path w="527099" h="178004">
                <a:moveTo>
                  <a:pt x="527100" y="71354"/>
                </a:moveTo>
                <a:cubicBezTo>
                  <a:pt x="527100" y="71354"/>
                  <a:pt x="339342" y="-45377"/>
                  <a:pt x="223290" y="19769"/>
                </a:cubicBezTo>
                <a:cubicBezTo>
                  <a:pt x="107238" y="84914"/>
                  <a:pt x="72808" y="247734"/>
                  <a:pt x="0" y="144655"/>
                </a:cubicBezTo>
              </a:path>
            </a:pathLst>
          </a:custGeom>
          <a:noFill/>
          <a:ln w="18360" cap="flat">
            <a:solidFill>
              <a:srgbClr val="00B0F0"/>
            </a:solidFill>
            <a:prstDash val="solid"/>
            <a:miter/>
          </a:ln>
        </p:spPr>
        <p:txBody>
          <a:bodyPr/>
          <a:lstStyle/>
          <a:p>
            <a:endParaRPr lang="en-US"/>
          </a:p>
        </p:txBody>
      </p:sp>
      <p:sp>
        <p:nvSpPr>
          <p:cNvPr id="68" name="Freeform 67">
            <a:extLst>
              <a:ext uri="{FF2B5EF4-FFF2-40B4-BE49-F238E27FC236}">
                <a16:creationId xmlns:a16="http://schemas.microsoft.com/office/drawing/2014/main" id="{3408236E-8718-4684-B308-336A12F4F0C5}"/>
              </a:ext>
            </a:extLst>
          </p:cNvPr>
          <p:cNvSpPr/>
          <p:nvPr/>
        </p:nvSpPr>
        <p:spPr>
          <a:xfrm>
            <a:off x="8479129" y="2468797"/>
            <a:ext cx="136840" cy="310428"/>
          </a:xfrm>
          <a:custGeom>
            <a:avLst/>
            <a:gdLst>
              <a:gd name="csX0" fmla="*/ 136841 w 136840"/>
              <a:gd name="csY0" fmla="*/ 310428 h 310428"/>
              <a:gd name="csX1" fmla="*/ 51454 w 136840"/>
              <a:gd name="csY1" fmla="*/ 0 h 310428"/>
            </a:gdLst>
            <a:ahLst/>
            <a:cxnLst>
              <a:cxn ang="0">
                <a:pos x="csX0" y="csY0"/>
              </a:cxn>
              <a:cxn ang="0">
                <a:pos x="csX1" y="csY1"/>
              </a:cxn>
            </a:cxnLst>
            <a:rect l="l" t="t" r="r" b="b"/>
            <a:pathLst>
              <a:path w="136840" h="310428">
                <a:moveTo>
                  <a:pt x="136841" y="310428"/>
                </a:moveTo>
                <a:cubicBezTo>
                  <a:pt x="136841" y="310428"/>
                  <a:pt x="-102057" y="113891"/>
                  <a:pt x="51454" y="0"/>
                </a:cubicBezTo>
              </a:path>
            </a:pathLst>
          </a:custGeom>
          <a:noFill/>
          <a:ln w="18360" cap="flat">
            <a:solidFill>
              <a:srgbClr val="00B0F0"/>
            </a:solidFill>
            <a:prstDash val="solid"/>
            <a:miter/>
          </a:ln>
        </p:spPr>
        <p:txBody>
          <a:bodyPr/>
          <a:lstStyle/>
          <a:p>
            <a:endParaRPr lang="en-US"/>
          </a:p>
        </p:txBody>
      </p:sp>
      <p:sp>
        <p:nvSpPr>
          <p:cNvPr id="69" name="Freeform 68">
            <a:extLst>
              <a:ext uri="{FF2B5EF4-FFF2-40B4-BE49-F238E27FC236}">
                <a16:creationId xmlns:a16="http://schemas.microsoft.com/office/drawing/2014/main" id="{B52BDBE5-830B-E2A5-14FC-F932B4611FE2}"/>
              </a:ext>
            </a:extLst>
          </p:cNvPr>
          <p:cNvSpPr/>
          <p:nvPr/>
        </p:nvSpPr>
        <p:spPr>
          <a:xfrm>
            <a:off x="8413154" y="2509296"/>
            <a:ext cx="1710664" cy="1386421"/>
          </a:xfrm>
          <a:custGeom>
            <a:avLst/>
            <a:gdLst>
              <a:gd name="csX0" fmla="*/ 0 w 1710664"/>
              <a:gd name="csY0" fmla="*/ 0 h 1386421"/>
              <a:gd name="csX1" fmla="*/ 170222 w 1710664"/>
              <a:gd name="csY1" fmla="*/ 82830 h 1386421"/>
              <a:gd name="csX2" fmla="*/ 668400 w 1710664"/>
              <a:gd name="csY2" fmla="*/ 641839 h 1386421"/>
              <a:gd name="csX3" fmla="*/ 776097 w 1710664"/>
              <a:gd name="csY3" fmla="*/ 867055 h 1386421"/>
              <a:gd name="csX4" fmla="*/ 845783 w 1710664"/>
              <a:gd name="csY4" fmla="*/ 989010 h 1386421"/>
              <a:gd name="csX5" fmla="*/ 915929 w 1710664"/>
              <a:gd name="csY5" fmla="*/ 1097036 h 1386421"/>
              <a:gd name="csX6" fmla="*/ 1120581 w 1710664"/>
              <a:gd name="csY6" fmla="*/ 1251792 h 1386421"/>
              <a:gd name="csX7" fmla="*/ 1582217 w 1710664"/>
              <a:gd name="csY7" fmla="*/ 1385841 h 1386421"/>
              <a:gd name="csX8" fmla="*/ 1710664 w 1710664"/>
              <a:gd name="csY8" fmla="*/ 1318496 h 13864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710664" h="1386421">
                <a:moveTo>
                  <a:pt x="0" y="0"/>
                </a:moveTo>
                <a:cubicBezTo>
                  <a:pt x="71706" y="36559"/>
                  <a:pt x="99801" y="43706"/>
                  <a:pt x="170222" y="82830"/>
                </a:cubicBezTo>
                <a:cubicBezTo>
                  <a:pt x="391767" y="205975"/>
                  <a:pt x="553726" y="416073"/>
                  <a:pt x="668400" y="641839"/>
                </a:cubicBezTo>
                <a:cubicBezTo>
                  <a:pt x="706044" y="716056"/>
                  <a:pt x="739280" y="792380"/>
                  <a:pt x="776097" y="867055"/>
                </a:cubicBezTo>
                <a:cubicBezTo>
                  <a:pt x="797122" y="909661"/>
                  <a:pt x="820443" y="949427"/>
                  <a:pt x="845783" y="989010"/>
                </a:cubicBezTo>
                <a:cubicBezTo>
                  <a:pt x="869380" y="1025843"/>
                  <a:pt x="887008" y="1063318"/>
                  <a:pt x="915929" y="1097036"/>
                </a:cubicBezTo>
                <a:cubicBezTo>
                  <a:pt x="972027" y="1162366"/>
                  <a:pt x="1043733" y="1213493"/>
                  <a:pt x="1120581" y="1251792"/>
                </a:cubicBezTo>
                <a:cubicBezTo>
                  <a:pt x="1262340" y="1322344"/>
                  <a:pt x="1423840" y="1361927"/>
                  <a:pt x="1582217" y="1385841"/>
                </a:cubicBezTo>
                <a:cubicBezTo>
                  <a:pt x="1582217" y="1385841"/>
                  <a:pt x="1662646" y="1397294"/>
                  <a:pt x="1710664" y="1318496"/>
                </a:cubicBezTo>
              </a:path>
            </a:pathLst>
          </a:custGeom>
          <a:noFill/>
          <a:ln w="18360" cap="flat">
            <a:solidFill>
              <a:srgbClr val="0070C0"/>
            </a:solidFill>
            <a:prstDash val="solid"/>
            <a:miter/>
          </a:ln>
        </p:spPr>
        <p:txBody>
          <a:bodyPr/>
          <a:lstStyle/>
          <a:p>
            <a:endParaRPr lang="en-US"/>
          </a:p>
        </p:txBody>
      </p:sp>
      <p:sp>
        <p:nvSpPr>
          <p:cNvPr id="70" name="Rectangle 69">
            <a:extLst>
              <a:ext uri="{FF2B5EF4-FFF2-40B4-BE49-F238E27FC236}">
                <a16:creationId xmlns:a16="http://schemas.microsoft.com/office/drawing/2014/main" id="{CC46C48A-01CB-A106-12F1-A62BE7D83E34}"/>
              </a:ext>
            </a:extLst>
          </p:cNvPr>
          <p:cNvSpPr/>
          <p:nvPr/>
        </p:nvSpPr>
        <p:spPr>
          <a:xfrm>
            <a:off x="7131350" y="2114572"/>
            <a:ext cx="523978" cy="302090"/>
          </a:xfrm>
          <a:prstGeom prst="rect">
            <a:avLst/>
          </a:prstGeom>
          <a:noFill/>
          <a:ln w="4590" cap="flat">
            <a:solidFill>
              <a:srgbClr val="000000"/>
            </a:solidFill>
            <a:prstDash val="solid"/>
            <a:miter/>
          </a:ln>
        </p:spPr>
        <p:txBody>
          <a:bodyPr/>
          <a:lstStyle/>
          <a:p>
            <a:endParaRPr lang="en-US"/>
          </a:p>
        </p:txBody>
      </p:sp>
      <p:sp>
        <p:nvSpPr>
          <p:cNvPr id="71" name="Freeform 70">
            <a:extLst>
              <a:ext uri="{FF2B5EF4-FFF2-40B4-BE49-F238E27FC236}">
                <a16:creationId xmlns:a16="http://schemas.microsoft.com/office/drawing/2014/main" id="{1D87B294-9554-AA65-D44F-FBD9AFD26FAF}"/>
              </a:ext>
            </a:extLst>
          </p:cNvPr>
          <p:cNvSpPr/>
          <p:nvPr/>
        </p:nvSpPr>
        <p:spPr>
          <a:xfrm>
            <a:off x="7356200" y="2149843"/>
            <a:ext cx="282417" cy="135075"/>
          </a:xfrm>
          <a:custGeom>
            <a:avLst/>
            <a:gdLst>
              <a:gd name="csX0" fmla="*/ 0 w 282417"/>
              <a:gd name="csY0" fmla="*/ 99602 h 135075"/>
              <a:gd name="csX1" fmla="*/ 44254 w 282417"/>
              <a:gd name="csY1" fmla="*/ 15856 h 135075"/>
              <a:gd name="csX2" fmla="*/ 93007 w 282417"/>
              <a:gd name="csY2" fmla="*/ 115820 h 135075"/>
              <a:gd name="csX3" fmla="*/ 132670 w 282417"/>
              <a:gd name="csY3" fmla="*/ 14756 h 135075"/>
              <a:gd name="csX4" fmla="*/ 179128 w 282417"/>
              <a:gd name="csY4" fmla="*/ 97403 h 135075"/>
              <a:gd name="csX5" fmla="*/ 233573 w 282417"/>
              <a:gd name="csY5" fmla="*/ 36289 h 135075"/>
              <a:gd name="csX6" fmla="*/ 264239 w 282417"/>
              <a:gd name="csY6" fmla="*/ 103084 h 135075"/>
              <a:gd name="csX7" fmla="*/ 282418 w 282417"/>
              <a:gd name="csY7" fmla="*/ 67625 h 1350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82417" h="135075">
                <a:moveTo>
                  <a:pt x="0" y="99602"/>
                </a:moveTo>
                <a:cubicBezTo>
                  <a:pt x="0" y="99602"/>
                  <a:pt x="26075" y="-20336"/>
                  <a:pt x="44254" y="15856"/>
                </a:cubicBezTo>
                <a:cubicBezTo>
                  <a:pt x="62433" y="52048"/>
                  <a:pt x="80520" y="183989"/>
                  <a:pt x="93007" y="115820"/>
                </a:cubicBezTo>
                <a:cubicBezTo>
                  <a:pt x="105493" y="47650"/>
                  <a:pt x="112288" y="-33897"/>
                  <a:pt x="132670" y="14756"/>
                </a:cubicBezTo>
                <a:cubicBezTo>
                  <a:pt x="153053" y="63410"/>
                  <a:pt x="164438" y="152837"/>
                  <a:pt x="179128" y="97403"/>
                </a:cubicBezTo>
                <a:cubicBezTo>
                  <a:pt x="193818" y="41969"/>
                  <a:pt x="227880" y="-8975"/>
                  <a:pt x="233573" y="36289"/>
                </a:cubicBezTo>
                <a:cubicBezTo>
                  <a:pt x="239265" y="81552"/>
                  <a:pt x="252854" y="126815"/>
                  <a:pt x="264239" y="103084"/>
                </a:cubicBezTo>
                <a:cubicBezTo>
                  <a:pt x="275623" y="79353"/>
                  <a:pt x="282418" y="67625"/>
                  <a:pt x="282418" y="67625"/>
                </a:cubicBezTo>
              </a:path>
            </a:pathLst>
          </a:custGeom>
          <a:noFill/>
          <a:ln w="9180" cap="rnd">
            <a:solidFill>
              <a:srgbClr val="A04D1D"/>
            </a:solidFill>
            <a:prstDash val="solid"/>
            <a:miter/>
          </a:ln>
        </p:spPr>
        <p:txBody>
          <a:bodyPr/>
          <a:lstStyle/>
          <a:p>
            <a:endParaRPr lang="en-US"/>
          </a:p>
        </p:txBody>
      </p:sp>
      <p:sp>
        <p:nvSpPr>
          <p:cNvPr id="72" name="Freeform 71">
            <a:extLst>
              <a:ext uri="{FF2B5EF4-FFF2-40B4-BE49-F238E27FC236}">
                <a16:creationId xmlns:a16="http://schemas.microsoft.com/office/drawing/2014/main" id="{24E5480F-A6AC-F008-F839-FFA4962DA589}"/>
              </a:ext>
            </a:extLst>
          </p:cNvPr>
          <p:cNvSpPr/>
          <p:nvPr/>
        </p:nvSpPr>
        <p:spPr>
          <a:xfrm>
            <a:off x="7356200" y="2300525"/>
            <a:ext cx="282325" cy="88357"/>
          </a:xfrm>
          <a:custGeom>
            <a:avLst/>
            <a:gdLst>
              <a:gd name="csX0" fmla="*/ 0 w 282325"/>
              <a:gd name="csY0" fmla="*/ 17914 h 88357"/>
              <a:gd name="csX1" fmla="*/ 55547 w 282325"/>
              <a:gd name="csY1" fmla="*/ 69958 h 88357"/>
              <a:gd name="csX2" fmla="*/ 113389 w 282325"/>
              <a:gd name="csY2" fmla="*/ 17914 h 88357"/>
              <a:gd name="csX3" fmla="*/ 188217 w 282325"/>
              <a:gd name="csY3" fmla="*/ 63177 h 88357"/>
              <a:gd name="csX4" fmla="*/ 257353 w 282325"/>
              <a:gd name="csY4" fmla="*/ 5453 h 88357"/>
              <a:gd name="csX5" fmla="*/ 282326 w 282325"/>
              <a:gd name="csY5" fmla="*/ 44211 h 88357"/>
            </a:gdLst>
            <a:ahLst/>
            <a:cxnLst>
              <a:cxn ang="0">
                <a:pos x="csX0" y="csY0"/>
              </a:cxn>
              <a:cxn ang="0">
                <a:pos x="csX1" y="csY1"/>
              </a:cxn>
              <a:cxn ang="0">
                <a:pos x="csX2" y="csY2"/>
              </a:cxn>
              <a:cxn ang="0">
                <a:pos x="csX3" y="csY3"/>
              </a:cxn>
              <a:cxn ang="0">
                <a:pos x="csX4" y="csY4"/>
              </a:cxn>
              <a:cxn ang="0">
                <a:pos x="csX5" y="csY5"/>
              </a:cxn>
            </a:cxnLst>
            <a:rect l="l" t="t" r="r" b="b"/>
            <a:pathLst>
              <a:path w="282325" h="88357">
                <a:moveTo>
                  <a:pt x="0" y="17914"/>
                </a:moveTo>
                <a:cubicBezTo>
                  <a:pt x="0" y="17914"/>
                  <a:pt x="35164" y="131072"/>
                  <a:pt x="55547" y="69958"/>
                </a:cubicBezTo>
                <a:cubicBezTo>
                  <a:pt x="75930" y="8843"/>
                  <a:pt x="98607" y="-21760"/>
                  <a:pt x="113389" y="17914"/>
                </a:cubicBezTo>
                <a:cubicBezTo>
                  <a:pt x="128171" y="57588"/>
                  <a:pt x="162142" y="125391"/>
                  <a:pt x="188217" y="63177"/>
                </a:cubicBezTo>
                <a:cubicBezTo>
                  <a:pt x="214292" y="963"/>
                  <a:pt x="243764" y="-8107"/>
                  <a:pt x="257353" y="5453"/>
                </a:cubicBezTo>
                <a:cubicBezTo>
                  <a:pt x="270941" y="19014"/>
                  <a:pt x="282326" y="44211"/>
                  <a:pt x="282326" y="44211"/>
                </a:cubicBezTo>
              </a:path>
            </a:pathLst>
          </a:custGeom>
          <a:noFill/>
          <a:ln w="9180" cap="rnd">
            <a:solidFill>
              <a:srgbClr val="577495"/>
            </a:solidFill>
            <a:prstDash val="solid"/>
            <a:miter/>
          </a:ln>
        </p:spPr>
        <p:txBody>
          <a:bodyPr/>
          <a:lstStyle/>
          <a:p>
            <a:endParaRPr lang="en-US"/>
          </a:p>
        </p:txBody>
      </p:sp>
      <p:sp>
        <p:nvSpPr>
          <p:cNvPr id="73" name="Freeform 72">
            <a:extLst>
              <a:ext uri="{FF2B5EF4-FFF2-40B4-BE49-F238E27FC236}">
                <a16:creationId xmlns:a16="http://schemas.microsoft.com/office/drawing/2014/main" id="{FB59B846-BD79-4D82-6D49-573375E7BCD9}"/>
              </a:ext>
            </a:extLst>
          </p:cNvPr>
          <p:cNvSpPr/>
          <p:nvPr/>
        </p:nvSpPr>
        <p:spPr>
          <a:xfrm>
            <a:off x="7159996" y="2201158"/>
            <a:ext cx="168201" cy="167766"/>
          </a:xfrm>
          <a:custGeom>
            <a:avLst/>
            <a:gdLst>
              <a:gd name="csX0" fmla="*/ 168202 w 168201"/>
              <a:gd name="csY0" fmla="*/ 32344 h 167766"/>
              <a:gd name="csX1" fmla="*/ 135700 w 168201"/>
              <a:gd name="csY1" fmla="*/ 0 h 167766"/>
              <a:gd name="csX2" fmla="*/ 84101 w 168201"/>
              <a:gd name="csY2" fmla="*/ 51494 h 167766"/>
              <a:gd name="csX3" fmla="*/ 32410 w 168201"/>
              <a:gd name="csY3" fmla="*/ 0 h 167766"/>
              <a:gd name="csX4" fmla="*/ 0 w 168201"/>
              <a:gd name="csY4" fmla="*/ 32344 h 167766"/>
              <a:gd name="csX5" fmla="*/ 51599 w 168201"/>
              <a:gd name="csY5" fmla="*/ 83929 h 167766"/>
              <a:gd name="csX6" fmla="*/ 0 w 168201"/>
              <a:gd name="csY6" fmla="*/ 135423 h 167766"/>
              <a:gd name="csX7" fmla="*/ 32410 w 168201"/>
              <a:gd name="csY7" fmla="*/ 167767 h 167766"/>
              <a:gd name="csX8" fmla="*/ 84101 w 168201"/>
              <a:gd name="csY8" fmla="*/ 116273 h 167766"/>
              <a:gd name="csX9" fmla="*/ 135700 w 168201"/>
              <a:gd name="csY9" fmla="*/ 167767 h 167766"/>
              <a:gd name="csX10" fmla="*/ 168202 w 168201"/>
              <a:gd name="csY10" fmla="*/ 135423 h 167766"/>
              <a:gd name="csX11" fmla="*/ 116511 w 168201"/>
              <a:gd name="csY11" fmla="*/ 83929 h 167766"/>
              <a:gd name="csX12" fmla="*/ 168202 w 168201"/>
              <a:gd name="csY12" fmla="*/ 32344 h 1677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68201" h="167766">
                <a:moveTo>
                  <a:pt x="168202" y="32344"/>
                </a:moveTo>
                <a:lnTo>
                  <a:pt x="135700" y="0"/>
                </a:lnTo>
                <a:lnTo>
                  <a:pt x="84101" y="51494"/>
                </a:lnTo>
                <a:lnTo>
                  <a:pt x="32410" y="0"/>
                </a:lnTo>
                <a:lnTo>
                  <a:pt x="0" y="32344"/>
                </a:lnTo>
                <a:lnTo>
                  <a:pt x="51599" y="83929"/>
                </a:lnTo>
                <a:lnTo>
                  <a:pt x="0" y="135423"/>
                </a:lnTo>
                <a:lnTo>
                  <a:pt x="32410" y="167767"/>
                </a:lnTo>
                <a:lnTo>
                  <a:pt x="84101" y="116273"/>
                </a:lnTo>
                <a:lnTo>
                  <a:pt x="135700" y="167767"/>
                </a:lnTo>
                <a:lnTo>
                  <a:pt x="168202" y="135423"/>
                </a:lnTo>
                <a:lnTo>
                  <a:pt x="116511" y="83929"/>
                </a:lnTo>
                <a:lnTo>
                  <a:pt x="168202" y="32344"/>
                </a:lnTo>
                <a:close/>
              </a:path>
            </a:pathLst>
          </a:custGeom>
          <a:solidFill>
            <a:srgbClr val="A04D1D"/>
          </a:solidFill>
          <a:ln w="9180" cap="flat">
            <a:noFill/>
            <a:prstDash val="solid"/>
            <a:miter/>
          </a:ln>
        </p:spPr>
        <p:txBody>
          <a:bodyPr/>
          <a:lstStyle/>
          <a:p>
            <a:endParaRPr lang="en-US"/>
          </a:p>
        </p:txBody>
      </p:sp>
      <p:sp>
        <p:nvSpPr>
          <p:cNvPr id="74" name="Rectangle 73">
            <a:extLst>
              <a:ext uri="{FF2B5EF4-FFF2-40B4-BE49-F238E27FC236}">
                <a16:creationId xmlns:a16="http://schemas.microsoft.com/office/drawing/2014/main" id="{02727C4E-8C02-972D-5604-1334E21AC806}"/>
              </a:ext>
            </a:extLst>
          </p:cNvPr>
          <p:cNvSpPr/>
          <p:nvPr/>
        </p:nvSpPr>
        <p:spPr>
          <a:xfrm>
            <a:off x="7576552" y="1786551"/>
            <a:ext cx="523978" cy="302090"/>
          </a:xfrm>
          <a:prstGeom prst="rect">
            <a:avLst/>
          </a:prstGeom>
          <a:noFill/>
          <a:ln w="4590" cap="flat">
            <a:solidFill>
              <a:srgbClr val="000000"/>
            </a:solidFill>
            <a:prstDash val="solid"/>
            <a:miter/>
          </a:ln>
        </p:spPr>
        <p:txBody>
          <a:bodyPr/>
          <a:lstStyle/>
          <a:p>
            <a:endParaRPr lang="en-US"/>
          </a:p>
        </p:txBody>
      </p:sp>
      <p:sp>
        <p:nvSpPr>
          <p:cNvPr id="75" name="Freeform 74">
            <a:extLst>
              <a:ext uri="{FF2B5EF4-FFF2-40B4-BE49-F238E27FC236}">
                <a16:creationId xmlns:a16="http://schemas.microsoft.com/office/drawing/2014/main" id="{7EB8E194-8D19-51F1-576C-A35483366680}"/>
              </a:ext>
            </a:extLst>
          </p:cNvPr>
          <p:cNvSpPr/>
          <p:nvPr/>
        </p:nvSpPr>
        <p:spPr>
          <a:xfrm>
            <a:off x="7801311" y="1821822"/>
            <a:ext cx="282417" cy="135075"/>
          </a:xfrm>
          <a:custGeom>
            <a:avLst/>
            <a:gdLst>
              <a:gd name="csX0" fmla="*/ 0 w 282417"/>
              <a:gd name="csY0" fmla="*/ 99602 h 135075"/>
              <a:gd name="csX1" fmla="*/ 44254 w 282417"/>
              <a:gd name="csY1" fmla="*/ 15856 h 135075"/>
              <a:gd name="csX2" fmla="*/ 93007 w 282417"/>
              <a:gd name="csY2" fmla="*/ 115820 h 135075"/>
              <a:gd name="csX3" fmla="*/ 132670 w 282417"/>
              <a:gd name="csY3" fmla="*/ 14756 h 135075"/>
              <a:gd name="csX4" fmla="*/ 179128 w 282417"/>
              <a:gd name="csY4" fmla="*/ 97403 h 135075"/>
              <a:gd name="csX5" fmla="*/ 233573 w 282417"/>
              <a:gd name="csY5" fmla="*/ 36289 h 135075"/>
              <a:gd name="csX6" fmla="*/ 264238 w 282417"/>
              <a:gd name="csY6" fmla="*/ 103084 h 135075"/>
              <a:gd name="csX7" fmla="*/ 282418 w 282417"/>
              <a:gd name="csY7" fmla="*/ 67625 h 1350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82417" h="135075">
                <a:moveTo>
                  <a:pt x="0" y="99602"/>
                </a:moveTo>
                <a:cubicBezTo>
                  <a:pt x="0" y="99602"/>
                  <a:pt x="26075" y="-20336"/>
                  <a:pt x="44254" y="15856"/>
                </a:cubicBezTo>
                <a:cubicBezTo>
                  <a:pt x="62433" y="52048"/>
                  <a:pt x="80520" y="183989"/>
                  <a:pt x="93007" y="115820"/>
                </a:cubicBezTo>
                <a:cubicBezTo>
                  <a:pt x="105493" y="47650"/>
                  <a:pt x="112288" y="-33897"/>
                  <a:pt x="132670" y="14756"/>
                </a:cubicBezTo>
                <a:cubicBezTo>
                  <a:pt x="153053" y="63410"/>
                  <a:pt x="164437" y="152837"/>
                  <a:pt x="179128" y="97403"/>
                </a:cubicBezTo>
                <a:cubicBezTo>
                  <a:pt x="193818" y="41969"/>
                  <a:pt x="227880" y="-8975"/>
                  <a:pt x="233573" y="36289"/>
                </a:cubicBezTo>
                <a:cubicBezTo>
                  <a:pt x="239265" y="81552"/>
                  <a:pt x="252854" y="126815"/>
                  <a:pt x="264238" y="103084"/>
                </a:cubicBezTo>
                <a:cubicBezTo>
                  <a:pt x="275623" y="79353"/>
                  <a:pt x="282418" y="67625"/>
                  <a:pt x="282418" y="67625"/>
                </a:cubicBezTo>
              </a:path>
            </a:pathLst>
          </a:custGeom>
          <a:noFill/>
          <a:ln w="9180" cap="rnd">
            <a:solidFill>
              <a:srgbClr val="4D5D55"/>
            </a:solidFill>
            <a:prstDash val="solid"/>
            <a:miter/>
          </a:ln>
        </p:spPr>
        <p:txBody>
          <a:bodyPr/>
          <a:lstStyle/>
          <a:p>
            <a:endParaRPr lang="en-US"/>
          </a:p>
        </p:txBody>
      </p:sp>
      <p:sp>
        <p:nvSpPr>
          <p:cNvPr id="76" name="Freeform 75">
            <a:extLst>
              <a:ext uri="{FF2B5EF4-FFF2-40B4-BE49-F238E27FC236}">
                <a16:creationId xmlns:a16="http://schemas.microsoft.com/office/drawing/2014/main" id="{F6BD6839-571C-C667-D5FC-071C8F785C6B}"/>
              </a:ext>
            </a:extLst>
          </p:cNvPr>
          <p:cNvSpPr/>
          <p:nvPr/>
        </p:nvSpPr>
        <p:spPr>
          <a:xfrm>
            <a:off x="7796169" y="1937508"/>
            <a:ext cx="280305" cy="134097"/>
          </a:xfrm>
          <a:custGeom>
            <a:avLst/>
            <a:gdLst>
              <a:gd name="csX0" fmla="*/ 0 w 280305"/>
              <a:gd name="csY0" fmla="*/ 103488 h 134097"/>
              <a:gd name="csX1" fmla="*/ 47008 w 280305"/>
              <a:gd name="csY1" fmla="*/ 19376 h 134097"/>
              <a:gd name="csX2" fmla="*/ 94017 w 280305"/>
              <a:gd name="csY2" fmla="*/ 119248 h 134097"/>
              <a:gd name="csX3" fmla="*/ 136251 w 280305"/>
              <a:gd name="csY3" fmla="*/ 19376 h 134097"/>
              <a:gd name="csX4" fmla="*/ 179495 w 280305"/>
              <a:gd name="csY4" fmla="*/ 103488 h 134097"/>
              <a:gd name="csX5" fmla="*/ 228431 w 280305"/>
              <a:gd name="csY5" fmla="*/ 26339 h 134097"/>
              <a:gd name="csX6" fmla="*/ 263045 w 280305"/>
              <a:gd name="csY6" fmla="*/ 103488 h 134097"/>
              <a:gd name="csX7" fmla="*/ 280306 w 280305"/>
              <a:gd name="csY7" fmla="*/ 67113 h 1340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80305" h="134097">
                <a:moveTo>
                  <a:pt x="0" y="103488"/>
                </a:moveTo>
                <a:cubicBezTo>
                  <a:pt x="0" y="103488"/>
                  <a:pt x="26901" y="-36425"/>
                  <a:pt x="47008" y="19376"/>
                </a:cubicBezTo>
                <a:cubicBezTo>
                  <a:pt x="67115" y="75176"/>
                  <a:pt x="84468" y="171016"/>
                  <a:pt x="94017" y="119248"/>
                </a:cubicBezTo>
                <a:cubicBezTo>
                  <a:pt x="103565" y="67479"/>
                  <a:pt x="106503" y="-45037"/>
                  <a:pt x="136251" y="19376"/>
                </a:cubicBezTo>
                <a:cubicBezTo>
                  <a:pt x="165998" y="83789"/>
                  <a:pt x="165080" y="146094"/>
                  <a:pt x="179495" y="103488"/>
                </a:cubicBezTo>
                <a:cubicBezTo>
                  <a:pt x="193910" y="60882"/>
                  <a:pt x="218883" y="-5272"/>
                  <a:pt x="228431" y="26339"/>
                </a:cubicBezTo>
                <a:cubicBezTo>
                  <a:pt x="237980" y="57950"/>
                  <a:pt x="246702" y="134641"/>
                  <a:pt x="263045" y="103488"/>
                </a:cubicBezTo>
                <a:cubicBezTo>
                  <a:pt x="279388" y="72335"/>
                  <a:pt x="280306" y="67113"/>
                  <a:pt x="280306" y="67113"/>
                </a:cubicBezTo>
              </a:path>
            </a:pathLst>
          </a:custGeom>
          <a:noFill/>
          <a:ln w="9180" cap="rnd">
            <a:solidFill>
              <a:srgbClr val="577495"/>
            </a:solidFill>
            <a:prstDash val="solid"/>
            <a:miter/>
          </a:ln>
        </p:spPr>
        <p:txBody>
          <a:bodyPr/>
          <a:lstStyle/>
          <a:p>
            <a:endParaRPr lang="en-US"/>
          </a:p>
        </p:txBody>
      </p:sp>
      <p:sp>
        <p:nvSpPr>
          <p:cNvPr id="77" name="Freeform 76">
            <a:extLst>
              <a:ext uri="{FF2B5EF4-FFF2-40B4-BE49-F238E27FC236}">
                <a16:creationId xmlns:a16="http://schemas.microsoft.com/office/drawing/2014/main" id="{ED74BFE0-600C-E639-8A96-7FDFC5366C6F}"/>
              </a:ext>
            </a:extLst>
          </p:cNvPr>
          <p:cNvSpPr/>
          <p:nvPr/>
        </p:nvSpPr>
        <p:spPr>
          <a:xfrm>
            <a:off x="7588947" y="1856553"/>
            <a:ext cx="204651" cy="182152"/>
          </a:xfrm>
          <a:custGeom>
            <a:avLst/>
            <a:gdLst>
              <a:gd name="csX0" fmla="*/ 70421 w 204651"/>
              <a:gd name="csY0" fmla="*/ 182152 h 182152"/>
              <a:gd name="csX1" fmla="*/ 0 w 204651"/>
              <a:gd name="csY1" fmla="*/ 112700 h 182152"/>
              <a:gd name="csX2" fmla="*/ 38745 w 204651"/>
              <a:gd name="csY2" fmla="*/ 73667 h 182152"/>
              <a:gd name="csX3" fmla="*/ 68676 w 204651"/>
              <a:gd name="csY3" fmla="*/ 103079 h 182152"/>
              <a:gd name="csX4" fmla="*/ 164162 w 204651"/>
              <a:gd name="csY4" fmla="*/ 0 h 182152"/>
              <a:gd name="csX5" fmla="*/ 204652 w 204651"/>
              <a:gd name="csY5" fmla="*/ 37292 h 182152"/>
              <a:gd name="csX6" fmla="*/ 70421 w 204651"/>
              <a:gd name="csY6" fmla="*/ 182152 h 18215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04651" h="182152">
                <a:moveTo>
                  <a:pt x="70421" y="182152"/>
                </a:moveTo>
                <a:lnTo>
                  <a:pt x="0" y="112700"/>
                </a:lnTo>
                <a:lnTo>
                  <a:pt x="38745" y="73667"/>
                </a:lnTo>
                <a:lnTo>
                  <a:pt x="68676" y="103079"/>
                </a:lnTo>
                <a:lnTo>
                  <a:pt x="164162" y="0"/>
                </a:lnTo>
                <a:lnTo>
                  <a:pt x="204652" y="37292"/>
                </a:lnTo>
                <a:lnTo>
                  <a:pt x="70421" y="182152"/>
                </a:lnTo>
                <a:close/>
              </a:path>
            </a:pathLst>
          </a:custGeom>
          <a:solidFill>
            <a:srgbClr val="728D80"/>
          </a:solidFill>
          <a:ln w="9180" cap="flat">
            <a:noFill/>
            <a:prstDash val="solid"/>
            <a:miter/>
          </a:ln>
        </p:spPr>
        <p:txBody>
          <a:bodyPr/>
          <a:lstStyle/>
          <a:p>
            <a:endParaRPr lang="en-US"/>
          </a:p>
        </p:txBody>
      </p:sp>
      <p:grpSp>
        <p:nvGrpSpPr>
          <p:cNvPr id="78" name="Graphic 12">
            <a:extLst>
              <a:ext uri="{FF2B5EF4-FFF2-40B4-BE49-F238E27FC236}">
                <a16:creationId xmlns:a16="http://schemas.microsoft.com/office/drawing/2014/main" id="{3D9029FE-C0C1-60AA-D7AB-290F8447B177}"/>
              </a:ext>
            </a:extLst>
          </p:cNvPr>
          <p:cNvGrpSpPr/>
          <p:nvPr/>
        </p:nvGrpSpPr>
        <p:grpSpPr>
          <a:xfrm>
            <a:off x="8145794" y="2014537"/>
            <a:ext cx="382769" cy="199540"/>
            <a:chOff x="8145794" y="2014537"/>
            <a:chExt cx="382769" cy="199540"/>
          </a:xfrm>
        </p:grpSpPr>
        <p:sp>
          <p:nvSpPr>
            <p:cNvPr id="79" name="Freeform 78">
              <a:extLst>
                <a:ext uri="{FF2B5EF4-FFF2-40B4-BE49-F238E27FC236}">
                  <a16:creationId xmlns:a16="http://schemas.microsoft.com/office/drawing/2014/main" id="{69493E0D-1CE1-91C9-0F0C-F7C84B35CC34}"/>
                </a:ext>
              </a:extLst>
            </p:cNvPr>
            <p:cNvSpPr/>
            <p:nvPr/>
          </p:nvSpPr>
          <p:spPr>
            <a:xfrm>
              <a:off x="8169849" y="2014537"/>
              <a:ext cx="358714" cy="147222"/>
            </a:xfrm>
            <a:custGeom>
              <a:avLst/>
              <a:gdLst>
                <a:gd name="csX0" fmla="*/ 358714 w 358714"/>
                <a:gd name="csY0" fmla="*/ 74105 h 147222"/>
                <a:gd name="csX1" fmla="*/ 0 w 358714"/>
                <a:gd name="csY1" fmla="*/ 147222 h 147222"/>
              </a:gdLst>
              <a:ahLst/>
              <a:cxnLst>
                <a:cxn ang="0">
                  <a:pos x="csX0" y="csY0"/>
                </a:cxn>
                <a:cxn ang="0">
                  <a:pos x="csX1" y="csY1"/>
                </a:cxn>
              </a:cxnLst>
              <a:rect l="l" t="t" r="r" b="b"/>
              <a:pathLst>
                <a:path w="358714" h="147222">
                  <a:moveTo>
                    <a:pt x="358714" y="74105"/>
                  </a:moveTo>
                  <a:cubicBezTo>
                    <a:pt x="358714" y="74105"/>
                    <a:pt x="104483" y="-133978"/>
                    <a:pt x="0" y="147222"/>
                  </a:cubicBezTo>
                </a:path>
              </a:pathLst>
            </a:custGeom>
            <a:noFill/>
            <a:ln w="18360" cap="flat">
              <a:solidFill>
                <a:srgbClr val="4C5E56"/>
              </a:solidFill>
              <a:prstDash val="solid"/>
              <a:miter/>
            </a:ln>
          </p:spPr>
          <p:txBody>
            <a:bodyPr/>
            <a:lstStyle/>
            <a:p>
              <a:endParaRPr lang="en-US"/>
            </a:p>
          </p:txBody>
        </p:sp>
        <p:sp>
          <p:nvSpPr>
            <p:cNvPr id="80" name="Freeform 79">
              <a:extLst>
                <a:ext uri="{FF2B5EF4-FFF2-40B4-BE49-F238E27FC236}">
                  <a16:creationId xmlns:a16="http://schemas.microsoft.com/office/drawing/2014/main" id="{C6C0FBB6-DA0E-69F1-F2E9-24840B888A9D}"/>
                </a:ext>
              </a:extLst>
            </p:cNvPr>
            <p:cNvSpPr/>
            <p:nvPr/>
          </p:nvSpPr>
          <p:spPr>
            <a:xfrm>
              <a:off x="8145794" y="2127124"/>
              <a:ext cx="64728" cy="86952"/>
            </a:xfrm>
            <a:custGeom>
              <a:avLst/>
              <a:gdLst>
                <a:gd name="csX0" fmla="*/ 0 w 64728"/>
                <a:gd name="csY0" fmla="*/ 0 h 86952"/>
                <a:gd name="csX1" fmla="*/ 28003 w 64728"/>
                <a:gd name="csY1" fmla="*/ 24006 h 86952"/>
                <a:gd name="csX2" fmla="*/ 64728 w 64728"/>
                <a:gd name="csY2" fmla="*/ 20616 h 86952"/>
                <a:gd name="csX3" fmla="*/ 7896 w 64728"/>
                <a:gd name="csY3" fmla="*/ 86953 h 86952"/>
                <a:gd name="csX4" fmla="*/ 0 w 64728"/>
                <a:gd name="csY4" fmla="*/ 0 h 86952"/>
              </a:gdLst>
              <a:ahLst/>
              <a:cxnLst>
                <a:cxn ang="0">
                  <a:pos x="csX0" y="csY0"/>
                </a:cxn>
                <a:cxn ang="0">
                  <a:pos x="csX1" y="csY1"/>
                </a:cxn>
                <a:cxn ang="0">
                  <a:pos x="csX2" y="csY2"/>
                </a:cxn>
                <a:cxn ang="0">
                  <a:pos x="csX3" y="csY3"/>
                </a:cxn>
                <a:cxn ang="0">
                  <a:pos x="csX4" y="csY4"/>
                </a:cxn>
              </a:cxnLst>
              <a:rect l="l" t="t" r="r" b="b"/>
              <a:pathLst>
                <a:path w="64728" h="86952">
                  <a:moveTo>
                    <a:pt x="0" y="0"/>
                  </a:moveTo>
                  <a:lnTo>
                    <a:pt x="28003" y="24006"/>
                  </a:lnTo>
                  <a:lnTo>
                    <a:pt x="64728" y="20616"/>
                  </a:lnTo>
                  <a:lnTo>
                    <a:pt x="7896" y="86953"/>
                  </a:lnTo>
                  <a:lnTo>
                    <a:pt x="0" y="0"/>
                  </a:lnTo>
                  <a:close/>
                </a:path>
              </a:pathLst>
            </a:custGeom>
            <a:solidFill>
              <a:srgbClr val="4C5E56"/>
            </a:solidFill>
            <a:ln w="9180" cap="flat">
              <a:noFill/>
              <a:prstDash val="solid"/>
              <a:miter/>
            </a:ln>
          </p:spPr>
          <p:txBody>
            <a:bodyPr/>
            <a:lstStyle/>
            <a:p>
              <a:endParaRPr lang="en-US"/>
            </a:p>
          </p:txBody>
        </p:sp>
      </p:grpSp>
      <p:grpSp>
        <p:nvGrpSpPr>
          <p:cNvPr id="81" name="Graphic 12">
            <a:extLst>
              <a:ext uri="{FF2B5EF4-FFF2-40B4-BE49-F238E27FC236}">
                <a16:creationId xmlns:a16="http://schemas.microsoft.com/office/drawing/2014/main" id="{2BBAEC2D-F93E-8769-3BE9-FDA2E2A9B0A4}"/>
              </a:ext>
            </a:extLst>
          </p:cNvPr>
          <p:cNvGrpSpPr/>
          <p:nvPr/>
        </p:nvGrpSpPr>
        <p:grpSpPr>
          <a:xfrm>
            <a:off x="7821204" y="2199967"/>
            <a:ext cx="276205" cy="340115"/>
            <a:chOff x="7821204" y="2199967"/>
            <a:chExt cx="276205" cy="340115"/>
          </a:xfrm>
        </p:grpSpPr>
        <p:sp>
          <p:nvSpPr>
            <p:cNvPr id="82" name="Freeform 81">
              <a:extLst>
                <a:ext uri="{FF2B5EF4-FFF2-40B4-BE49-F238E27FC236}">
                  <a16:creationId xmlns:a16="http://schemas.microsoft.com/office/drawing/2014/main" id="{AC71CCAD-90CA-891F-5207-B3669FFAB77F}"/>
                </a:ext>
              </a:extLst>
            </p:cNvPr>
            <p:cNvSpPr/>
            <p:nvPr/>
          </p:nvSpPr>
          <p:spPr>
            <a:xfrm>
              <a:off x="7827845" y="2526613"/>
              <a:ext cx="2754" cy="13469"/>
            </a:xfrm>
            <a:custGeom>
              <a:avLst/>
              <a:gdLst>
                <a:gd name="csX0" fmla="*/ 2754 w 2754"/>
                <a:gd name="csY0" fmla="*/ 13469 h 13469"/>
                <a:gd name="csX1" fmla="*/ 0 w 2754"/>
                <a:gd name="csY1" fmla="*/ 0 h 13469"/>
              </a:gdLst>
              <a:ahLst/>
              <a:cxnLst>
                <a:cxn ang="0">
                  <a:pos x="csX0" y="csY0"/>
                </a:cxn>
                <a:cxn ang="0">
                  <a:pos x="csX1" y="csY1"/>
                </a:cxn>
              </a:cxnLst>
              <a:rect l="l" t="t" r="r" b="b"/>
              <a:pathLst>
                <a:path w="2754" h="13469">
                  <a:moveTo>
                    <a:pt x="2754" y="13469"/>
                  </a:moveTo>
                  <a:cubicBezTo>
                    <a:pt x="2754" y="13469"/>
                    <a:pt x="1561" y="8613"/>
                    <a:pt x="0" y="0"/>
                  </a:cubicBezTo>
                </a:path>
              </a:pathLst>
            </a:custGeom>
            <a:noFill/>
            <a:ln w="18360" cap="flat">
              <a:solidFill>
                <a:srgbClr val="B59E5F"/>
              </a:solidFill>
              <a:prstDash val="solid"/>
              <a:miter/>
            </a:ln>
          </p:spPr>
          <p:txBody>
            <a:bodyPr/>
            <a:lstStyle/>
            <a:p>
              <a:endParaRPr lang="en-US"/>
            </a:p>
          </p:txBody>
        </p:sp>
        <p:sp>
          <p:nvSpPr>
            <p:cNvPr id="83" name="Freeform 82">
              <a:extLst>
                <a:ext uri="{FF2B5EF4-FFF2-40B4-BE49-F238E27FC236}">
                  <a16:creationId xmlns:a16="http://schemas.microsoft.com/office/drawing/2014/main" id="{FF7F8F9F-0200-E41D-D838-DF05EE5C7ACF}"/>
                </a:ext>
              </a:extLst>
            </p:cNvPr>
            <p:cNvSpPr/>
            <p:nvPr/>
          </p:nvSpPr>
          <p:spPr>
            <a:xfrm>
              <a:off x="7821204" y="2235335"/>
              <a:ext cx="198990" cy="273778"/>
            </a:xfrm>
            <a:custGeom>
              <a:avLst/>
              <a:gdLst>
                <a:gd name="csX0" fmla="*/ 3887 w 198990"/>
                <a:gd name="csY0" fmla="*/ 273778 h 273778"/>
                <a:gd name="csX1" fmla="*/ 198990 w 198990"/>
                <a:gd name="csY1" fmla="*/ 0 h 273778"/>
              </a:gdLst>
              <a:ahLst/>
              <a:cxnLst>
                <a:cxn ang="0">
                  <a:pos x="csX0" y="csY0"/>
                </a:cxn>
                <a:cxn ang="0">
                  <a:pos x="csX1" y="csY1"/>
                </a:cxn>
              </a:cxnLst>
              <a:rect l="l" t="t" r="r" b="b"/>
              <a:pathLst>
                <a:path w="198990" h="273778">
                  <a:moveTo>
                    <a:pt x="3887" y="273778"/>
                  </a:moveTo>
                  <a:cubicBezTo>
                    <a:pt x="-6488" y="197545"/>
                    <a:pt x="-11354" y="6414"/>
                    <a:pt x="198990" y="0"/>
                  </a:cubicBezTo>
                </a:path>
              </a:pathLst>
            </a:custGeom>
            <a:noFill/>
            <a:ln w="18360" cap="flat">
              <a:solidFill>
                <a:srgbClr val="A04D1D"/>
              </a:solidFill>
              <a:custDash>
                <a:ds d="217500" sp="145500"/>
              </a:custDash>
              <a:miter/>
            </a:ln>
          </p:spPr>
          <p:txBody>
            <a:bodyPr/>
            <a:lstStyle/>
            <a:p>
              <a:endParaRPr lang="en-US"/>
            </a:p>
          </p:txBody>
        </p:sp>
        <p:sp>
          <p:nvSpPr>
            <p:cNvPr id="84" name="Freeform 83">
              <a:extLst>
                <a:ext uri="{FF2B5EF4-FFF2-40B4-BE49-F238E27FC236}">
                  <a16:creationId xmlns:a16="http://schemas.microsoft.com/office/drawing/2014/main" id="{131B6573-B98E-8221-D4E3-47DE488050C9}"/>
                </a:ext>
              </a:extLst>
            </p:cNvPr>
            <p:cNvSpPr/>
            <p:nvPr/>
          </p:nvSpPr>
          <p:spPr>
            <a:xfrm>
              <a:off x="8029100" y="2235151"/>
              <a:ext cx="13771" cy="183"/>
            </a:xfrm>
            <a:custGeom>
              <a:avLst/>
              <a:gdLst>
                <a:gd name="csX0" fmla="*/ 0 w 13771"/>
                <a:gd name="csY0" fmla="*/ 0 h 183"/>
                <a:gd name="csX1" fmla="*/ 13772 w 13771"/>
                <a:gd name="csY1" fmla="*/ 183 h 183"/>
              </a:gdLst>
              <a:ahLst/>
              <a:cxnLst>
                <a:cxn ang="0">
                  <a:pos x="csX0" y="csY0"/>
                </a:cxn>
                <a:cxn ang="0">
                  <a:pos x="csX1" y="csY1"/>
                </a:cxn>
              </a:cxnLst>
              <a:rect l="l" t="t" r="r" b="b"/>
              <a:pathLst>
                <a:path w="13771" h="183">
                  <a:moveTo>
                    <a:pt x="0" y="0"/>
                  </a:moveTo>
                  <a:cubicBezTo>
                    <a:pt x="4499" y="0"/>
                    <a:pt x="9089" y="0"/>
                    <a:pt x="13772" y="183"/>
                  </a:cubicBezTo>
                </a:path>
              </a:pathLst>
            </a:custGeom>
            <a:noFill/>
            <a:ln w="18360" cap="flat">
              <a:solidFill>
                <a:srgbClr val="B59E5F"/>
              </a:solidFill>
              <a:prstDash val="solid"/>
              <a:miter/>
            </a:ln>
          </p:spPr>
          <p:txBody>
            <a:bodyPr/>
            <a:lstStyle/>
            <a:p>
              <a:endParaRPr lang="en-US"/>
            </a:p>
          </p:txBody>
        </p:sp>
        <p:sp>
          <p:nvSpPr>
            <p:cNvPr id="85" name="Freeform 84">
              <a:extLst>
                <a:ext uri="{FF2B5EF4-FFF2-40B4-BE49-F238E27FC236}">
                  <a16:creationId xmlns:a16="http://schemas.microsoft.com/office/drawing/2014/main" id="{6D3AECFF-B654-F0B7-0CB4-6813774A14DA}"/>
                </a:ext>
              </a:extLst>
            </p:cNvPr>
            <p:cNvSpPr/>
            <p:nvPr/>
          </p:nvSpPr>
          <p:spPr>
            <a:xfrm>
              <a:off x="8014409" y="2199967"/>
              <a:ext cx="82999" cy="67711"/>
            </a:xfrm>
            <a:custGeom>
              <a:avLst/>
              <a:gdLst>
                <a:gd name="csX0" fmla="*/ 0 w 82999"/>
                <a:gd name="csY0" fmla="*/ 67711 h 67711"/>
                <a:gd name="csX1" fmla="*/ 17077 w 82999"/>
                <a:gd name="csY1" fmla="*/ 35001 h 67711"/>
                <a:gd name="csX2" fmla="*/ 5417 w 82999"/>
                <a:gd name="csY2" fmla="*/ 0 h 67711"/>
                <a:gd name="csX3" fmla="*/ 82999 w 82999"/>
                <a:gd name="csY3" fmla="*/ 40315 h 67711"/>
                <a:gd name="csX4" fmla="*/ 0 w 82999"/>
                <a:gd name="csY4" fmla="*/ 67711 h 67711"/>
              </a:gdLst>
              <a:ahLst/>
              <a:cxnLst>
                <a:cxn ang="0">
                  <a:pos x="csX0" y="csY0"/>
                </a:cxn>
                <a:cxn ang="0">
                  <a:pos x="csX1" y="csY1"/>
                </a:cxn>
                <a:cxn ang="0">
                  <a:pos x="csX2" y="csY2"/>
                </a:cxn>
                <a:cxn ang="0">
                  <a:pos x="csX3" y="csY3"/>
                </a:cxn>
                <a:cxn ang="0">
                  <a:pos x="csX4" y="csY4"/>
                </a:cxn>
              </a:cxnLst>
              <a:rect l="l" t="t" r="r" b="b"/>
              <a:pathLst>
                <a:path w="82999" h="67711">
                  <a:moveTo>
                    <a:pt x="0" y="67711"/>
                  </a:moveTo>
                  <a:lnTo>
                    <a:pt x="17077" y="35001"/>
                  </a:lnTo>
                  <a:lnTo>
                    <a:pt x="5417" y="0"/>
                  </a:lnTo>
                  <a:lnTo>
                    <a:pt x="82999" y="40315"/>
                  </a:lnTo>
                  <a:lnTo>
                    <a:pt x="0" y="67711"/>
                  </a:lnTo>
                  <a:close/>
                </a:path>
              </a:pathLst>
            </a:custGeom>
            <a:solidFill>
              <a:srgbClr val="A04D1D"/>
            </a:solidFill>
            <a:ln w="9180" cap="flat">
              <a:solidFill>
                <a:srgbClr val="A04D1D"/>
              </a:solidFill>
              <a:prstDash val="solid"/>
              <a:miter/>
            </a:ln>
          </p:spPr>
          <p:txBody>
            <a:bodyPr/>
            <a:lstStyle/>
            <a:p>
              <a:endParaRPr lang="en-US"/>
            </a:p>
          </p:txBody>
        </p:sp>
      </p:grpSp>
      <p:grpSp>
        <p:nvGrpSpPr>
          <p:cNvPr id="86" name="Graphic 12">
            <a:extLst>
              <a:ext uri="{FF2B5EF4-FFF2-40B4-BE49-F238E27FC236}">
                <a16:creationId xmlns:a16="http://schemas.microsoft.com/office/drawing/2014/main" id="{FF5BD6C2-B012-A57E-A35F-7553C8B52D9C}"/>
              </a:ext>
            </a:extLst>
          </p:cNvPr>
          <p:cNvGrpSpPr/>
          <p:nvPr/>
        </p:nvGrpSpPr>
        <p:grpSpPr>
          <a:xfrm>
            <a:off x="8172053" y="2101668"/>
            <a:ext cx="320060" cy="138614"/>
            <a:chOff x="8172053" y="2101668"/>
            <a:chExt cx="320060" cy="138614"/>
          </a:xfrm>
        </p:grpSpPr>
        <p:sp>
          <p:nvSpPr>
            <p:cNvPr id="87" name="Freeform 86">
              <a:extLst>
                <a:ext uri="{FF2B5EF4-FFF2-40B4-BE49-F238E27FC236}">
                  <a16:creationId xmlns:a16="http://schemas.microsoft.com/office/drawing/2014/main" id="{FD3866F6-9100-92E0-DD96-CAC0F8DC0696}"/>
                </a:ext>
              </a:extLst>
            </p:cNvPr>
            <p:cNvSpPr/>
            <p:nvPr/>
          </p:nvSpPr>
          <p:spPr>
            <a:xfrm>
              <a:off x="8172053" y="2101668"/>
              <a:ext cx="296189" cy="138614"/>
            </a:xfrm>
            <a:custGeom>
              <a:avLst/>
              <a:gdLst>
                <a:gd name="csX0" fmla="*/ 0 w 296189"/>
                <a:gd name="csY0" fmla="*/ 138614 h 138614"/>
                <a:gd name="csX1" fmla="*/ 296190 w 296189"/>
                <a:gd name="csY1" fmla="*/ 32786 h 138614"/>
              </a:gdLst>
              <a:ahLst/>
              <a:cxnLst>
                <a:cxn ang="0">
                  <a:pos x="csX0" y="csY0"/>
                </a:cxn>
                <a:cxn ang="0">
                  <a:pos x="csX1" y="csY1"/>
                </a:cxn>
              </a:cxnLst>
              <a:rect l="l" t="t" r="r" b="b"/>
              <a:pathLst>
                <a:path w="296189" h="138614">
                  <a:moveTo>
                    <a:pt x="0" y="138614"/>
                  </a:moveTo>
                  <a:cubicBezTo>
                    <a:pt x="0" y="138614"/>
                    <a:pt x="76940" y="-81196"/>
                    <a:pt x="296190" y="32786"/>
                  </a:cubicBezTo>
                </a:path>
              </a:pathLst>
            </a:custGeom>
            <a:noFill/>
            <a:ln w="9180" cap="flat">
              <a:solidFill>
                <a:srgbClr val="577495"/>
              </a:solidFill>
              <a:prstDash val="solid"/>
              <a:miter/>
            </a:ln>
          </p:spPr>
          <p:txBody>
            <a:bodyPr/>
            <a:lstStyle/>
            <a:p>
              <a:endParaRPr lang="en-US"/>
            </a:p>
          </p:txBody>
        </p:sp>
        <p:sp>
          <p:nvSpPr>
            <p:cNvPr id="88" name="Freeform 87">
              <a:extLst>
                <a:ext uri="{FF2B5EF4-FFF2-40B4-BE49-F238E27FC236}">
                  <a16:creationId xmlns:a16="http://schemas.microsoft.com/office/drawing/2014/main" id="{008D34D8-8C7A-F6CF-1AFA-1C81D1576DBE}"/>
                </a:ext>
              </a:extLst>
            </p:cNvPr>
            <p:cNvSpPr/>
            <p:nvPr/>
          </p:nvSpPr>
          <p:spPr>
            <a:xfrm>
              <a:off x="8448686" y="2113564"/>
              <a:ext cx="43427" cy="34268"/>
            </a:xfrm>
            <a:custGeom>
              <a:avLst/>
              <a:gdLst>
                <a:gd name="csX0" fmla="*/ 0 w 43427"/>
                <a:gd name="csY0" fmla="*/ 29687 h 34268"/>
                <a:gd name="csX1" fmla="*/ 14507 w 43427"/>
                <a:gd name="csY1" fmla="*/ 18325 h 34268"/>
                <a:gd name="csX2" fmla="*/ 16343 w 43427"/>
                <a:gd name="csY2" fmla="*/ 0 h 34268"/>
                <a:gd name="csX3" fmla="*/ 43428 w 43427"/>
                <a:gd name="csY3" fmla="*/ 34268 h 34268"/>
                <a:gd name="csX4" fmla="*/ 0 w 43427"/>
                <a:gd name="csY4" fmla="*/ 29687 h 34268"/>
              </a:gdLst>
              <a:ahLst/>
              <a:cxnLst>
                <a:cxn ang="0">
                  <a:pos x="csX0" y="csY0"/>
                </a:cxn>
                <a:cxn ang="0">
                  <a:pos x="csX1" y="csY1"/>
                </a:cxn>
                <a:cxn ang="0">
                  <a:pos x="csX2" y="csY2"/>
                </a:cxn>
                <a:cxn ang="0">
                  <a:pos x="csX3" y="csY3"/>
                </a:cxn>
                <a:cxn ang="0">
                  <a:pos x="csX4" y="csY4"/>
                </a:cxn>
              </a:cxnLst>
              <a:rect l="l" t="t" r="r" b="b"/>
              <a:pathLst>
                <a:path w="43427" h="34268">
                  <a:moveTo>
                    <a:pt x="0" y="29687"/>
                  </a:moveTo>
                  <a:lnTo>
                    <a:pt x="14507" y="18325"/>
                  </a:lnTo>
                  <a:lnTo>
                    <a:pt x="16343" y="0"/>
                  </a:lnTo>
                  <a:lnTo>
                    <a:pt x="43428" y="34268"/>
                  </a:lnTo>
                  <a:lnTo>
                    <a:pt x="0" y="29687"/>
                  </a:lnTo>
                  <a:close/>
                </a:path>
              </a:pathLst>
            </a:custGeom>
            <a:solidFill>
              <a:srgbClr val="577495"/>
            </a:solidFill>
            <a:ln w="9180" cap="flat">
              <a:noFill/>
              <a:prstDash val="solid"/>
              <a:miter/>
            </a:ln>
          </p:spPr>
          <p:txBody>
            <a:bodyPr/>
            <a:lstStyle/>
            <a:p>
              <a:endParaRPr lang="en-US"/>
            </a:p>
          </p:txBody>
        </p:sp>
      </p:grpSp>
      <p:grpSp>
        <p:nvGrpSpPr>
          <p:cNvPr id="89" name="Graphic 12">
            <a:extLst>
              <a:ext uri="{FF2B5EF4-FFF2-40B4-BE49-F238E27FC236}">
                <a16:creationId xmlns:a16="http://schemas.microsoft.com/office/drawing/2014/main" id="{AE3D0258-463C-7140-6308-F70AD38A0D35}"/>
              </a:ext>
            </a:extLst>
          </p:cNvPr>
          <p:cNvGrpSpPr/>
          <p:nvPr/>
        </p:nvGrpSpPr>
        <p:grpSpPr>
          <a:xfrm>
            <a:off x="7847585" y="2294156"/>
            <a:ext cx="238438" cy="236305"/>
            <a:chOff x="7847585" y="2294156"/>
            <a:chExt cx="238438" cy="236305"/>
          </a:xfrm>
        </p:grpSpPr>
        <p:sp>
          <p:nvSpPr>
            <p:cNvPr id="90" name="Freeform 89">
              <a:extLst>
                <a:ext uri="{FF2B5EF4-FFF2-40B4-BE49-F238E27FC236}">
                  <a16:creationId xmlns:a16="http://schemas.microsoft.com/office/drawing/2014/main" id="{912BF9EE-3D17-28B0-3CD9-115256F64A6A}"/>
                </a:ext>
              </a:extLst>
            </p:cNvPr>
            <p:cNvSpPr/>
            <p:nvPr/>
          </p:nvSpPr>
          <p:spPr>
            <a:xfrm>
              <a:off x="8072435" y="2294891"/>
              <a:ext cx="13588" cy="1649"/>
            </a:xfrm>
            <a:custGeom>
              <a:avLst/>
              <a:gdLst>
                <a:gd name="csX0" fmla="*/ 13588 w 13588"/>
                <a:gd name="csY0" fmla="*/ 1649 h 1649"/>
                <a:gd name="csX1" fmla="*/ 0 w 13588"/>
                <a:gd name="csY1" fmla="*/ 0 h 1649"/>
              </a:gdLst>
              <a:ahLst/>
              <a:cxnLst>
                <a:cxn ang="0">
                  <a:pos x="csX0" y="csY0"/>
                </a:cxn>
                <a:cxn ang="0">
                  <a:pos x="csX1" y="csY1"/>
                </a:cxn>
              </a:cxnLst>
              <a:rect l="l" t="t" r="r" b="b"/>
              <a:pathLst>
                <a:path w="13588" h="1649">
                  <a:moveTo>
                    <a:pt x="13588" y="1649"/>
                  </a:moveTo>
                  <a:cubicBezTo>
                    <a:pt x="13588" y="1649"/>
                    <a:pt x="8539" y="733"/>
                    <a:pt x="0" y="0"/>
                  </a:cubicBezTo>
                </a:path>
              </a:pathLst>
            </a:custGeom>
            <a:noFill/>
            <a:ln w="9180" cap="flat">
              <a:solidFill>
                <a:srgbClr val="577495"/>
              </a:solidFill>
              <a:prstDash val="solid"/>
              <a:miter/>
            </a:ln>
          </p:spPr>
          <p:txBody>
            <a:bodyPr/>
            <a:lstStyle/>
            <a:p>
              <a:endParaRPr lang="en-US"/>
            </a:p>
          </p:txBody>
        </p:sp>
        <p:sp>
          <p:nvSpPr>
            <p:cNvPr id="91" name="Freeform 90">
              <a:extLst>
                <a:ext uri="{FF2B5EF4-FFF2-40B4-BE49-F238E27FC236}">
                  <a16:creationId xmlns:a16="http://schemas.microsoft.com/office/drawing/2014/main" id="{97C898F8-D3FB-1A31-8C42-27B00F675383}"/>
                </a:ext>
              </a:extLst>
            </p:cNvPr>
            <p:cNvSpPr/>
            <p:nvPr/>
          </p:nvSpPr>
          <p:spPr>
            <a:xfrm>
              <a:off x="7865672" y="2294156"/>
              <a:ext cx="189318" cy="186552"/>
            </a:xfrm>
            <a:custGeom>
              <a:avLst/>
              <a:gdLst>
                <a:gd name="csX0" fmla="*/ 189319 w 189318"/>
                <a:gd name="csY0" fmla="*/ 3 h 186552"/>
                <a:gd name="csX1" fmla="*/ 0 w 189318"/>
                <a:gd name="csY1" fmla="*/ 186553 h 186552"/>
              </a:gdLst>
              <a:ahLst/>
              <a:cxnLst>
                <a:cxn ang="0">
                  <a:pos x="csX0" y="csY0"/>
                </a:cxn>
                <a:cxn ang="0">
                  <a:pos x="csX1" y="csY1"/>
                </a:cxn>
              </a:cxnLst>
              <a:rect l="l" t="t" r="r" b="b"/>
              <a:pathLst>
                <a:path w="189318" h="186552">
                  <a:moveTo>
                    <a:pt x="189319" y="3"/>
                  </a:moveTo>
                  <a:cubicBezTo>
                    <a:pt x="132211" y="-272"/>
                    <a:pt x="14874" y="19702"/>
                    <a:pt x="0" y="186553"/>
                  </a:cubicBezTo>
                </a:path>
              </a:pathLst>
            </a:custGeom>
            <a:noFill/>
            <a:ln w="9180" cap="flat">
              <a:solidFill>
                <a:srgbClr val="577495"/>
              </a:solidFill>
              <a:custDash>
                <a:ds d="214500" sp="143250"/>
              </a:custDash>
              <a:miter/>
            </a:ln>
          </p:spPr>
          <p:txBody>
            <a:bodyPr/>
            <a:lstStyle/>
            <a:p>
              <a:endParaRPr lang="en-US"/>
            </a:p>
          </p:txBody>
        </p:sp>
        <p:sp>
          <p:nvSpPr>
            <p:cNvPr id="92" name="Freeform 91">
              <a:extLst>
                <a:ext uri="{FF2B5EF4-FFF2-40B4-BE49-F238E27FC236}">
                  <a16:creationId xmlns:a16="http://schemas.microsoft.com/office/drawing/2014/main" id="{D67887FE-6783-3698-DC72-A29196973417}"/>
                </a:ext>
              </a:extLst>
            </p:cNvPr>
            <p:cNvSpPr/>
            <p:nvPr/>
          </p:nvSpPr>
          <p:spPr>
            <a:xfrm>
              <a:off x="7864295" y="2489413"/>
              <a:ext cx="642" cy="13743"/>
            </a:xfrm>
            <a:custGeom>
              <a:avLst/>
              <a:gdLst>
                <a:gd name="csX0" fmla="*/ 643 w 642"/>
                <a:gd name="csY0" fmla="*/ 0 h 13743"/>
                <a:gd name="csX1" fmla="*/ 0 w 642"/>
                <a:gd name="csY1" fmla="*/ 13744 h 13743"/>
              </a:gdLst>
              <a:ahLst/>
              <a:cxnLst>
                <a:cxn ang="0">
                  <a:pos x="csX0" y="csY0"/>
                </a:cxn>
                <a:cxn ang="0">
                  <a:pos x="csX1" y="csY1"/>
                </a:cxn>
              </a:cxnLst>
              <a:rect l="l" t="t" r="r" b="b"/>
              <a:pathLst>
                <a:path w="642" h="13743">
                  <a:moveTo>
                    <a:pt x="643" y="0"/>
                  </a:moveTo>
                  <a:cubicBezTo>
                    <a:pt x="367" y="4490"/>
                    <a:pt x="92" y="9071"/>
                    <a:pt x="0" y="13744"/>
                  </a:cubicBezTo>
                </a:path>
              </a:pathLst>
            </a:custGeom>
            <a:noFill/>
            <a:ln w="9180" cap="flat">
              <a:solidFill>
                <a:srgbClr val="577495"/>
              </a:solidFill>
              <a:prstDash val="solid"/>
              <a:miter/>
            </a:ln>
          </p:spPr>
          <p:txBody>
            <a:bodyPr/>
            <a:lstStyle/>
            <a:p>
              <a:endParaRPr lang="en-US"/>
            </a:p>
          </p:txBody>
        </p:sp>
        <p:sp>
          <p:nvSpPr>
            <p:cNvPr id="93" name="Freeform 92">
              <a:extLst>
                <a:ext uri="{FF2B5EF4-FFF2-40B4-BE49-F238E27FC236}">
                  <a16:creationId xmlns:a16="http://schemas.microsoft.com/office/drawing/2014/main" id="{F2D73B41-E27E-3864-8A24-D6D244700C8E}"/>
                </a:ext>
              </a:extLst>
            </p:cNvPr>
            <p:cNvSpPr/>
            <p:nvPr/>
          </p:nvSpPr>
          <p:spPr>
            <a:xfrm>
              <a:off x="7847585" y="2490146"/>
              <a:ext cx="34062" cy="40315"/>
            </a:xfrm>
            <a:custGeom>
              <a:avLst/>
              <a:gdLst>
                <a:gd name="csX0" fmla="*/ 0 w 34062"/>
                <a:gd name="csY0" fmla="*/ 0 h 40315"/>
                <a:gd name="csX1" fmla="*/ 16985 w 34062"/>
                <a:gd name="csY1" fmla="*/ 7330 h 40315"/>
                <a:gd name="csX2" fmla="*/ 34063 w 34062"/>
                <a:gd name="csY2" fmla="*/ 367 h 40315"/>
                <a:gd name="csX3" fmla="*/ 16618 w 34062"/>
                <a:gd name="csY3" fmla="*/ 40315 h 40315"/>
                <a:gd name="csX4" fmla="*/ 0 w 34062"/>
                <a:gd name="csY4" fmla="*/ 0 h 40315"/>
              </a:gdLst>
              <a:ahLst/>
              <a:cxnLst>
                <a:cxn ang="0">
                  <a:pos x="csX0" y="csY0"/>
                </a:cxn>
                <a:cxn ang="0">
                  <a:pos x="csX1" y="csY1"/>
                </a:cxn>
                <a:cxn ang="0">
                  <a:pos x="csX2" y="csY2"/>
                </a:cxn>
                <a:cxn ang="0">
                  <a:pos x="csX3" y="csY3"/>
                </a:cxn>
                <a:cxn ang="0">
                  <a:pos x="csX4" y="csY4"/>
                </a:cxn>
              </a:cxnLst>
              <a:rect l="l" t="t" r="r" b="b"/>
              <a:pathLst>
                <a:path w="34062" h="40315">
                  <a:moveTo>
                    <a:pt x="0" y="0"/>
                  </a:moveTo>
                  <a:lnTo>
                    <a:pt x="16985" y="7330"/>
                  </a:lnTo>
                  <a:lnTo>
                    <a:pt x="34063" y="367"/>
                  </a:lnTo>
                  <a:lnTo>
                    <a:pt x="16618" y="40315"/>
                  </a:lnTo>
                  <a:lnTo>
                    <a:pt x="0" y="0"/>
                  </a:lnTo>
                  <a:close/>
                </a:path>
              </a:pathLst>
            </a:custGeom>
            <a:solidFill>
              <a:srgbClr val="577495"/>
            </a:solidFill>
            <a:ln w="9180" cap="flat">
              <a:noFill/>
              <a:prstDash val="solid"/>
              <a:miter/>
            </a:ln>
          </p:spPr>
          <p:txBody>
            <a:bodyPr/>
            <a:lstStyle/>
            <a:p>
              <a:endParaRPr lang="en-US"/>
            </a:p>
          </p:txBody>
        </p:sp>
      </p:grpSp>
    </p:spTree>
    <p:extLst>
      <p:ext uri="{BB962C8B-B14F-4D97-AF65-F5344CB8AC3E}">
        <p14:creationId xmlns:p14="http://schemas.microsoft.com/office/powerpoint/2010/main" val="2320561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d4baac9b1d1a4bb1f617a4fd13efe981">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f7fdff8143210ac8a6c2c4b7f946c0bc"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FF85A41-B166-4B7A-850B-E288EBB663AB}">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EEE4E64-9FE7-4F57-AF67-C7A394044727}">
  <ds:schemaRefs>
    <ds:schemaRef ds:uri="http://www.w3.org/XML/1998/namespace"/>
    <ds:schemaRef ds:uri="http://schemas.microsoft.com/office/2006/documentManagement/types"/>
    <ds:schemaRef ds:uri="http://schemas.microsoft.com/office/infopath/2007/PartnerControls"/>
    <ds:schemaRef ds:uri="http://schemas.microsoft.com/office/2006/metadata/properties"/>
    <ds:schemaRef ds:uri="http://purl.org/dc/terms/"/>
    <ds:schemaRef ds:uri="http://purl.org/dc/elements/1.1/"/>
    <ds:schemaRef ds:uri="http://purl.org/dc/dcmitype/"/>
    <ds:schemaRef ds:uri="08562aa6-c0ad-4fb9-8a82-15409d3a28b4"/>
    <ds:schemaRef ds:uri="http://schemas.openxmlformats.org/package/2006/metadata/core-properties"/>
    <ds:schemaRef ds:uri="28627d7c-4416-4bc1-86cf-ca6c3a42a8f2"/>
  </ds:schemaRefs>
</ds:datastoreItem>
</file>

<file path=customXml/itemProps3.xml><?xml version="1.0" encoding="utf-8"?>
<ds:datastoreItem xmlns:ds="http://schemas.openxmlformats.org/officeDocument/2006/customXml" ds:itemID="{01F26D7F-DBAB-41B9-861C-D4D300014AD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7444</TotalTime>
  <Words>609</Words>
  <Application>Microsoft Office PowerPoint</Application>
  <PresentationFormat>Widescreen</PresentationFormat>
  <Paragraphs>29</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Arial</vt:lpstr>
      <vt:lpstr>Calibri</vt:lpstr>
      <vt:lpstr>Times New Roman</vt:lpstr>
      <vt:lpstr>1_Neurotorium - PowerPoint-Skabelon - 2022-01-28</vt:lpstr>
      <vt:lpstr>The cerebellum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Bryn Farnsworth von Cederwald</dc:creator>
  <cp:lastModifiedBy>Terese Vibe Boye</cp:lastModifiedBy>
  <cp:revision>35</cp:revision>
  <cp:lastPrinted>2026-01-08T14:53:19Z</cp:lastPrinted>
  <dcterms:created xsi:type="dcterms:W3CDTF">2024-10-29T08:31:33Z</dcterms:created>
  <dcterms:modified xsi:type="dcterms:W3CDTF">2026-03-27T04:16:56Z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