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4"/>
  </p:sldMasterIdLst>
  <p:notesMasterIdLst>
    <p:notesMasterId r:id="rId6"/>
  </p:notesMasterIdLst>
  <p:sldIdLst>
    <p:sldId id="1033" r:id="rId5"/>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286F46B-D11B-7411-908D-9B4A368D0C37}" name="Chris Edge" initials="CE" userId="S::Chris.Edge@primeglobalpeople.com::9878e1fe-fc43-4c11-846c-29f97c46eb4b" providerId="AD"/>
  <p188:author id="{30CE4C6D-AF39-3214-0520-C3C3EAB9A696}" name="Ref mark-up" initials="R" userId="Ref mark-up" providerId="None"/>
  <p188:author id="{147F2874-1246-3F60-FA90-4223E9C36F93}" name="Bryn Farnsworth von Cederwald" initials="BFvC" userId="S::bfc@lundbeckfonden.com::827f453e-d371-4a1e-8a43-bba9e40cc001" providerId="AD"/>
  <p188:author id="{4EE41886-2B80-BDDB-D5E7-536828E472A2}" name="Medical writer" initials="MP" userId="Medical writer" providerId="None"/>
  <p188:author id="{FDAF85B2-6481-CA17-DF5A-A47FEA2325D6}" name="Matthew Grubb" initials="MG" userId="S::stwb3878@kcl.ac.uk::1bf1c547-2736-448d-b970-773b17266208" providerId="AD"/>
  <p188:author id="{548E33BE-41FD-592C-5C8D-31BD765ADCA9}" name="Cambridge" initials="CB" userId="Cambridge" providerId="None"/>
  <p188:author id="{B63AB3C0-5830-6A51-3F80-C51C67E28A7D}" name="Ronnie Henderson" initials="RH" userId="S::ronnie.henderson@primeglobalpeople.com::e2cb4ff1-afc5-428b-b67e-87637aa6e8c1" providerId="AD"/>
  <p188:author id="{8E3695DE-FAD3-1F21-5694-4325E99CF0BD}" name="Penny Staton" initials="PS" userId="Penny Staton" providerId="None"/>
  <p188:author id="{FFE47EE6-A2F0-13A5-8EE8-3661DB1849A6}" name="Medical Writer" initials="MP" userId="Medical Writer" providerId="None"/>
  <p188:author id="{649E72FA-7D47-B7A4-5359-5A5E31673668}" name="Martin Meyer" initials="MM" userId="S::mm@lundbeckfonden.com::840fb98e-b3a6-43a6-9977-947741e4596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E512C"/>
    <a:srgbClr val="FFC000"/>
    <a:srgbClr val="FF6F30"/>
    <a:srgbClr val="AD4703"/>
    <a:srgbClr val="4F7599"/>
    <a:srgbClr val="3F1A01"/>
    <a:srgbClr val="646464"/>
    <a:srgbClr val="000000"/>
    <a:srgbClr val="A04D1D"/>
    <a:srgbClr val="64340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3609" autoAdjust="0"/>
  </p:normalViewPr>
  <p:slideViewPr>
    <p:cSldViewPr snapToGrid="0">
      <p:cViewPr varScale="1">
        <p:scale>
          <a:sx n="73" d="100"/>
          <a:sy n="73" d="100"/>
        </p:scale>
        <p:origin x="1794" y="294"/>
      </p:cViewPr>
      <p:guideLst/>
    </p:cSldViewPr>
  </p:slideViewPr>
  <p:notesTextViewPr>
    <p:cViewPr>
      <p:scale>
        <a:sx n="1" d="1"/>
        <a:sy n="1" d="1"/>
      </p:scale>
      <p:origin x="0" y="0"/>
    </p:cViewPr>
  </p:notesTextViewPr>
  <p:sorterViewPr>
    <p:cViewPr>
      <p:scale>
        <a:sx n="100" d="100"/>
        <a:sy n="100" d="100"/>
      </p:scale>
      <p:origin x="0" y="-12672"/>
    </p:cViewPr>
  </p:sorterViewPr>
  <p:notesViewPr>
    <p:cSldViewPr snapToGrid="0">
      <p:cViewPr varScale="1">
        <p:scale>
          <a:sx n="121" d="100"/>
          <a:sy n="121" d="100"/>
        </p:scale>
        <p:origin x="5022"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8/10/relationships/authors" Target="authors.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71800" cy="458788"/>
          </a:xfrm>
          <a:prstGeom prst="rect">
            <a:avLst/>
          </a:prstGeom>
        </p:spPr>
        <p:txBody>
          <a:bodyPr vert="horz" lIns="91428" tIns="45714" rIns="91428" bIns="45714"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28" tIns="45714" rIns="91428" bIns="45714" rtlCol="0"/>
          <a:lstStyle>
            <a:lvl1pPr algn="r">
              <a:defRPr sz="1200"/>
            </a:lvl1pPr>
          </a:lstStyle>
          <a:p>
            <a:fld id="{FFAC600F-536B-46AA-BC59-51765EBDAED7}" type="datetimeFigureOut">
              <a:rPr lang="en-GB" smtClean="0"/>
              <a:t>27/03/2026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28" tIns="45714" rIns="91428" bIns="45714"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28" tIns="45714" rIns="91428" bIns="45714"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1" y="8685213"/>
            <a:ext cx="2971800" cy="458787"/>
          </a:xfrm>
          <a:prstGeom prst="rect">
            <a:avLst/>
          </a:prstGeom>
        </p:spPr>
        <p:txBody>
          <a:bodyPr vert="horz" lIns="91428" tIns="45714" rIns="91428" bIns="45714"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28" tIns="45714" rIns="91428" bIns="45714" rtlCol="0" anchor="b"/>
          <a:lstStyle>
            <a:lvl1pPr algn="r">
              <a:defRPr sz="1200"/>
            </a:lvl1pPr>
          </a:lstStyle>
          <a:p>
            <a:fld id="{E8692CD3-7335-4A71-9FDD-1A75EA640EB0}" type="slidenum">
              <a:rPr lang="en-GB" smtClean="0"/>
              <a:t>‹#›</a:t>
            </a:fld>
            <a:endParaRPr lang="en-GB"/>
          </a:p>
        </p:txBody>
      </p:sp>
    </p:spTree>
    <p:extLst>
      <p:ext uri="{BB962C8B-B14F-4D97-AF65-F5344CB8AC3E}">
        <p14:creationId xmlns:p14="http://schemas.microsoft.com/office/powerpoint/2010/main" val="27836682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sz="1000">
                <a:latin typeface="Calibri" panose="020F0502020204030204" pitchFamily="34" charset="0"/>
                <a:ea typeface="Calibri" panose="020F0502020204030204" pitchFamily="34" charset="0"/>
                <a:cs typeface="Calibri" panose="020F0502020204030204" pitchFamily="34" charset="0"/>
              </a:rPr>
              <a:t>Reference:</a:t>
            </a:r>
          </a:p>
          <a:p>
            <a:pPr marL="228571" indent="-228571">
              <a:buAutoNum type="arabicPeriod"/>
            </a:pPr>
            <a:r>
              <a:rPr lang="en-GB" sz="1000">
                <a:latin typeface="Calibri" panose="020F0502020204030204" pitchFamily="34" charset="0"/>
                <a:ea typeface="Calibri" panose="020F0502020204030204" pitchFamily="34" charset="0"/>
                <a:cs typeface="Calibri" panose="020F0502020204030204" pitchFamily="34" charset="0"/>
              </a:rPr>
              <a:t>Augustine GJ, Groh JM, Huettel SA, et al. Neuroscience, 7</a:t>
            </a:r>
            <a:r>
              <a:rPr lang="en-GB" sz="1000" baseline="30000">
                <a:latin typeface="Calibri" panose="020F0502020204030204" pitchFamily="34" charset="0"/>
                <a:ea typeface="Calibri" panose="020F0502020204030204" pitchFamily="34" charset="0"/>
                <a:cs typeface="Calibri" panose="020F0502020204030204" pitchFamily="34" charset="0"/>
              </a:rPr>
              <a:t>th</a:t>
            </a:r>
            <a:r>
              <a:rPr lang="en-GB" sz="1000">
                <a:latin typeface="Calibri" panose="020F0502020204030204" pitchFamily="34" charset="0"/>
                <a:ea typeface="Calibri" panose="020F0502020204030204" pitchFamily="34" charset="0"/>
                <a:cs typeface="Calibri" panose="020F0502020204030204" pitchFamily="34" charset="0"/>
              </a:rPr>
              <a:t> edition. Oxford University Press Academic US; 2023.</a:t>
            </a:r>
          </a:p>
          <a:p>
            <a:endParaRPr lang="en-GB" sz="100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E8692CD3-7335-4A71-9FDD-1A75EA640EB0}" type="slidenum">
              <a:rPr lang="en-GB" smtClean="0"/>
              <a:t>1</a:t>
            </a:fld>
            <a:endParaRPr lang="en-GB"/>
          </a:p>
        </p:txBody>
      </p:sp>
    </p:spTree>
    <p:extLst>
      <p:ext uri="{BB962C8B-B14F-4D97-AF65-F5344CB8AC3E}">
        <p14:creationId xmlns:p14="http://schemas.microsoft.com/office/powerpoint/2010/main" val="34841934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rgbClr val="C4B17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0922513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7779957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979088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16027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2779256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1220153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6943999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391827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6860077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9660353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6938133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531122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8150383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878"/>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5884412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8555019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432894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2621940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6861499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2911821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4126325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2167317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5472474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3120890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6169592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3925721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00986372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91133910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02642737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3489712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39175099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95937637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60777477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22657259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89109123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Building blocks</a:t>
            </a:r>
          </a:p>
          <a:p>
            <a:pPr marL="0" indent="0">
              <a:spcBef>
                <a:spcPts val="0"/>
              </a:spcBef>
              <a:buNone/>
            </a:pPr>
            <a:r>
              <a:rPr lang="en-GB" sz="1000">
                <a:solidFill>
                  <a:srgbClr val="3F1A01"/>
                </a:solidFill>
              </a:rPr>
              <a:t>The building block slides are made to help you build the presentation. You find them after this slide</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Among the building blocks you find, </a:t>
            </a:r>
            <a:r>
              <a:rPr lang="en-GB" sz="1000" err="1">
                <a:solidFill>
                  <a:srgbClr val="3F1A01"/>
                </a:solidFill>
              </a:rPr>
              <a:t>colorguides</a:t>
            </a:r>
            <a:r>
              <a:rPr lang="en-GB" sz="1000">
                <a:solidFill>
                  <a:srgbClr val="3F1A01"/>
                </a:solidFill>
              </a:rPr>
              <a:t>, Tables and elements that you can pick from when you need to build your presentation.</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Delete these slides after use. </a:t>
            </a:r>
            <a:r>
              <a:rPr lang="en-GB" sz="1000" b="1">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8845184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309927102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4748486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 id="2147483714" r:id="rId18"/>
    <p:sldLayoutId id="2147483715" r:id="rId19"/>
    <p:sldLayoutId id="2147483716" r:id="rId20"/>
    <p:sldLayoutId id="2147483717" r:id="rId21"/>
    <p:sldLayoutId id="2147483718" r:id="rId22"/>
    <p:sldLayoutId id="2147483719" r:id="rId23"/>
    <p:sldLayoutId id="2147483720" r:id="rId24"/>
    <p:sldLayoutId id="2147483721" r:id="rId25"/>
    <p:sldLayoutId id="2147483722" r:id="rId26"/>
    <p:sldLayoutId id="2147483723" r:id="rId27"/>
    <p:sldLayoutId id="2147483724" r:id="rId28"/>
    <p:sldLayoutId id="2147483725" r:id="rId29"/>
    <p:sldLayoutId id="2147483726" r:id="rId30"/>
    <p:sldLayoutId id="2147483727" r:id="rId31"/>
    <p:sldLayoutId id="2147483728" r:id="rId32"/>
    <p:sldLayoutId id="2147483729" r:id="rId33"/>
    <p:sldLayoutId id="2147483730" r:id="rId34"/>
    <p:sldLayoutId id="2147483731" r:id="rId35"/>
    <p:sldLayoutId id="2147483732" r:id="rId36"/>
  </p:sldLayoutIdLst>
  <p:hf sldNum="0"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A1D296C-04FD-BA1C-9A69-61E958C61040}"/>
              </a:ext>
            </a:extLst>
          </p:cNvPr>
          <p:cNvSpPr>
            <a:spLocks noGrp="1"/>
          </p:cNvSpPr>
          <p:nvPr>
            <p:ph type="body" sz="quarter" idx="17"/>
          </p:nvPr>
        </p:nvSpPr>
        <p:spPr/>
        <p:txBody>
          <a:bodyPr/>
          <a:lstStyle/>
          <a:p>
            <a:r>
              <a:rPr lang="en-GB"/>
              <a:t>Fundamentals of neurobiology – Systems neuroscience</a:t>
            </a:r>
          </a:p>
        </p:txBody>
      </p:sp>
      <p:sp>
        <p:nvSpPr>
          <p:cNvPr id="3" name="Title 2">
            <a:extLst>
              <a:ext uri="{FF2B5EF4-FFF2-40B4-BE49-F238E27FC236}">
                <a16:creationId xmlns:a16="http://schemas.microsoft.com/office/drawing/2014/main" id="{373DC5C8-3904-8F78-CDB7-36EE093E23EE}"/>
              </a:ext>
            </a:extLst>
          </p:cNvPr>
          <p:cNvSpPr>
            <a:spLocks noGrp="1"/>
          </p:cNvSpPr>
          <p:nvPr>
            <p:ph type="title"/>
          </p:nvPr>
        </p:nvSpPr>
        <p:spPr/>
        <p:txBody>
          <a:bodyPr/>
          <a:lstStyle/>
          <a:p>
            <a:r>
              <a:rPr lang="en-US"/>
              <a:t>The spinal cord in motor control</a:t>
            </a:r>
            <a:endParaRPr lang="en-GB"/>
          </a:p>
        </p:txBody>
      </p:sp>
      <p:sp>
        <p:nvSpPr>
          <p:cNvPr id="4" name="Content Placeholder 3">
            <a:extLst>
              <a:ext uri="{FF2B5EF4-FFF2-40B4-BE49-F238E27FC236}">
                <a16:creationId xmlns:a16="http://schemas.microsoft.com/office/drawing/2014/main" id="{E73309BF-CD2D-0F0E-4FB2-DE1931BAB046}"/>
              </a:ext>
            </a:extLst>
          </p:cNvPr>
          <p:cNvSpPr>
            <a:spLocks noGrp="1"/>
          </p:cNvSpPr>
          <p:nvPr>
            <p:ph idx="19"/>
          </p:nvPr>
        </p:nvSpPr>
        <p:spPr/>
        <p:txBody>
          <a:bodyPr/>
          <a:lstStyle/>
          <a:p>
            <a:pPr>
              <a:defRPr/>
            </a:pPr>
            <a:r>
              <a:rPr lang="en-GB" dirty="0">
                <a:ea typeface="Times New Roman" panose="02020603050405020304" pitchFamily="18" charset="0"/>
                <a:cs typeface="Aptos" panose="020B0004020202020204" pitchFamily="34" charset="0"/>
              </a:rPr>
              <a:t>The spinal cord plays a crucial role as a conduit for motor information travelling from the key motor centres in the brain via pathways involving the basal ganglia, the cerebellum and the brainstem to the body, and as a centre for reflexes, e.g., the stretch reflex </a:t>
            </a:r>
          </a:p>
          <a:p>
            <a:pPr>
              <a:defRPr/>
            </a:pPr>
            <a:r>
              <a:rPr lang="en-GB" dirty="0">
                <a:ea typeface="Times New Roman" panose="02020603050405020304" pitchFamily="18" charset="0"/>
                <a:cs typeface="Aptos" panose="020B0004020202020204" pitchFamily="34" charset="0"/>
              </a:rPr>
              <a:t>The spinal cord receives input from neurons projecting from the primary motor cortex, premotor cortex, and other cortical regions:</a:t>
            </a:r>
          </a:p>
          <a:p>
            <a:pPr lvl="1">
              <a:defRPr/>
            </a:pPr>
            <a:r>
              <a:rPr lang="en-GB" dirty="0">
                <a:ea typeface="Times New Roman" panose="02020603050405020304" pitchFamily="18" charset="0"/>
                <a:cs typeface="Aptos" panose="020B0004020202020204" pitchFamily="34" charset="0"/>
              </a:rPr>
              <a:t>Directly, via the corticospinal tract</a:t>
            </a:r>
          </a:p>
          <a:p>
            <a:pPr lvl="1">
              <a:defRPr/>
            </a:pPr>
            <a:r>
              <a:rPr lang="en-GB" dirty="0">
                <a:ea typeface="Times New Roman" panose="02020603050405020304" pitchFamily="18" charset="0"/>
                <a:cs typeface="Aptos" panose="020B0004020202020204" pitchFamily="34" charset="0"/>
              </a:rPr>
              <a:t>Indirectly, via projections from the brainstem </a:t>
            </a:r>
          </a:p>
          <a:p>
            <a:pPr>
              <a:defRPr/>
            </a:pPr>
            <a:r>
              <a:rPr lang="en-GB" dirty="0">
                <a:ea typeface="Times New Roman" panose="02020603050405020304" pitchFamily="18" charset="0"/>
                <a:cs typeface="Aptos" panose="020B0004020202020204" pitchFamily="34" charset="0"/>
              </a:rPr>
              <a:t>The spinal cord also contains local circuits (central pattern generators, CPGs) capable of fully controlling the timing and coordination of rhythmic movements (e.g., locomotion or swimming) in the absence of descending input from the brain</a:t>
            </a:r>
          </a:p>
          <a:p>
            <a:pPr lvl="1">
              <a:defRPr/>
            </a:pPr>
            <a:r>
              <a:rPr lang="en-GB" dirty="0">
                <a:ea typeface="Times New Roman" panose="02020603050405020304" pitchFamily="18" charset="0"/>
                <a:cs typeface="Aptos" panose="020B0004020202020204" pitchFamily="34" charset="0"/>
              </a:rPr>
              <a:t>The activity of spinal CPGs can, however, be modulated by descending input from the brain to initiate and govern locomotion or change gait</a:t>
            </a:r>
          </a:p>
          <a:p>
            <a:endParaRPr lang="en-GB" dirty="0"/>
          </a:p>
        </p:txBody>
      </p:sp>
      <p:sp>
        <p:nvSpPr>
          <p:cNvPr id="5" name="Text Placeholder 4">
            <a:extLst>
              <a:ext uri="{FF2B5EF4-FFF2-40B4-BE49-F238E27FC236}">
                <a16:creationId xmlns:a16="http://schemas.microsoft.com/office/drawing/2014/main" id="{73DDDA96-8624-6CA4-4E40-C8086E6786F9}"/>
              </a:ext>
            </a:extLst>
          </p:cNvPr>
          <p:cNvSpPr>
            <a:spLocks noGrp="1"/>
          </p:cNvSpPr>
          <p:nvPr>
            <p:ph type="body" sz="quarter" idx="18"/>
          </p:nvPr>
        </p:nvSpPr>
        <p:spPr/>
        <p:txBody>
          <a:bodyPr/>
          <a:lstStyle/>
          <a:p>
            <a:r>
              <a:rPr lang="en-US"/>
              <a:t>CPG=central pattern generator</a:t>
            </a:r>
          </a:p>
          <a:p>
            <a:endParaRPr lang="en-US"/>
          </a:p>
          <a:p>
            <a:r>
              <a:rPr lang="en-GB"/>
              <a:t>Augustine et al. Neuroscience, 7</a:t>
            </a:r>
            <a:r>
              <a:rPr lang="en-GB" baseline="30000"/>
              <a:t>th</a:t>
            </a:r>
            <a:r>
              <a:rPr lang="en-GB"/>
              <a:t> edition. 2023</a:t>
            </a:r>
          </a:p>
        </p:txBody>
      </p:sp>
    </p:spTree>
    <p:extLst>
      <p:ext uri="{BB962C8B-B14F-4D97-AF65-F5344CB8AC3E}">
        <p14:creationId xmlns:p14="http://schemas.microsoft.com/office/powerpoint/2010/main" val="4150699060"/>
      </p:ext>
    </p:extLst>
  </p:cSld>
  <p:clrMapOvr>
    <a:masterClrMapping/>
  </p:clrMapOvr>
</p:sld>
</file>

<file path=ppt/theme/theme1.xml><?xml version="1.0" encoding="utf-8"?>
<a:theme xmlns:a="http://schemas.openxmlformats.org/drawingml/2006/main" name="1_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d4baac9b1d1a4bb1f617a4fd13efe981">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f7fdff8143210ac8a6c2c4b7f946c0bc"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FF85A41-B166-4B7A-850B-E288EBB663AB}">
  <ds:schemaRefs>
    <ds:schemaRef ds:uri="08562aa6-c0ad-4fb9-8a82-15409d3a28b4"/>
    <ds:schemaRef ds:uri="28627d7c-4416-4bc1-86cf-ca6c3a42a8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2EEE4E64-9FE7-4F57-AF67-C7A394044727}">
  <ds:schemaRefs>
    <ds:schemaRef ds:uri="http://www.w3.org/XML/1998/namespace"/>
    <ds:schemaRef ds:uri="http://schemas.microsoft.com/office/2006/documentManagement/types"/>
    <ds:schemaRef ds:uri="http://schemas.microsoft.com/office/infopath/2007/PartnerControls"/>
    <ds:schemaRef ds:uri="http://schemas.microsoft.com/office/2006/metadata/properties"/>
    <ds:schemaRef ds:uri="http://purl.org/dc/terms/"/>
    <ds:schemaRef ds:uri="http://purl.org/dc/elements/1.1/"/>
    <ds:schemaRef ds:uri="http://purl.org/dc/dcmitype/"/>
    <ds:schemaRef ds:uri="08562aa6-c0ad-4fb9-8a82-15409d3a28b4"/>
    <ds:schemaRef ds:uri="http://schemas.openxmlformats.org/package/2006/metadata/core-properties"/>
    <ds:schemaRef ds:uri="28627d7c-4416-4bc1-86cf-ca6c3a42a8f2"/>
  </ds:schemaRefs>
</ds:datastoreItem>
</file>

<file path=customXml/itemProps3.xml><?xml version="1.0" encoding="utf-8"?>
<ds:datastoreItem xmlns:ds="http://schemas.openxmlformats.org/officeDocument/2006/customXml" ds:itemID="{01F26D7F-DBAB-41B9-861C-D4D300014AD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7459</TotalTime>
  <Words>210</Words>
  <Application>Microsoft Office PowerPoint</Application>
  <PresentationFormat>Widescreen</PresentationFormat>
  <Paragraphs>14</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Arial</vt:lpstr>
      <vt:lpstr>Calibri</vt:lpstr>
      <vt:lpstr>Times New Roman</vt:lpstr>
      <vt:lpstr>1_Neurotorium - PowerPoint-Skabelon - 2022-01-28</vt:lpstr>
      <vt:lpstr>The spinal cord in motor control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Bryn Farnsworth von Cederwald</dc:creator>
  <cp:lastModifiedBy>Terese Vibe Boye</cp:lastModifiedBy>
  <cp:revision>39</cp:revision>
  <cp:lastPrinted>2026-01-08T14:53:19Z</cp:lastPrinted>
  <dcterms:created xsi:type="dcterms:W3CDTF">2024-10-29T08:31:33Z</dcterms:created>
  <dcterms:modified xsi:type="dcterms:W3CDTF">2026-03-27T04:32:12Z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