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4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60"/>
              </a:spcBef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Rolls ET. </a:t>
            </a:r>
            <a:r>
              <a:rPr lang="en-GB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Limbic systems for emotion and for memory, but no single limbic system. Cortex 2015; 62: 119–157. </a:t>
            </a: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Song J. Amygdala activity and amygdala-hippocampus connectivity: Metabolic diseases, dementia, and neuropsychiatric issues. Biomed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Pharmacother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2023; 162: 114647.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Jones MP, Dilley JB, Drossman D, Crowell MD. Brain–gut connections in functional GI disorders: anatomic and physiologic relationships.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Neurogastroenterol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Motil 2006; 18 (2): 91‒103.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Stover PJ, Field MS, Andermann ML, et al. Neurobiology of eating behavior, nutrition, and health. J Intern Med 2023; 294 (5): 582‒604.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Yang L,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Comninos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WS,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Dhillo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WS. Intrinsic links among, sex, emotion, and reproduction. Cell Mol Life Sci 2018; 75 (12): 2197‒2210.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Liberati AS, Perrotta G. Neuroanatomical and functional correlates in post-traumatic stress disorder: A narrative review.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Ibrain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2024; 10 (1): 46‒58.</a:t>
            </a:r>
          </a:p>
          <a:p>
            <a:pPr marL="228571" indent="-228571">
              <a:spcBef>
                <a:spcPts val="260"/>
              </a:spcBef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Adjamian P, Hall DA, Palmer AR, et al. Neuroanatomical abnormalities in chronic tinnitus in the human brain.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Neurosci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Biobehav</a:t>
            </a: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 2014; 45: 119‒133.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6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CE3379-4C85-15C3-0C92-B1014381AE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>
                <a:latin typeface="Times New Roman"/>
                <a:cs typeface="Times New Roman"/>
              </a:rPr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EC4698-0C2D-787C-9631-5466A720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limbic system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6AE90-509C-FBB3-1ECC-7432BAD6012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4298949" cy="441521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There is no single, universally agreed and distinct definition of the limbic system;</a:t>
            </a:r>
            <a:r>
              <a:rPr lang="en-GB" baseline="30000" dirty="0"/>
              <a:t>1</a:t>
            </a:r>
            <a:r>
              <a:rPr lang="en-GB" dirty="0"/>
              <a:t> it is a complex set of connected structures in the brain that plays a key role in:</a:t>
            </a:r>
            <a:r>
              <a:rPr lang="en-GB" baseline="30000" dirty="0"/>
              <a:t>2,3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Regulating emotional responses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Forming and processing emotional memories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Learning, attention, decision making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Certain aspects of behaviour, e.g., motivation 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Regulation of autonomic and neuroendocrine functions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The limbic system influences behaviour tied to survival, such as feeding, reproduction, and responses to threats</a:t>
            </a:r>
            <a:r>
              <a:rPr lang="en-GB" baseline="30000" dirty="0"/>
              <a:t>3-5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GB" dirty="0"/>
              <a:t>Disruption of the limbic system may play a role in disorders like anxiety, depression, and post-traumatic stress disorder, due to altered emotional responses</a:t>
            </a:r>
            <a:r>
              <a:rPr lang="en-GB" baseline="30000" dirty="0"/>
              <a:t>2,6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GB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80EB1A-78BD-AC9E-B237-2119DECB6C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1. Rolls. Cortex 2015;62:119–157; 2. Song. Biomed </a:t>
            </a:r>
            <a:r>
              <a:rPr lang="en-US" err="1"/>
              <a:t>Pharmacother</a:t>
            </a:r>
            <a:r>
              <a:rPr lang="en-US"/>
              <a:t> 2023;162:114647; </a:t>
            </a:r>
            <a:br>
              <a:rPr lang="en-US"/>
            </a:br>
            <a:r>
              <a:rPr lang="en-US"/>
              <a:t>3. Jones et al. </a:t>
            </a:r>
            <a:r>
              <a:rPr lang="en-US" err="1"/>
              <a:t>Neurogastroenterol</a:t>
            </a:r>
            <a:r>
              <a:rPr lang="en-US"/>
              <a:t> Motil 2006;18(2):91‒103; 4. Stover et al. J Intern Med 2023;294(5):582‒604; 5. Yang et al. Cell Mol Life Sci 2018;75(12):2197‒2210; </a:t>
            </a:r>
            <a:br>
              <a:rPr lang="en-US"/>
            </a:br>
            <a:r>
              <a:rPr lang="en-US"/>
              <a:t>6. Liberati &amp; Perrotta. </a:t>
            </a:r>
            <a:r>
              <a:rPr lang="en-US" err="1"/>
              <a:t>Ibrain</a:t>
            </a:r>
            <a:r>
              <a:rPr lang="en-US"/>
              <a:t> 2024;10(1):46‒58; 7. Adjamian et al. </a:t>
            </a:r>
            <a:r>
              <a:rPr lang="en-US" err="1"/>
              <a:t>Neurosci</a:t>
            </a:r>
            <a:r>
              <a:rPr lang="en-US"/>
              <a:t> </a:t>
            </a:r>
            <a:r>
              <a:rPr lang="en-US" err="1"/>
              <a:t>Biobehav</a:t>
            </a:r>
            <a:r>
              <a:rPr lang="en-US"/>
              <a:t> Rev 2014;45:119‒133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F94576-F6A6-28FA-BC70-080D81C4E641}"/>
              </a:ext>
            </a:extLst>
          </p:cNvPr>
          <p:cNvSpPr txBox="1"/>
          <p:nvPr/>
        </p:nvSpPr>
        <p:spPr>
          <a:xfrm>
            <a:off x="6477429" y="5805861"/>
            <a:ext cx="512351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900"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</a:t>
            </a:r>
            <a:r>
              <a:rPr lang="en-US" sz="900"/>
              <a:t>Neuroanatomical abnormalities in chronic tinnitus in the human brain</a:t>
            </a:r>
            <a:r>
              <a:rPr lang="en-US" sz="900">
                <a:ea typeface="Times New Roman" panose="02020603050405020304" pitchFamily="18" charset="0"/>
                <a:cs typeface="Times New Roman" panose="02020603050405020304" pitchFamily="18" charset="0"/>
              </a:rPr>
              <a:t>’ by</a:t>
            </a:r>
            <a:r>
              <a:rPr lang="en-US" sz="900"/>
              <a:t> Adjamian et al., </a:t>
            </a:r>
            <a:r>
              <a:rPr lang="en-US" sz="900">
                <a:ea typeface="Times New Roman" panose="02020603050405020304" pitchFamily="18" charset="0"/>
                <a:cs typeface="Times New Roman" panose="02020603050405020304" pitchFamily="18" charset="0"/>
              </a:rPr>
              <a:t>used under CC-BY. This work is licensed under Creative Commons license </a:t>
            </a:r>
            <a:br>
              <a:rPr lang="en-US" sz="90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>
                <a:ea typeface="Times New Roman" panose="02020603050405020304" pitchFamily="18" charset="0"/>
                <a:cs typeface="Times New Roman" panose="02020603050405020304" pitchFamily="18" charset="0"/>
              </a:rPr>
              <a:t>CC-BY-SA by The Lundbeck Foundation.</a:t>
            </a:r>
            <a:endParaRPr lang="en-GB" sz="900">
              <a:ea typeface="Times New Roman" panose="02020603050405020304" pitchFamily="18" charset="0"/>
            </a:endParaRPr>
          </a:p>
        </p:txBody>
      </p:sp>
      <p:pic>
        <p:nvPicPr>
          <p:cNvPr id="312" name="Picture 311" descr="A white brain with a black background&#10;&#10;AI-generated content may be incorrect.">
            <a:extLst>
              <a:ext uri="{FF2B5EF4-FFF2-40B4-BE49-F238E27FC236}">
                <a16:creationId xmlns:a16="http://schemas.microsoft.com/office/drawing/2014/main" id="{911EBA77-A433-4A82-40D3-CEC27F79E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436" y="1838105"/>
            <a:ext cx="4438650" cy="3856320"/>
          </a:xfrm>
          <a:prstGeom prst="rect">
            <a:avLst/>
          </a:prstGeom>
        </p:spPr>
      </p:pic>
      <p:sp>
        <p:nvSpPr>
          <p:cNvPr id="314" name="TextBox 313">
            <a:extLst>
              <a:ext uri="{FF2B5EF4-FFF2-40B4-BE49-F238E27FC236}">
                <a16:creationId xmlns:a16="http://schemas.microsoft.com/office/drawing/2014/main" id="{784C661E-1AC5-9805-C5FF-70B4E4AACD67}"/>
              </a:ext>
            </a:extLst>
          </p:cNvPr>
          <p:cNvSpPr txBox="1"/>
          <p:nvPr/>
        </p:nvSpPr>
        <p:spPr>
          <a:xfrm>
            <a:off x="7149774" y="966877"/>
            <a:ext cx="2983290" cy="360850"/>
          </a:xfrm>
          <a:prstGeom prst="rect">
            <a:avLst/>
          </a:prstGeom>
          <a:noFill/>
        </p:spPr>
        <p:txBody>
          <a:bodyPr wrap="none" lIns="108000" tIns="72000" rIns="108000" bIns="72000" rtlCol="0" anchor="ctr" anchorCtr="0">
            <a:spAutoFit/>
          </a:bodyPr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Structures of the limbic system</a:t>
            </a:r>
            <a:r>
              <a:rPr lang="en-GB" sz="1400" b="1" baseline="30000">
                <a:solidFill>
                  <a:schemeClr val="accent2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42772EC4-1B27-4D30-87EB-F27A16BE27C3}"/>
              </a:ext>
            </a:extLst>
          </p:cNvPr>
          <p:cNvSpPr txBox="1"/>
          <p:nvPr/>
        </p:nvSpPr>
        <p:spPr>
          <a:xfrm>
            <a:off x="6799826" y="1405454"/>
            <a:ext cx="1164251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Cingulate gyrus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114EC1-7043-4387-BDCB-EC974D3008EF}"/>
              </a:ext>
            </a:extLst>
          </p:cNvPr>
          <p:cNvSpPr txBox="1"/>
          <p:nvPr/>
        </p:nvSpPr>
        <p:spPr>
          <a:xfrm>
            <a:off x="8176602" y="1405454"/>
            <a:ext cx="575948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Fornix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D6BBCB-0D2B-3D09-9B28-7685E97308F1}"/>
              </a:ext>
            </a:extLst>
          </p:cNvPr>
          <p:cNvSpPr txBox="1"/>
          <p:nvPr/>
        </p:nvSpPr>
        <p:spPr>
          <a:xfrm>
            <a:off x="9585823" y="1405454"/>
            <a:ext cx="1085703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Hypothalamus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B2A07C-9268-E258-69A6-5F52D674F846}"/>
              </a:ext>
            </a:extLst>
          </p:cNvPr>
          <p:cNvSpPr txBox="1"/>
          <p:nvPr/>
        </p:nvSpPr>
        <p:spPr>
          <a:xfrm>
            <a:off x="11069282" y="3289480"/>
            <a:ext cx="803575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Thalamus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A181ED-37BB-F5CD-7118-2162811351D0}"/>
              </a:ext>
            </a:extLst>
          </p:cNvPr>
          <p:cNvSpPr txBox="1"/>
          <p:nvPr/>
        </p:nvSpPr>
        <p:spPr>
          <a:xfrm>
            <a:off x="4986956" y="4244540"/>
            <a:ext cx="1052039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Olfactory bulb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A6B0A1-E73C-4B11-FD86-C89D9D971E98}"/>
              </a:ext>
            </a:extLst>
          </p:cNvPr>
          <p:cNvSpPr txBox="1"/>
          <p:nvPr/>
        </p:nvSpPr>
        <p:spPr>
          <a:xfrm>
            <a:off x="7163742" y="5299498"/>
            <a:ext cx="1249209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Mammillary body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752FB1-BBF3-E384-19F7-1DF27D82CA3D}"/>
              </a:ext>
            </a:extLst>
          </p:cNvPr>
          <p:cNvSpPr txBox="1"/>
          <p:nvPr/>
        </p:nvSpPr>
        <p:spPr>
          <a:xfrm>
            <a:off x="8411425" y="5299498"/>
            <a:ext cx="1047231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Hippocampus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E2D9390-8EE0-D31B-2E9A-C086689F21FD}"/>
              </a:ext>
            </a:extLst>
          </p:cNvPr>
          <p:cNvCxnSpPr>
            <a:cxnSpLocks/>
            <a:endCxn id="23" idx="2"/>
          </p:cNvCxnSpPr>
          <p:nvPr/>
        </p:nvCxnSpPr>
        <p:spPr>
          <a:xfrm flipV="1">
            <a:off x="8464576" y="1667064"/>
            <a:ext cx="0" cy="1520916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4907A2D-171B-C668-2796-2E3A8A9817A3}"/>
              </a:ext>
            </a:extLst>
          </p:cNvPr>
          <p:cNvSpPr txBox="1"/>
          <p:nvPr/>
        </p:nvSpPr>
        <p:spPr>
          <a:xfrm>
            <a:off x="5370073" y="3638392"/>
            <a:ext cx="668922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8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Septum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0F79DC9-B638-772F-A70C-AE4EC61B800B}"/>
              </a:ext>
            </a:extLst>
          </p:cNvPr>
          <p:cNvCxnSpPr>
            <a:cxnSpLocks/>
            <a:endCxn id="36" idx="3"/>
          </p:cNvCxnSpPr>
          <p:nvPr/>
        </p:nvCxnSpPr>
        <p:spPr>
          <a:xfrm flipH="1" flipV="1">
            <a:off x="6038995" y="3769197"/>
            <a:ext cx="1745828" cy="1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96B5DB4-AF8E-2D04-1394-AA99D1D72608}"/>
              </a:ext>
            </a:extLst>
          </p:cNvPr>
          <p:cNvCxnSpPr>
            <a:cxnSpLocks/>
          </p:cNvCxnSpPr>
          <p:nvPr/>
        </p:nvCxnSpPr>
        <p:spPr>
          <a:xfrm flipH="1">
            <a:off x="6047675" y="4364459"/>
            <a:ext cx="1154450" cy="0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509319F-0236-3BA3-13C5-579A5D0A3D61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8935040" y="3760504"/>
            <a:ext cx="1" cy="1538994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AD1568-DA38-307D-40A1-7653B3D31E63}"/>
              </a:ext>
            </a:extLst>
          </p:cNvPr>
          <p:cNvCxnSpPr>
            <a:cxnSpLocks/>
          </p:cNvCxnSpPr>
          <p:nvPr/>
        </p:nvCxnSpPr>
        <p:spPr>
          <a:xfrm flipV="1">
            <a:off x="7383378" y="1653347"/>
            <a:ext cx="0" cy="1650380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5CA0E14A-42D1-F0D6-0D22-C21E3DD93B6F}"/>
              </a:ext>
            </a:extLst>
          </p:cNvPr>
          <p:cNvSpPr txBox="1"/>
          <p:nvPr/>
        </p:nvSpPr>
        <p:spPr>
          <a:xfrm>
            <a:off x="5227406" y="4435703"/>
            <a:ext cx="811589" cy="26161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none" lIns="90000" rtlCol="0" anchor="ctr" anchorCtr="0">
            <a:spAutoFit/>
          </a:bodyPr>
          <a:lstStyle/>
          <a:p>
            <a:pPr lvl="0" algn="r">
              <a:spcBef>
                <a:spcPts val="383"/>
              </a:spcBef>
              <a:defRPr/>
            </a:pPr>
            <a:r>
              <a:rPr lang="en-GB" sz="11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Amygdala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E73A200-765D-2569-B2C2-90E11F493F61}"/>
              </a:ext>
            </a:extLst>
          </p:cNvPr>
          <p:cNvCxnSpPr>
            <a:cxnSpLocks/>
          </p:cNvCxnSpPr>
          <p:nvPr/>
        </p:nvCxnSpPr>
        <p:spPr>
          <a:xfrm flipH="1">
            <a:off x="6038995" y="4566508"/>
            <a:ext cx="1935398" cy="0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F0FFE10-9B47-D367-53E7-36CC1E399734}"/>
              </a:ext>
            </a:extLst>
          </p:cNvPr>
          <p:cNvCxnSpPr>
            <a:cxnSpLocks/>
          </p:cNvCxnSpPr>
          <p:nvPr/>
        </p:nvCxnSpPr>
        <p:spPr>
          <a:xfrm flipH="1">
            <a:off x="8007847" y="3760504"/>
            <a:ext cx="744703" cy="1472384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CD472D0-29CA-3021-1B79-69ED76EB6EF5}"/>
              </a:ext>
            </a:extLst>
          </p:cNvPr>
          <p:cNvCxnSpPr>
            <a:cxnSpLocks/>
          </p:cNvCxnSpPr>
          <p:nvPr/>
        </p:nvCxnSpPr>
        <p:spPr>
          <a:xfrm>
            <a:off x="8474877" y="3431171"/>
            <a:ext cx="2619592" cy="0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609C75B-E8D9-C861-6644-0A8AC3DDEA6F}"/>
              </a:ext>
            </a:extLst>
          </p:cNvPr>
          <p:cNvCxnSpPr>
            <a:cxnSpLocks/>
          </p:cNvCxnSpPr>
          <p:nvPr/>
        </p:nvCxnSpPr>
        <p:spPr>
          <a:xfrm flipV="1">
            <a:off x="8222335" y="1655775"/>
            <a:ext cx="1917628" cy="1920813"/>
          </a:xfrm>
          <a:prstGeom prst="line">
            <a:avLst/>
          </a:prstGeom>
          <a:ln w="6350">
            <a:solidFill>
              <a:srgbClr val="646464"/>
            </a:solidFill>
            <a:prstDash val="solid"/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21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7471</TotalTime>
  <Words>465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The limbic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42</cp:revision>
  <cp:lastPrinted>2026-01-08T14:53:19Z</cp:lastPrinted>
  <dcterms:created xsi:type="dcterms:W3CDTF">2024-10-29T08:31:33Z</dcterms:created>
  <dcterms:modified xsi:type="dcterms:W3CDTF">2026-03-27T04:43:39Z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