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48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60"/>
              </a:spcBef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Song J. Amygdala activity and amygdala-hippocampus connectivity: Metabolic diseases, dementia, and neuropsychiatric issues. Biomed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Pharmacother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2023; 162: 114647.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Jones MP, Dilley JB, Drossman D, Crowell MD. Brain–gut connections in functional GI disorders: anatomic and physiologic relationships.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Neurogastroenterol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Motil 2006; 18 (2): 91‒103.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Šimić G,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Tkalcic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Vukic V, et al. Understanding emotions: Origins and roles of the amygdala. Biomolecules 2021; 11 (6): 823.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Torrico TJ,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Abdijadid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S. Neuroanatomy, limbic system.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StatPearls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[internet]. July 2023. Accessed September 2025.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Torrico TJ,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Munakomi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S. Neuroanatomy, thalamus.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StatPearls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[internet]. July 2023. Accessed September 2025.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Goel M, Mittal A, Jain VR, et al. Integrative functions of the hypothalamus: Linking cognition, emotion and physiology for well-being and adaptability. Ann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Neurosci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2025; 32 (2): 128‒142.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Posner MI, Rothbart MK, Sheese BE, Tang Y. The anterior cingulate gyrus and the mechanism of self-regulation.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Cogn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Affect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Behav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Neurosci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2007; 7 (4): 391‒395.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Augustine GJ, Groh JM, Huettel SA, et al. Neuroscience, 7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Oxford University Press Academic US; 2023.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Young CB, Reddy V, Sonne J. Neuroanatomy, basal ganglia.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StatPearls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[internet]. July 2023. Accessed September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80528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1DE0EC-193B-1596-300C-F5FA83AF8A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FA17DD-159E-BAB0-A3DD-C121224E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The limbic system: key structures and their roles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E39FD7-36EC-A951-BB6E-0ED818FBC5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noProof="0"/>
              <a:t>1. Song. Biomed </a:t>
            </a:r>
            <a:r>
              <a:rPr lang="en-US" noProof="0" err="1"/>
              <a:t>Pharmacother</a:t>
            </a:r>
            <a:r>
              <a:rPr lang="en-US" noProof="0"/>
              <a:t> 2023;162:114647; 2. Jones et al. </a:t>
            </a:r>
            <a:r>
              <a:rPr lang="en-US" noProof="0" err="1"/>
              <a:t>Neurogastroenterol</a:t>
            </a:r>
            <a:r>
              <a:rPr lang="en-US" noProof="0"/>
              <a:t> Motil 2006;18(2):91‒103; 3. Šimić et al. Biomolecules 2021;11(6):823; </a:t>
            </a:r>
            <a:br>
              <a:rPr lang="en-US" noProof="0"/>
            </a:br>
            <a:r>
              <a:rPr lang="en-US" noProof="0"/>
              <a:t>4. Torrico &amp; </a:t>
            </a:r>
            <a:r>
              <a:rPr lang="en-US" noProof="0" err="1"/>
              <a:t>Abdijadid</a:t>
            </a:r>
            <a:r>
              <a:rPr lang="en-US" noProof="0"/>
              <a:t>. Neuroanatomy, limbic system. </a:t>
            </a:r>
            <a:r>
              <a:rPr lang="en-US" noProof="0" err="1"/>
              <a:t>StatPearls</a:t>
            </a:r>
            <a:r>
              <a:rPr lang="en-US" noProof="0"/>
              <a:t> [internet]. July 2023; 5. Torrico &amp; </a:t>
            </a:r>
            <a:r>
              <a:rPr lang="en-US" noProof="0" err="1"/>
              <a:t>Munakomi</a:t>
            </a:r>
            <a:r>
              <a:rPr lang="en-US" noProof="0"/>
              <a:t>. Neuroanatomy, thalamus. </a:t>
            </a:r>
            <a:r>
              <a:rPr lang="en-US" noProof="0" err="1"/>
              <a:t>StatPearls</a:t>
            </a:r>
            <a:r>
              <a:rPr lang="en-US" noProof="0"/>
              <a:t> [internet]. July 2023; </a:t>
            </a:r>
            <a:br>
              <a:rPr lang="en-US" noProof="0"/>
            </a:br>
            <a:r>
              <a:rPr lang="en-US" noProof="0"/>
              <a:t>6. Goel et al. Ann </a:t>
            </a:r>
            <a:r>
              <a:rPr lang="en-US" noProof="0" err="1"/>
              <a:t>Neurosci</a:t>
            </a:r>
            <a:r>
              <a:rPr lang="en-US" noProof="0"/>
              <a:t> 2025;32(2):128‒142; 7. Posner et al. </a:t>
            </a:r>
            <a:r>
              <a:rPr lang="en-US" noProof="0" err="1"/>
              <a:t>Cogn</a:t>
            </a:r>
            <a:r>
              <a:rPr lang="en-US" noProof="0"/>
              <a:t> Affect </a:t>
            </a:r>
            <a:r>
              <a:rPr lang="en-US" noProof="0" err="1"/>
              <a:t>Behav</a:t>
            </a:r>
            <a:r>
              <a:rPr lang="en-US" noProof="0"/>
              <a:t> </a:t>
            </a:r>
            <a:r>
              <a:rPr lang="en-US" noProof="0" err="1"/>
              <a:t>Neurosci</a:t>
            </a:r>
            <a:r>
              <a:rPr lang="en-US" noProof="0"/>
              <a:t> 2007;7(4):391‒395; 8. </a:t>
            </a:r>
            <a:r>
              <a:rPr lang="en-GB"/>
              <a:t>Augustine et al. Neuroscience, 7</a:t>
            </a:r>
            <a:r>
              <a:rPr lang="en-GB" baseline="30000"/>
              <a:t>th</a:t>
            </a:r>
            <a:r>
              <a:rPr lang="en-GB"/>
              <a:t> edition. 2023</a:t>
            </a:r>
            <a:r>
              <a:rPr lang="en-US" noProof="0"/>
              <a:t>; </a:t>
            </a:r>
          </a:p>
          <a:p>
            <a:r>
              <a:rPr lang="en-US" noProof="0"/>
              <a:t>9. Young et al. Basal ganglia. </a:t>
            </a:r>
            <a:r>
              <a:rPr lang="en-US" noProof="0" err="1"/>
              <a:t>StatPearls</a:t>
            </a:r>
            <a:r>
              <a:rPr lang="en-US" noProof="0"/>
              <a:t> [internet]. July 2023</a:t>
            </a:r>
            <a:endParaRPr lang="en-GB" noProof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A662AB2-5ED9-066A-C0DB-B345591875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62199"/>
              </p:ext>
            </p:extLst>
          </p:nvPr>
        </p:nvGraphicFramePr>
        <p:xfrm>
          <a:off x="539749" y="1325692"/>
          <a:ext cx="10786941" cy="455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4861">
                  <a:extLst>
                    <a:ext uri="{9D8B030D-6E8A-4147-A177-3AD203B41FA5}">
                      <a16:colId xmlns:a16="http://schemas.microsoft.com/office/drawing/2014/main" val="3111835364"/>
                    </a:ext>
                  </a:extLst>
                </a:gridCol>
                <a:gridCol w="8732080">
                  <a:extLst>
                    <a:ext uri="{9D8B030D-6E8A-4147-A177-3AD203B41FA5}">
                      <a16:colId xmlns:a16="http://schemas.microsoft.com/office/drawing/2014/main" val="3182966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noProof="0" dirty="0"/>
                        <a:t>Region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noProof="0"/>
                        <a:t>Associated with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61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noProof="0"/>
                        <a:t>Amygdala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/>
                        <a:t>Processing emotions</a:t>
                      </a:r>
                      <a:r>
                        <a:rPr lang="en-GB" sz="1400" baseline="30000" noProof="0" dirty="0"/>
                        <a:t>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/>
                        <a:t>Emotional memory</a:t>
                      </a:r>
                      <a:r>
                        <a:rPr lang="en-GB" sz="1400" baseline="30000" noProof="0" dirty="0"/>
                        <a:t>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/>
                        <a:t>Threat recognition/fear</a:t>
                      </a:r>
                      <a:r>
                        <a:rPr lang="en-GB" sz="1400" baseline="30000" noProof="0" dirty="0"/>
                        <a:t>1,2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/>
                        <a:t>Fight-or-flight response</a:t>
                      </a:r>
                      <a:r>
                        <a:rPr lang="en-GB" sz="1400" baseline="30000" noProof="0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81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noProof="0"/>
                        <a:t>Hippocampus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Forming long-term memories</a:t>
                      </a:r>
                      <a:r>
                        <a:rPr lang="en-GB" sz="1400" baseline="30000" noProof="0"/>
                        <a:t>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Spatial memory</a:t>
                      </a:r>
                      <a:r>
                        <a:rPr lang="en-GB" sz="1400" baseline="30000" noProof="0"/>
                        <a:t>1,4</a:t>
                      </a:r>
                      <a:endParaRPr lang="en-GB" sz="1400" baseline="30000" noProof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12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noProof="0"/>
                        <a:t>Thalamus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Sensory information transfer</a:t>
                      </a:r>
                      <a:r>
                        <a:rPr lang="en-GB" sz="1400" baseline="30000" noProof="0"/>
                        <a:t>5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Regulation of consciousness and alertness</a:t>
                      </a:r>
                      <a:r>
                        <a:rPr lang="en-GB" sz="1400" baseline="30000" noProof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86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noProof="0"/>
                        <a:t>Hypothalamus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Homeostasis – hunger/satiety, thirst, temperature, circadian rhythms</a:t>
                      </a:r>
                      <a:r>
                        <a:rPr lang="en-GB" sz="1400" baseline="30000" noProof="0"/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noProof="0"/>
                        <a:t>Cingulate gyrus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Emotion formation</a:t>
                      </a:r>
                      <a:r>
                        <a:rPr lang="en-GB" sz="1400" baseline="30000" noProof="0"/>
                        <a:t>4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Pain</a:t>
                      </a:r>
                      <a:r>
                        <a:rPr lang="en-GB" sz="1400" baseline="30000" noProof="0"/>
                        <a:t>7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Learning, memory</a:t>
                      </a:r>
                      <a:r>
                        <a:rPr lang="en-GB" sz="1400" baseline="30000" noProof="0"/>
                        <a:t>4,8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Error detection</a:t>
                      </a:r>
                      <a:r>
                        <a:rPr lang="en-GB" sz="1400" baseline="30000" noProof="0"/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60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noProof="0"/>
                        <a:t>Basal ganglia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Movement control</a:t>
                      </a:r>
                      <a:r>
                        <a:rPr lang="en-GB" sz="1400" baseline="30000" noProof="0"/>
                        <a:t>9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Reward and cognition</a:t>
                      </a:r>
                      <a:r>
                        <a:rPr lang="en-GB" sz="1400" baseline="30000" noProof="0"/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16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noProof="0"/>
                        <a:t>Fornix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/>
                        <a:t>Communication between the hippocampus and other parts of the limbic system</a:t>
                      </a:r>
                      <a:r>
                        <a:rPr lang="en-GB" sz="1400" baseline="30000" noProof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961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3485386"/>
      </p:ext>
    </p:extLst>
  </p:cSld>
  <p:clrMapOvr>
    <a:masterClrMapping/>
  </p:clrMapOvr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7474</TotalTime>
  <Words>470</Words>
  <Application>Microsoft Office PowerPoint</Application>
  <PresentationFormat>Widescreen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The limbic system: key structures and their roles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43</cp:revision>
  <cp:lastPrinted>2026-01-08T14:53:19Z</cp:lastPrinted>
  <dcterms:created xsi:type="dcterms:W3CDTF">2024-10-29T08:31:33Z</dcterms:created>
  <dcterms:modified xsi:type="dcterms:W3CDTF">2026-03-27T04:47:44Z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