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4"/>
  </p:sldMasterIdLst>
  <p:notesMasterIdLst>
    <p:notesMasterId r:id="rId6"/>
  </p:notesMasterIdLst>
  <p:sldIdLst>
    <p:sldId id="1040" r:id="rId5"/>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286F46B-D11B-7411-908D-9B4A368D0C37}" name="Chris Edge" initials="CE" userId="S::Chris.Edge@primeglobalpeople.com::9878e1fe-fc43-4c11-846c-29f97c46eb4b" providerId="AD"/>
  <p188:author id="{30CE4C6D-AF39-3214-0520-C3C3EAB9A696}" name="Ref mark-up" initials="R" userId="Ref mark-up" providerId="None"/>
  <p188:author id="{147F2874-1246-3F60-FA90-4223E9C36F93}" name="Bryn Farnsworth von Cederwald" initials="BFvC" userId="S::bfc@lundbeckfonden.com::827f453e-d371-4a1e-8a43-bba9e40cc001" providerId="AD"/>
  <p188:author id="{4EE41886-2B80-BDDB-D5E7-536828E472A2}" name="Medical writer" initials="MP" userId="Medical writer" providerId="None"/>
  <p188:author id="{FDAF85B2-6481-CA17-DF5A-A47FEA2325D6}" name="Matthew Grubb" initials="MG" userId="S::stwb3878@kcl.ac.uk::1bf1c547-2736-448d-b970-773b17266208" providerId="AD"/>
  <p188:author id="{548E33BE-41FD-592C-5C8D-31BD765ADCA9}" name="Cambridge" initials="CB" userId="Cambridge" providerId="None"/>
  <p188:author id="{B63AB3C0-5830-6A51-3F80-C51C67E28A7D}" name="Ronnie Henderson" initials="RH" userId="S::ronnie.henderson@primeglobalpeople.com::e2cb4ff1-afc5-428b-b67e-87637aa6e8c1" providerId="AD"/>
  <p188:author id="{8E3695DE-FAD3-1F21-5694-4325E99CF0BD}" name="Penny Staton" initials="PS" userId="Penny Staton" providerId="None"/>
  <p188:author id="{FFE47EE6-A2F0-13A5-8EE8-3661DB1849A6}" name="Medical Writer" initials="MP" userId="Medical Writer" providerId="None"/>
  <p188:author id="{649E72FA-7D47-B7A4-5359-5A5E31673668}" name="Martin Meyer" initials="MM" userId="S::mm@lundbeckfonden.com::840fb98e-b3a6-43a6-9977-947741e4596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E512C"/>
    <a:srgbClr val="FFC000"/>
    <a:srgbClr val="FF6F30"/>
    <a:srgbClr val="AD4703"/>
    <a:srgbClr val="4F7599"/>
    <a:srgbClr val="3F1A01"/>
    <a:srgbClr val="646464"/>
    <a:srgbClr val="000000"/>
    <a:srgbClr val="A04D1D"/>
    <a:srgbClr val="64340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3609" autoAdjust="0"/>
  </p:normalViewPr>
  <p:slideViewPr>
    <p:cSldViewPr snapToGrid="0">
      <p:cViewPr varScale="1">
        <p:scale>
          <a:sx n="73" d="100"/>
          <a:sy n="73" d="100"/>
        </p:scale>
        <p:origin x="1794" y="294"/>
      </p:cViewPr>
      <p:guideLst/>
    </p:cSldViewPr>
  </p:slideViewPr>
  <p:notesTextViewPr>
    <p:cViewPr>
      <p:scale>
        <a:sx n="1" d="1"/>
        <a:sy n="1" d="1"/>
      </p:scale>
      <p:origin x="0" y="0"/>
    </p:cViewPr>
  </p:notesTextViewPr>
  <p:sorterViewPr>
    <p:cViewPr>
      <p:scale>
        <a:sx n="100" d="100"/>
        <a:sy n="100" d="100"/>
      </p:scale>
      <p:origin x="0" y="-12672"/>
    </p:cViewPr>
  </p:sorterViewPr>
  <p:notesViewPr>
    <p:cSldViewPr snapToGrid="0">
      <p:cViewPr varScale="1">
        <p:scale>
          <a:sx n="121" d="100"/>
          <a:sy n="121" d="100"/>
        </p:scale>
        <p:origin x="5022"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8/10/relationships/authors" Target="authors.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71800" cy="458788"/>
          </a:xfrm>
          <a:prstGeom prst="rect">
            <a:avLst/>
          </a:prstGeom>
        </p:spPr>
        <p:txBody>
          <a:bodyPr vert="horz" lIns="91428" tIns="45714" rIns="91428" bIns="45714"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28" tIns="45714" rIns="91428" bIns="45714" rtlCol="0"/>
          <a:lstStyle>
            <a:lvl1pPr algn="r">
              <a:defRPr sz="1200"/>
            </a:lvl1pPr>
          </a:lstStyle>
          <a:p>
            <a:fld id="{FFAC600F-536B-46AA-BC59-51765EBDAED7}" type="datetimeFigureOut">
              <a:rPr lang="en-GB" smtClean="0"/>
              <a:t>27/03/2026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28" tIns="45714" rIns="91428" bIns="45714"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28" tIns="45714" rIns="91428" bIns="45714"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1" y="8685213"/>
            <a:ext cx="2971800" cy="458787"/>
          </a:xfrm>
          <a:prstGeom prst="rect">
            <a:avLst/>
          </a:prstGeom>
        </p:spPr>
        <p:txBody>
          <a:bodyPr vert="horz" lIns="91428" tIns="45714" rIns="91428" bIns="45714"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28" tIns="45714" rIns="91428" bIns="45714" rtlCol="0" anchor="b"/>
          <a:lstStyle>
            <a:lvl1pPr algn="r">
              <a:defRPr sz="1200"/>
            </a:lvl1pPr>
          </a:lstStyle>
          <a:p>
            <a:fld id="{E8692CD3-7335-4A71-9FDD-1A75EA640EB0}" type="slidenum">
              <a:rPr lang="en-GB" smtClean="0"/>
              <a:t>‹#›</a:t>
            </a:fld>
            <a:endParaRPr lang="en-GB"/>
          </a:p>
        </p:txBody>
      </p:sp>
    </p:spTree>
    <p:extLst>
      <p:ext uri="{BB962C8B-B14F-4D97-AF65-F5344CB8AC3E}">
        <p14:creationId xmlns:p14="http://schemas.microsoft.com/office/powerpoint/2010/main" val="27836682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140B56A-EC3F-4364-B921-3ECA07798CAE}" type="slidenum">
              <a:rPr lang="en-GB" smtClean="0"/>
              <a:t>1</a:t>
            </a:fld>
            <a:endParaRPr lang="en-GB"/>
          </a:p>
        </p:txBody>
      </p:sp>
    </p:spTree>
    <p:extLst>
      <p:ext uri="{BB962C8B-B14F-4D97-AF65-F5344CB8AC3E}">
        <p14:creationId xmlns:p14="http://schemas.microsoft.com/office/powerpoint/2010/main" val="1828669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83CB9554-DBBF-45EE-B195-27A13C15D076}"/>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
        <p:nvSpPr>
          <p:cNvPr id="28" name="Rectangle 27">
            <a:extLst>
              <a:ext uri="{FF2B5EF4-FFF2-40B4-BE49-F238E27FC236}">
                <a16:creationId xmlns:a16="http://schemas.microsoft.com/office/drawing/2014/main" id="{95ADC762-8706-49BF-B0C9-DB8B18411C25}"/>
              </a:ext>
            </a:extLst>
          </p:cNvPr>
          <p:cNvSpPr/>
          <p:nvPr/>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rgbClr val="C4B17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0922513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7779957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 w. pattern">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9790884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16027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2779256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1220153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6943999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6391827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6860077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9660353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6938133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531122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8150383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878"/>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2" name="ExternalLogo" hidden="1">
            <a:extLst>
              <a:ext uri="{FF2B5EF4-FFF2-40B4-BE49-F238E27FC236}">
                <a16:creationId xmlns:a16="http://schemas.microsoft.com/office/drawing/2014/main" id="{F253FA73-F8E5-49E6-B795-4EEF95E9B435}"/>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5884412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 White">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8555019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432894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2621940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Header - Dark Grey">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1" name="Logo">
            <a:extLst>
              <a:ext uri="{FF2B5EF4-FFF2-40B4-BE49-F238E27FC236}">
                <a16:creationId xmlns:a16="http://schemas.microsoft.com/office/drawing/2014/main" id="{4FEAB3C7-1F67-4064-B58F-EF2762E1660F}"/>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FD50EF6D-554E-48C8-946C-CD540205D22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6861499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F664AED-89BC-4F6A-BDA5-EAE8B745D777}"/>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29118210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97D30EE-39AB-4BA8-8232-12CFBA7BF0BC}"/>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4126325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8A904900-0CB5-44DD-94DE-7ED587513920}"/>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42167317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2FFA38B6-55C7-488D-B8F0-60C88514DD9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5472474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A06926E-B963-4389-B26A-6E1EB0DED5EE}"/>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A7CB6955-843C-4B5E-8320-F419CE6F818B}"/>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31208901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1F6D4E9-51A7-498C-B915-66E0EAF3CE6D}"/>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8D8B5B80-B8FE-4386-AD74-364BA8EEE5D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61695929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85DF6064-7F5D-4C69-AAE5-824283C29DC0}"/>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785F50A2-FEAD-4B66-A58D-1F6C2BB6A70A}"/>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23925721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BD245161-57E0-41D6-9F32-BFC30FCF8F88}"/>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F386AFA9-1557-4349-8F44-88C1CC93F21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00986372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DB19305-59F9-405C-84BE-675FD40C5C6C}"/>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3F6C35DF-345B-471E-BB1A-9898955FCA3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91133910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AB909CE-222C-48CF-865C-8AAD4BAF45B1}"/>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D4F1D16A-8D8C-4F72-BCB5-7B9FA4066259}"/>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02642737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34897128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39175099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95937637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60777477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22657259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89109123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a:p>
        </p:txBody>
      </p:sp>
      <p:sp>
        <p:nvSpPr>
          <p:cNvPr id="15" name="Content Placeholder 7">
            <a:extLst>
              <a:ext uri="{FF2B5EF4-FFF2-40B4-BE49-F238E27FC236}">
                <a16:creationId xmlns:a16="http://schemas.microsoft.com/office/drawing/2014/main" id="{48445BAE-D8A3-4827-AC54-6EA8BA6F766B}"/>
              </a:ext>
            </a:extLst>
          </p:cNvPr>
          <p:cNvSpPr txBox="1">
            <a:spLocks/>
          </p:cNvSpPr>
          <p:nvPr/>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latin typeface="+mn-lt"/>
              </a:rPr>
              <a:t>Copy &amp; Paste</a:t>
            </a: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Font typeface="Arial" panose="020B0604020202020204" pitchFamily="34" charset="0"/>
              <a:buNone/>
            </a:pPr>
            <a:r>
              <a:rPr lang="en-GB" sz="1000">
                <a:solidFill>
                  <a:srgbClr val="3F1A01"/>
                </a:solidFill>
                <a:latin typeface="+mn-lt"/>
              </a:rPr>
              <a:t>When you need to paste text into the presentation </a:t>
            </a:r>
            <a:r>
              <a:rPr lang="en-GB" sz="1000" b="1">
                <a:solidFill>
                  <a:srgbClr val="3F1A01"/>
                </a:solidFill>
                <a:latin typeface="+mn-lt"/>
              </a:rPr>
              <a:t>– Right-Click</a:t>
            </a:r>
            <a:r>
              <a:rPr lang="en-GB" sz="1000">
                <a:solidFill>
                  <a:srgbClr val="3F1A01"/>
                </a:solidFill>
                <a:latin typeface="+mn-lt"/>
              </a:rPr>
              <a:t> and choose </a:t>
            </a:r>
            <a:br>
              <a:rPr lang="en-GB" sz="1000">
                <a:solidFill>
                  <a:srgbClr val="3F1A01"/>
                </a:solidFill>
                <a:latin typeface="+mn-lt"/>
              </a:rPr>
            </a:br>
            <a:r>
              <a:rPr lang="en-GB" sz="1000">
                <a:solidFill>
                  <a:srgbClr val="3F1A01"/>
                </a:solidFill>
                <a:latin typeface="+mn-lt"/>
              </a:rPr>
              <a:t>”</a:t>
            </a:r>
            <a:r>
              <a:rPr lang="en-GB" sz="1000" b="1">
                <a:solidFill>
                  <a:srgbClr val="3F1A01"/>
                </a:solidFill>
                <a:latin typeface="+mn-lt"/>
              </a:rPr>
              <a:t>Keep text only</a:t>
            </a:r>
            <a:r>
              <a:rPr lang="en-GB" sz="1000">
                <a:solidFill>
                  <a:srgbClr val="3F1A01"/>
                </a:solidFill>
                <a:latin typeface="+mn-lt"/>
              </a:rPr>
              <a:t>”.</a:t>
            </a: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spcAft>
                <a:spcPts val="600"/>
              </a:spcAft>
              <a:buFont typeface="Arial" panose="020B0604020202020204" pitchFamily="34" charset="0"/>
              <a:buNone/>
            </a:pPr>
            <a:r>
              <a:rPr lang="en-GB" sz="1000" b="1">
                <a:solidFill>
                  <a:srgbClr val="3F1A01"/>
                </a:solidFill>
                <a:latin typeface="+mn-lt"/>
              </a:rPr>
              <a:t>Text styles</a:t>
            </a:r>
          </a:p>
          <a:p>
            <a:pPr marL="0" indent="0">
              <a:spcBef>
                <a:spcPts val="0"/>
              </a:spcBef>
              <a:buFont typeface="Arial" panose="020B0604020202020204" pitchFamily="34" charset="0"/>
              <a:buNone/>
            </a:pPr>
            <a:r>
              <a:rPr lang="en-GB" sz="1000">
                <a:solidFill>
                  <a:srgbClr val="3F1A01"/>
                </a:solidFill>
                <a:latin typeface="+mn-lt"/>
              </a:rPr>
              <a:t>Use the </a:t>
            </a:r>
            <a:r>
              <a:rPr lang="en-GB" sz="1000" b="1">
                <a:solidFill>
                  <a:srgbClr val="3F1A01"/>
                </a:solidFill>
                <a:latin typeface="+mn-lt"/>
              </a:rPr>
              <a:t>TAB-key</a:t>
            </a:r>
            <a:r>
              <a:rPr lang="en-GB" sz="1000">
                <a:solidFill>
                  <a:srgbClr val="3F1A01"/>
                </a:solidFill>
                <a:latin typeface="+mn-lt"/>
              </a:rPr>
              <a:t> to jump through </a:t>
            </a:r>
            <a:br>
              <a:rPr lang="en-GB" sz="1000">
                <a:solidFill>
                  <a:srgbClr val="3F1A01"/>
                </a:solidFill>
                <a:latin typeface="+mn-lt"/>
              </a:rPr>
            </a:br>
            <a:r>
              <a:rPr lang="en-GB" sz="1000">
                <a:solidFill>
                  <a:srgbClr val="3F1A01"/>
                </a:solidFill>
                <a:latin typeface="+mn-lt"/>
              </a:rPr>
              <a:t>levels. Click </a:t>
            </a:r>
            <a:r>
              <a:rPr lang="en-GB" sz="1000" b="1">
                <a:solidFill>
                  <a:srgbClr val="3F1A01"/>
                </a:solidFill>
                <a:latin typeface="+mn-lt"/>
              </a:rPr>
              <a:t>ENTER</a:t>
            </a:r>
            <a:r>
              <a:rPr lang="en-GB" sz="1000">
                <a:solidFill>
                  <a:srgbClr val="3F1A01"/>
                </a:solidFill>
                <a:latin typeface="+mn-lt"/>
              </a:rPr>
              <a:t>, then </a:t>
            </a:r>
            <a:r>
              <a:rPr lang="en-GB" sz="1000" b="1">
                <a:solidFill>
                  <a:srgbClr val="3F1A01"/>
                </a:solidFill>
                <a:latin typeface="+mn-lt"/>
              </a:rPr>
              <a:t>TAB</a:t>
            </a:r>
            <a:r>
              <a:rPr lang="en-GB" sz="100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a:solidFill>
                  <a:srgbClr val="3F1A01"/>
                </a:solidFill>
                <a:latin typeface="+mn-lt"/>
              </a:rPr>
              <a:t>To go back in levels use </a:t>
            </a:r>
            <a:r>
              <a:rPr lang="en-GB" sz="1000" b="1">
                <a:solidFill>
                  <a:srgbClr val="3F1A01"/>
                </a:solidFill>
                <a:latin typeface="+mn-lt"/>
              </a:rPr>
              <a:t>SHIFT-TAB</a:t>
            </a:r>
          </a:p>
          <a:p>
            <a:pPr marL="0" indent="0">
              <a:spcBef>
                <a:spcPts val="0"/>
              </a:spcBef>
              <a:buFont typeface="Arial" panose="020B0604020202020204" pitchFamily="34" charset="0"/>
              <a:buNone/>
            </a:pPr>
            <a:endParaRPr lang="en-GB" sz="100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Building blocks</a:t>
            </a:r>
          </a:p>
          <a:p>
            <a:pPr marL="0" indent="0">
              <a:spcBef>
                <a:spcPts val="0"/>
              </a:spcBef>
              <a:buNone/>
            </a:pPr>
            <a:r>
              <a:rPr lang="en-GB" sz="1000">
                <a:solidFill>
                  <a:srgbClr val="3F1A01"/>
                </a:solidFill>
              </a:rPr>
              <a:t>The building block slides are made to help you build the presentation. You find them after this slide</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Among the building blocks you find, </a:t>
            </a:r>
            <a:r>
              <a:rPr lang="en-GB" sz="1000" err="1">
                <a:solidFill>
                  <a:srgbClr val="3F1A01"/>
                </a:solidFill>
              </a:rPr>
              <a:t>colorguides</a:t>
            </a:r>
            <a:r>
              <a:rPr lang="en-GB" sz="1000">
                <a:solidFill>
                  <a:srgbClr val="3F1A01"/>
                </a:solidFill>
              </a:rPr>
              <a:t>, Tables and elements that you can pick from when you need to build your presentation.</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Delete these slides after use. </a:t>
            </a:r>
            <a:r>
              <a:rPr lang="en-GB" sz="1000" b="1">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Guides – Show / Hide</a:t>
            </a:r>
          </a:p>
          <a:p>
            <a:pPr marL="0" indent="0">
              <a:spcBef>
                <a:spcPts val="0"/>
              </a:spcBef>
              <a:buNone/>
            </a:pPr>
            <a:r>
              <a:rPr lang="en-GB" sz="1000" b="0">
                <a:solidFill>
                  <a:srgbClr val="3F1A01"/>
                </a:solidFill>
              </a:rPr>
              <a:t>From the View-tab </a:t>
            </a:r>
          </a:p>
          <a:p>
            <a:pPr marL="0" indent="0">
              <a:spcBef>
                <a:spcPts val="0"/>
              </a:spcBef>
              <a:buNone/>
            </a:pPr>
            <a:r>
              <a:rPr lang="en-GB" sz="1000" b="0">
                <a:solidFill>
                  <a:srgbClr val="3F1A01"/>
                </a:solidFill>
              </a:rPr>
              <a:t>or Alt + F9</a:t>
            </a:r>
          </a:p>
          <a:p>
            <a:pPr marL="0" indent="0">
              <a:spcBef>
                <a:spcPts val="0"/>
              </a:spcBef>
              <a:buNone/>
            </a:pPr>
            <a:endParaRPr lang="en-GB" sz="1000" b="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p>
        </p:txBody>
      </p:sp>
      <p:pic>
        <p:nvPicPr>
          <p:cNvPr id="4" name="Picture 3">
            <a:extLst>
              <a:ext uri="{FF2B5EF4-FFF2-40B4-BE49-F238E27FC236}">
                <a16:creationId xmlns:a16="http://schemas.microsoft.com/office/drawing/2014/main" id="{E8DC192D-15E7-44CD-B477-C881E0E6D990}"/>
              </a:ext>
            </a:extLst>
          </p:cNvPr>
          <p:cNvPicPr>
            <a:picLocks noChangeAspect="1"/>
          </p:cNvPicPr>
          <p:nvPr/>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arrow next to </a:t>
            </a:r>
            <a:r>
              <a:rPr lang="en-GB" sz="1000" b="1">
                <a:solidFill>
                  <a:srgbClr val="000000"/>
                </a:solidFill>
                <a:latin typeface="Arial" panose="020B0604020202020204" pitchFamily="34" charset="0"/>
                <a:ea typeface="Times New Roman" panose="02020603050405020304" pitchFamily="18" charset="0"/>
              </a:rPr>
              <a:t>Layout</a:t>
            </a:r>
            <a:br>
              <a:rPr lang="en-GB" sz="1000" b="1">
                <a:solidFill>
                  <a:srgbClr val="000000"/>
                </a:solidFill>
                <a:latin typeface="Arial" panose="020B0604020202020204" pitchFamily="34" charset="0"/>
                <a:ea typeface="Times New Roman" panose="02020603050405020304" pitchFamily="18" charset="0"/>
              </a:rPr>
            </a:br>
            <a:r>
              <a:rPr lang="en-GB" sz="100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8845184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p>
        </p:txBody>
      </p:sp>
    </p:spTree>
    <p:extLst>
      <p:ext uri="{BB962C8B-B14F-4D97-AF65-F5344CB8AC3E}">
        <p14:creationId xmlns:p14="http://schemas.microsoft.com/office/powerpoint/2010/main" val="3099271022"/>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2.sv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r:embed="rId38">
            <a:extLst>
              <a:ext uri="{96DAC541-7B7A-43D3-8B79-37D633B846F1}">
                <asvg:svgBlip xmlns:asvg="http://schemas.microsoft.com/office/drawing/2016/SVG/main" r:embed="rId39"/>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24748486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 id="2147483714" r:id="rId18"/>
    <p:sldLayoutId id="2147483715" r:id="rId19"/>
    <p:sldLayoutId id="2147483716" r:id="rId20"/>
    <p:sldLayoutId id="2147483717" r:id="rId21"/>
    <p:sldLayoutId id="2147483718" r:id="rId22"/>
    <p:sldLayoutId id="2147483719" r:id="rId23"/>
    <p:sldLayoutId id="2147483720" r:id="rId24"/>
    <p:sldLayoutId id="2147483721" r:id="rId25"/>
    <p:sldLayoutId id="2147483722" r:id="rId26"/>
    <p:sldLayoutId id="2147483723" r:id="rId27"/>
    <p:sldLayoutId id="2147483724" r:id="rId28"/>
    <p:sldLayoutId id="2147483725" r:id="rId29"/>
    <p:sldLayoutId id="2147483726" r:id="rId30"/>
    <p:sldLayoutId id="2147483727" r:id="rId31"/>
    <p:sldLayoutId id="2147483728" r:id="rId32"/>
    <p:sldLayoutId id="2147483729" r:id="rId33"/>
    <p:sldLayoutId id="2147483730" r:id="rId34"/>
    <p:sldLayoutId id="2147483731" r:id="rId35"/>
    <p:sldLayoutId id="2147483732" r:id="rId36"/>
  </p:sldLayoutIdLst>
  <p:hf sldNum="0"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54">
          <p15:clr>
            <a:srgbClr val="F26B43"/>
          </p15:clr>
        </p15:guide>
        <p15:guide id="15" pos="3925">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C45CDD9-1063-99D1-2E6B-8FA767242FE3}"/>
              </a:ext>
            </a:extLst>
          </p:cNvPr>
          <p:cNvSpPr>
            <a:spLocks noGrp="1"/>
          </p:cNvSpPr>
          <p:nvPr>
            <p:ph type="body" sz="quarter" idx="17"/>
          </p:nvPr>
        </p:nvSpPr>
        <p:spPr/>
        <p:txBody>
          <a:bodyPr/>
          <a:lstStyle/>
          <a:p>
            <a:r>
              <a:rPr lang="en-GB"/>
              <a:t>Fundamentals of neurobiology – Systems neuroscience</a:t>
            </a:r>
          </a:p>
        </p:txBody>
      </p:sp>
      <p:sp>
        <p:nvSpPr>
          <p:cNvPr id="3" name="Title 2">
            <a:extLst>
              <a:ext uri="{FF2B5EF4-FFF2-40B4-BE49-F238E27FC236}">
                <a16:creationId xmlns:a16="http://schemas.microsoft.com/office/drawing/2014/main" id="{377AAA91-21F1-DE2D-457C-A3E35E7258DF}"/>
              </a:ext>
            </a:extLst>
          </p:cNvPr>
          <p:cNvSpPr>
            <a:spLocks noGrp="1"/>
          </p:cNvSpPr>
          <p:nvPr>
            <p:ph type="title"/>
          </p:nvPr>
        </p:nvSpPr>
        <p:spPr/>
        <p:txBody>
          <a:bodyPr/>
          <a:lstStyle/>
          <a:p>
            <a:r>
              <a:rPr lang="en-GB" noProof="0"/>
              <a:t>Summary</a:t>
            </a:r>
          </a:p>
        </p:txBody>
      </p:sp>
      <p:sp>
        <p:nvSpPr>
          <p:cNvPr id="9" name="Content Placeholder 8">
            <a:extLst>
              <a:ext uri="{FF2B5EF4-FFF2-40B4-BE49-F238E27FC236}">
                <a16:creationId xmlns:a16="http://schemas.microsoft.com/office/drawing/2014/main" id="{086EB828-7C2D-76BE-43B8-7EE3EF7F8DE9}"/>
              </a:ext>
            </a:extLst>
          </p:cNvPr>
          <p:cNvSpPr>
            <a:spLocks noGrp="1"/>
          </p:cNvSpPr>
          <p:nvPr>
            <p:ph idx="19"/>
          </p:nvPr>
        </p:nvSpPr>
        <p:spPr/>
        <p:txBody>
          <a:bodyPr/>
          <a:lstStyle/>
          <a:p>
            <a:r>
              <a:rPr lang="en-GB" noProof="0"/>
              <a:t>The systems of the brain include the sensory systems, the motor systems, and associational systems</a:t>
            </a:r>
          </a:p>
          <a:p>
            <a:r>
              <a:rPr lang="en-GB"/>
              <a:t>The sensory systems transduce external stimuli, such as touch, light, or sound, into electrical signals, which subsequently travel through specialized sensory pathways to specific brain regions responsible for sensory perception and cognition</a:t>
            </a:r>
          </a:p>
          <a:p>
            <a:r>
              <a:rPr lang="en-GB" noProof="0"/>
              <a:t>The motor system is responsible for the control and execution of voluntary and involuntary movements</a:t>
            </a:r>
          </a:p>
          <a:p>
            <a:r>
              <a:rPr lang="en-GB"/>
              <a:t>Associational systems are a network of brain regions that integrate and process information from different sensory and motor areas with past experiences to enable complex thought, underpinning higher cognitive functions such as memory, learning, perception and decision-making</a:t>
            </a:r>
            <a:endParaRPr lang="en-GB" noProof="0"/>
          </a:p>
          <a:p>
            <a:endParaRPr lang="en-GB" noProof="0"/>
          </a:p>
        </p:txBody>
      </p:sp>
    </p:spTree>
    <p:extLst>
      <p:ext uri="{BB962C8B-B14F-4D97-AF65-F5344CB8AC3E}">
        <p14:creationId xmlns:p14="http://schemas.microsoft.com/office/powerpoint/2010/main" val="1609456227"/>
      </p:ext>
    </p:extLst>
  </p:cSld>
  <p:clrMapOvr>
    <a:masterClrMapping/>
  </p:clrMapOvr>
</p:sld>
</file>

<file path=ppt/theme/theme1.xml><?xml version="1.0" encoding="utf-8"?>
<a:theme xmlns:a="http://schemas.openxmlformats.org/drawingml/2006/main" name="1_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5" ma:contentTypeDescription="Create a new document." ma:contentTypeScope="" ma:versionID="d4baac9b1d1a4bb1f617a4fd13efe981">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f7fdff8143210ac8a6c2c4b7f946c0bc"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EEE4E64-9FE7-4F57-AF67-C7A394044727}">
  <ds:schemaRefs>
    <ds:schemaRef ds:uri="http://www.w3.org/XML/1998/namespace"/>
    <ds:schemaRef ds:uri="http://schemas.microsoft.com/office/2006/documentManagement/types"/>
    <ds:schemaRef ds:uri="http://schemas.microsoft.com/office/infopath/2007/PartnerControls"/>
    <ds:schemaRef ds:uri="http://schemas.microsoft.com/office/2006/metadata/properties"/>
    <ds:schemaRef ds:uri="http://purl.org/dc/terms/"/>
    <ds:schemaRef ds:uri="http://purl.org/dc/elements/1.1/"/>
    <ds:schemaRef ds:uri="http://purl.org/dc/dcmitype/"/>
    <ds:schemaRef ds:uri="08562aa6-c0ad-4fb9-8a82-15409d3a28b4"/>
    <ds:schemaRef ds:uri="http://schemas.openxmlformats.org/package/2006/metadata/core-properties"/>
    <ds:schemaRef ds:uri="28627d7c-4416-4bc1-86cf-ca6c3a42a8f2"/>
  </ds:schemaRefs>
</ds:datastoreItem>
</file>

<file path=customXml/itemProps2.xml><?xml version="1.0" encoding="utf-8"?>
<ds:datastoreItem xmlns:ds="http://schemas.openxmlformats.org/officeDocument/2006/customXml" ds:itemID="{01F26D7F-DBAB-41B9-861C-D4D300014AD4}">
  <ds:schemaRefs>
    <ds:schemaRef ds:uri="http://schemas.microsoft.com/sharepoint/v3/contenttype/forms"/>
  </ds:schemaRefs>
</ds:datastoreItem>
</file>

<file path=customXml/itemProps3.xml><?xml version="1.0" encoding="utf-8"?>
<ds:datastoreItem xmlns:ds="http://schemas.openxmlformats.org/officeDocument/2006/customXml" ds:itemID="{BFF85A41-B166-4B7A-850B-E288EBB663AB}">
  <ds:schemaRefs>
    <ds:schemaRef ds:uri="08562aa6-c0ad-4fb9-8a82-15409d3a28b4"/>
    <ds:schemaRef ds:uri="28627d7c-4416-4bc1-86cf-ca6c3a42a8f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7482</TotalTime>
  <Words>117</Words>
  <Application>Microsoft Office PowerPoint</Application>
  <PresentationFormat>Widescreen</PresentationFormat>
  <Paragraphs>7</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Aptos</vt:lpstr>
      <vt:lpstr>Arial</vt:lpstr>
      <vt:lpstr>Times New Roman</vt:lpstr>
      <vt:lpstr>1_Neurotorium - PowerPoint-Skabelon - 2022-01-28</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Bryn Farnsworth von Cederwald</dc:creator>
  <cp:lastModifiedBy>Terese Vibe Boye</cp:lastModifiedBy>
  <cp:revision>45</cp:revision>
  <cp:lastPrinted>2026-01-08T14:53:19Z</cp:lastPrinted>
  <dcterms:created xsi:type="dcterms:W3CDTF">2024-10-29T08:31:33Z</dcterms:created>
  <dcterms:modified xsi:type="dcterms:W3CDTF">2026-03-27T04:55:28Z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MediaServiceImageTags">
    <vt:lpwstr/>
  </property>
</Properties>
</file>