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6"/>
  </p:notesMasterIdLst>
  <p:sldIdLst>
    <p:sldId id="1050"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6F46B-D11B-7411-908D-9B4A368D0C37}" name="Chris Edge" initials="CE" userId="S::Chris.Edge@primeglobalpeople.com::9878e1fe-fc43-4c11-846c-29f97c46eb4b" providerId="AD"/>
  <p188:author id="{30CE4C6D-AF39-3214-0520-C3C3EAB9A696}" name="Ref mark-up" initials="R" userId="Ref mark-up" providerId="None"/>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CB" userId="Cambridge" providerId="None"/>
  <p188:author id="{B63AB3C0-5830-6A51-3F80-C51C67E28A7D}" name="Ronnie Henderson" initials="RH" userId="S::ronnie.henderson@primeglobalpeople.com::e2cb4ff1-afc5-428b-b67e-87637aa6e8c1" providerId="AD"/>
  <p188:author id="{8E3695DE-FAD3-1F21-5694-4325E99CF0BD}" name="Penny Staton" initials="PS" userId="Penny Staton" providerId="None"/>
  <p188:author id="{FFE47EE6-A2F0-13A5-8EE8-3661DB1849A6}" name="Medical Writer" initials="MP" userId="Medical Writer"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12C"/>
    <a:srgbClr val="FFC000"/>
    <a:srgbClr val="FF6F30"/>
    <a:srgbClr val="AD4703"/>
    <a:srgbClr val="4F7599"/>
    <a:srgbClr val="3F1A01"/>
    <a:srgbClr val="646464"/>
    <a:srgbClr val="000000"/>
    <a:srgbClr val="A04D1D"/>
    <a:srgbClr val="643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609" autoAdjust="0"/>
  </p:normalViewPr>
  <p:slideViewPr>
    <p:cSldViewPr snapToGrid="0">
      <p:cViewPr varScale="1">
        <p:scale>
          <a:sx n="73" d="100"/>
          <a:sy n="73" d="100"/>
        </p:scale>
        <p:origin x="1794" y="294"/>
      </p:cViewPr>
      <p:guideLst/>
    </p:cSldViewPr>
  </p:slideViewPr>
  <p:notesTextViewPr>
    <p:cViewPr>
      <p:scale>
        <a:sx n="1" d="1"/>
        <a:sy n="1" d="1"/>
      </p:scale>
      <p:origin x="0" y="0"/>
    </p:cViewPr>
  </p:notesTextViewPr>
  <p:sorterViewPr>
    <p:cViewPr>
      <p:scale>
        <a:sx n="100" d="100"/>
        <a:sy n="100" d="100"/>
      </p:scale>
      <p:origin x="0" y="-12672"/>
    </p:cViewPr>
  </p:sorter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58788"/>
          </a:xfrm>
          <a:prstGeom prst="rect">
            <a:avLst/>
          </a:prstGeom>
        </p:spPr>
        <p:txBody>
          <a:bodyPr vert="horz" lIns="91428" tIns="45714" rIns="91428" bIns="45714"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28" tIns="45714" rIns="91428" bIns="45714" rtlCol="0"/>
          <a:lstStyle>
            <a:lvl1pPr algn="r">
              <a:defRPr sz="1200"/>
            </a:lvl1pPr>
          </a:lstStyle>
          <a:p>
            <a:fld id="{FFAC600F-536B-46AA-BC59-51765EBDAED7}" type="datetimeFigureOut">
              <a:rPr lang="en-GB" smtClean="0"/>
              <a:t>27/03/2026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28" tIns="45714" rIns="91428" bIns="45714"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28" tIns="45714" rIns="91428" bIns="4571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8685213"/>
            <a:ext cx="2971800" cy="458787"/>
          </a:xfrm>
          <a:prstGeom prst="rect">
            <a:avLst/>
          </a:prstGeom>
        </p:spPr>
        <p:txBody>
          <a:bodyPr vert="horz" lIns="91428" tIns="45714" rIns="91428" bIns="45714"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28" tIns="45714" rIns="91428" bIns="45714" rtlCol="0" anchor="b"/>
          <a:lstStyle>
            <a:lvl1pPr algn="r">
              <a:defRPr sz="1200"/>
            </a:lvl1pPr>
          </a:lstStyle>
          <a:p>
            <a:fld id="{E8692CD3-7335-4A71-9FDD-1A75EA640EB0}" type="slidenum">
              <a:rPr lang="en-GB" smtClean="0"/>
              <a:t>‹#›</a:t>
            </a:fld>
            <a:endParaRPr lang="en-GB"/>
          </a:p>
        </p:txBody>
      </p:sp>
    </p:spTree>
    <p:extLst>
      <p:ext uri="{BB962C8B-B14F-4D97-AF65-F5344CB8AC3E}">
        <p14:creationId xmlns:p14="http://schemas.microsoft.com/office/powerpoint/2010/main" val="2783668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64992-BA72-6B35-1220-29E13CD584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D8CB08-CB6C-BA70-DA4E-E6D7534103E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41186B9-A730-A7C7-C66D-2C7EB1F03A37}"/>
              </a:ext>
            </a:extLst>
          </p:cNvPr>
          <p:cNvSpPr>
            <a:spLocks noGrp="1"/>
          </p:cNvSpPr>
          <p:nvPr>
            <p:ph type="body" idx="1"/>
          </p:nvPr>
        </p:nvSpPr>
        <p:spPr/>
        <p:txBody>
          <a:bodyPr/>
          <a:lstStyle/>
          <a:p>
            <a:r>
              <a:rPr lang="en-GB" sz="1000">
                <a:latin typeface="Calibri" panose="020F0502020204030204" pitchFamily="34" charset="0"/>
                <a:ea typeface="Calibri" panose="020F0502020204030204" pitchFamily="34" charset="0"/>
                <a:cs typeface="Calibri" panose="020F0502020204030204" pitchFamily="34" charset="0"/>
              </a:rPr>
              <a:t>Sensory perception and movement, as well as complex cognitive functions such as language, thought and memory, are made possible by the interlinkage of serial and parallel processing in different brain regions.</a:t>
            </a:r>
            <a:r>
              <a:rPr lang="en-GB" sz="1000" baseline="30000">
                <a:latin typeface="Calibri" panose="020F0502020204030204" pitchFamily="34" charset="0"/>
                <a:ea typeface="Calibri" panose="020F0502020204030204" pitchFamily="34" charset="0"/>
                <a:cs typeface="Calibri" panose="020F0502020204030204" pitchFamily="34" charset="0"/>
              </a:rPr>
              <a:t>2</a:t>
            </a:r>
            <a:r>
              <a:rPr lang="en-GB" sz="1000">
                <a:latin typeface="Calibri" panose="020F0502020204030204" pitchFamily="34" charset="0"/>
                <a:ea typeface="Calibri" panose="020F0502020204030204" pitchFamily="34" charset="0"/>
                <a:cs typeface="Calibri" panose="020F0502020204030204" pitchFamily="34" charset="0"/>
              </a:rPr>
              <a:t> Damage to a single specific area therefore may not result in the complete loss of a cognitive function or faculty; the affected function may eventually at least partially return once the undamaged parts of the brain reorganize the connections between themselves.</a:t>
            </a:r>
            <a:r>
              <a:rPr lang="en-GB" sz="1000" baseline="30000">
                <a:latin typeface="Calibri" panose="020F0502020204030204" pitchFamily="34" charset="0"/>
                <a:ea typeface="Calibri" panose="020F0502020204030204" pitchFamily="34" charset="0"/>
                <a:cs typeface="Calibri" panose="020F0502020204030204" pitchFamily="34" charset="0"/>
              </a:rPr>
              <a:t>2</a:t>
            </a:r>
          </a:p>
          <a:p>
            <a:endParaRPr lang="en-GB" sz="1000">
              <a:latin typeface="Calibri" panose="020F0502020204030204" pitchFamily="34" charset="0"/>
              <a:ea typeface="Calibri" panose="020F0502020204030204" pitchFamily="34" charset="0"/>
              <a:cs typeface="Calibri" panose="020F0502020204030204" pitchFamily="34" charset="0"/>
            </a:endParaRPr>
          </a:p>
          <a:p>
            <a:r>
              <a:rPr lang="en-GB" sz="1000">
                <a:latin typeface="Calibri" panose="020F0502020204030204" pitchFamily="34" charset="0"/>
                <a:ea typeface="Calibri" panose="020F0502020204030204" pitchFamily="34" charset="0"/>
                <a:cs typeface="Calibri" panose="020F0502020204030204" pitchFamily="34" charset="0"/>
              </a:rPr>
              <a:t>References:</a:t>
            </a:r>
          </a:p>
          <a:p>
            <a:pPr marL="228571" indent="-228571">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pPr marL="228571" indent="-228571">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McGraw-Hill Professional; 2021.</a:t>
            </a:r>
          </a:p>
          <a:p>
            <a:pPr marL="228571" indent="-228571">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Pennartz CMA, Oude Lohuis MN, Olcese U. How ‘visual’ is the visual cortex? The interactions between the visual cortex and other sensory, motivational and motor systems as enabling factors for visual perception. 2023; 378 (1886): 20220336.</a:t>
            </a:r>
          </a:p>
        </p:txBody>
      </p:sp>
      <p:sp>
        <p:nvSpPr>
          <p:cNvPr id="4" name="Slide Number Placeholder 3">
            <a:extLst>
              <a:ext uri="{FF2B5EF4-FFF2-40B4-BE49-F238E27FC236}">
                <a16:creationId xmlns:a16="http://schemas.microsoft.com/office/drawing/2014/main" id="{CC30594F-6EA9-E03F-3464-928717A4CDFB}"/>
              </a:ext>
            </a:extLst>
          </p:cNvPr>
          <p:cNvSpPr>
            <a:spLocks noGrp="1"/>
          </p:cNvSpPr>
          <p:nvPr>
            <p:ph type="sldNum" sz="quarter" idx="5"/>
          </p:nvPr>
        </p:nvSpPr>
        <p:spPr/>
        <p:txBody>
          <a:bodyPr/>
          <a:lstStyle/>
          <a:p>
            <a:fld id="{E8692CD3-7335-4A71-9FDD-1A75EA640EB0}" type="slidenum">
              <a:rPr lang="en-GB" smtClean="0"/>
              <a:t>1</a:t>
            </a:fld>
            <a:endParaRPr lang="en-GB"/>
          </a:p>
        </p:txBody>
      </p:sp>
    </p:spTree>
    <p:extLst>
      <p:ext uri="{BB962C8B-B14F-4D97-AF65-F5344CB8AC3E}">
        <p14:creationId xmlns:p14="http://schemas.microsoft.com/office/powerpoint/2010/main" val="929009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9225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799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908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6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7792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2201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9439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918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86007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66035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93813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112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1503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844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5501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328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62194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8614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91182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2632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16731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547247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12089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1695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39257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9863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11339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26427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48971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1750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59376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07774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26572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910912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4518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992710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474848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6BAA1-E4A0-83A3-C706-552768E6271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E828559-658F-7A8E-9931-7978961054C9}"/>
              </a:ext>
            </a:extLst>
          </p:cNvPr>
          <p:cNvSpPr>
            <a:spLocks noGrp="1"/>
          </p:cNvSpPr>
          <p:nvPr>
            <p:ph type="body" sz="quarter" idx="17"/>
          </p:nvPr>
        </p:nvSpPr>
        <p:spPr/>
        <p:txBody>
          <a:bodyPr/>
          <a:lstStyle/>
          <a:p>
            <a:r>
              <a:rPr lang="en-GB"/>
              <a:t>Fundamentals of neurobiology – Systems neuroscience</a:t>
            </a:r>
          </a:p>
        </p:txBody>
      </p:sp>
      <p:sp>
        <p:nvSpPr>
          <p:cNvPr id="8" name="Title 7">
            <a:extLst>
              <a:ext uri="{FF2B5EF4-FFF2-40B4-BE49-F238E27FC236}">
                <a16:creationId xmlns:a16="http://schemas.microsoft.com/office/drawing/2014/main" id="{5A75445E-2F5D-0DA8-25E6-5FBFF78E1B19}"/>
              </a:ext>
            </a:extLst>
          </p:cNvPr>
          <p:cNvSpPr>
            <a:spLocks noGrp="1"/>
          </p:cNvSpPr>
          <p:nvPr>
            <p:ph type="title"/>
          </p:nvPr>
        </p:nvSpPr>
        <p:spPr/>
        <p:txBody>
          <a:bodyPr/>
          <a:lstStyle/>
          <a:p>
            <a:r>
              <a:rPr lang="en-GB" noProof="0"/>
              <a:t>Principles of sensory systems (V)</a:t>
            </a:r>
          </a:p>
        </p:txBody>
      </p:sp>
      <p:sp>
        <p:nvSpPr>
          <p:cNvPr id="5" name="Content Placeholder 4">
            <a:extLst>
              <a:ext uri="{FF2B5EF4-FFF2-40B4-BE49-F238E27FC236}">
                <a16:creationId xmlns:a16="http://schemas.microsoft.com/office/drawing/2014/main" id="{5598958D-4DCE-FF20-EF34-F2341D2DC5CD}"/>
              </a:ext>
            </a:extLst>
          </p:cNvPr>
          <p:cNvSpPr>
            <a:spLocks noGrp="1"/>
          </p:cNvSpPr>
          <p:nvPr>
            <p:ph idx="19"/>
          </p:nvPr>
        </p:nvSpPr>
        <p:spPr>
          <a:xfrm>
            <a:off x="539750" y="1416785"/>
            <a:ext cx="9213849" cy="3631763"/>
          </a:xfrm>
        </p:spPr>
        <p:txBody>
          <a:bodyPr vert="horz" lIns="0" tIns="0" rIns="0" bIns="0" rtlCol="0" anchor="t">
            <a:spAutoFit/>
          </a:bodyPr>
          <a:lstStyle/>
          <a:p>
            <a:pPr marL="0" lvl="0" indent="0">
              <a:spcBef>
                <a:spcPts val="0"/>
              </a:spcBef>
              <a:spcAft>
                <a:spcPts val="1800"/>
              </a:spcAft>
              <a:buNone/>
              <a:defRPr/>
            </a:pPr>
            <a:r>
              <a:rPr lang="en-GB" dirty="0">
                <a:ea typeface="Times New Roman" panose="02020603050405020304" pitchFamily="18" charset="0"/>
                <a:cs typeface="Aptos" panose="020B0004020202020204" pitchFamily="34" charset="0"/>
              </a:rPr>
              <a:t>The following principles apply to all sensory modalities: vision, hearing, touch/proprioception, taste, and smell</a:t>
            </a:r>
          </a:p>
          <a:p>
            <a:pPr marL="0" lvl="0" indent="0">
              <a:spcBef>
                <a:spcPts val="0"/>
              </a:spcBef>
              <a:spcAft>
                <a:spcPts val="1800"/>
              </a:spcAft>
              <a:buNone/>
              <a:defRPr/>
            </a:pPr>
            <a:r>
              <a:rPr lang="en-GB" b="1" dirty="0">
                <a:solidFill>
                  <a:schemeClr val="accent2"/>
                </a:solidFill>
                <a:ea typeface="Times New Roman" panose="02020603050405020304" pitchFamily="18" charset="0"/>
                <a:cs typeface="Aptos" panose="020B0004020202020204" pitchFamily="34" charset="0"/>
              </a:rPr>
              <a:t>          </a:t>
            </a:r>
            <a:r>
              <a:rPr lang="en-GB" b="1" dirty="0">
                <a:solidFill>
                  <a:schemeClr val="accent2"/>
                </a:solidFill>
              </a:rPr>
              <a:t>Modality-specific processing</a:t>
            </a:r>
            <a:endParaRPr lang="en-GB" b="1" dirty="0">
              <a:solidFill>
                <a:schemeClr val="accent2"/>
              </a:solidFill>
              <a:cs typeface="Arial"/>
            </a:endParaRPr>
          </a:p>
          <a:p>
            <a:pPr marL="0" lvl="0" indent="0">
              <a:spcBef>
                <a:spcPts val="0"/>
              </a:spcBef>
              <a:spcAft>
                <a:spcPts val="1800"/>
              </a:spcAft>
              <a:buNone/>
              <a:defRPr/>
            </a:pPr>
            <a:r>
              <a:rPr lang="en-GB" dirty="0">
                <a:ea typeface="Times New Roman" panose="02020603050405020304" pitchFamily="18" charset="0"/>
                <a:cs typeface="Aptos" panose="020B0004020202020204" pitchFamily="34" charset="0"/>
              </a:rPr>
              <a:t>Each sensory modality is processed in its own specialized areas of the brain.</a:t>
            </a:r>
            <a:r>
              <a:rPr lang="en-GB" baseline="30000" dirty="0">
                <a:ea typeface="Times New Roman" panose="02020603050405020304" pitchFamily="18" charset="0"/>
                <a:cs typeface="Aptos" panose="020B0004020202020204" pitchFamily="34" charset="0"/>
              </a:rPr>
              <a:t>1,2</a:t>
            </a:r>
            <a:r>
              <a:rPr lang="en-GB" dirty="0">
                <a:ea typeface="Times New Roman" panose="02020603050405020304" pitchFamily="18" charset="0"/>
                <a:cs typeface="Aptos" panose="020B0004020202020204" pitchFamily="34" charset="0"/>
              </a:rPr>
              <a:t> While there is some interaction between sensory modalities (multisensory integration), the initial stages of processing are largely modality-specific (e.g., visual cortex for sight, auditory cortex for sound)</a:t>
            </a:r>
            <a:r>
              <a:rPr lang="en-GB" baseline="30000" dirty="0">
                <a:ea typeface="Times New Roman" panose="02020603050405020304" pitchFamily="18" charset="0"/>
                <a:cs typeface="Aptos" panose="020B0004020202020204" pitchFamily="34" charset="0"/>
              </a:rPr>
              <a:t>1-3 </a:t>
            </a:r>
          </a:p>
          <a:p>
            <a:pPr marL="0" lvl="0" indent="0">
              <a:spcBef>
                <a:spcPts val="0"/>
              </a:spcBef>
              <a:spcAft>
                <a:spcPts val="1800"/>
              </a:spcAft>
              <a:buNone/>
              <a:defRPr/>
            </a:pPr>
            <a:r>
              <a:rPr lang="en-GB" b="1" dirty="0">
                <a:solidFill>
                  <a:schemeClr val="accent2"/>
                </a:solidFill>
                <a:ea typeface="Times New Roman" panose="02020603050405020304" pitchFamily="18" charset="0"/>
                <a:cs typeface="Aptos" panose="020B0004020202020204" pitchFamily="34" charset="0"/>
              </a:rPr>
              <a:t>          </a:t>
            </a:r>
            <a:r>
              <a:rPr lang="en-GB" b="1" dirty="0">
                <a:solidFill>
                  <a:schemeClr val="accent2"/>
                </a:solidFill>
              </a:rPr>
              <a:t>Parallel processing</a:t>
            </a:r>
            <a:endParaRPr lang="en-GB" b="1" dirty="0">
              <a:solidFill>
                <a:schemeClr val="accent2"/>
              </a:solidFill>
              <a:cs typeface="Arial"/>
            </a:endParaRPr>
          </a:p>
          <a:p>
            <a:pPr marL="0" lvl="0" indent="0">
              <a:spcBef>
                <a:spcPts val="0"/>
              </a:spcBef>
              <a:buNone/>
              <a:defRPr/>
            </a:pPr>
            <a:r>
              <a:rPr lang="en-GB" dirty="0">
                <a:ea typeface="Times New Roman" panose="02020603050405020304" pitchFamily="18" charset="0"/>
                <a:cs typeface="Aptos" panose="020B0004020202020204" pitchFamily="34" charset="0"/>
              </a:rPr>
              <a:t>Sensory stimuli are typically made of multiple features, e.g., visual objects can be of different sizes, colours, or textures, or move in different directions.</a:t>
            </a:r>
            <a:r>
              <a:rPr lang="en-GB" baseline="30000" dirty="0">
                <a:ea typeface="Times New Roman" panose="02020603050405020304" pitchFamily="18" charset="0"/>
                <a:cs typeface="Aptos" panose="020B0004020202020204" pitchFamily="34" charset="0"/>
              </a:rPr>
              <a:t>2</a:t>
            </a:r>
            <a:r>
              <a:rPr lang="en-GB" dirty="0">
                <a:ea typeface="Times New Roman" panose="02020603050405020304" pitchFamily="18" charset="0"/>
                <a:cs typeface="Aptos" panose="020B0004020202020204" pitchFamily="34" charset="0"/>
              </a:rPr>
              <a:t> Sensory systems often process different features of the same stimulus in parallel pathways.</a:t>
            </a:r>
            <a:r>
              <a:rPr lang="en-GB" baseline="30000" dirty="0">
                <a:ea typeface="Times New Roman" panose="02020603050405020304" pitchFamily="18" charset="0"/>
                <a:cs typeface="Aptos" panose="020B0004020202020204" pitchFamily="34" charset="0"/>
              </a:rPr>
              <a:t>2 </a:t>
            </a:r>
            <a:r>
              <a:rPr lang="en-GB" dirty="0">
                <a:ea typeface="Times New Roman" panose="02020603050405020304" pitchFamily="18" charset="0"/>
                <a:cs typeface="Aptos" panose="020B0004020202020204" pitchFamily="34" charset="0"/>
              </a:rPr>
              <a:t>For example, touch and pain are processed in parallel pathways in the somatosensory system</a:t>
            </a:r>
            <a:r>
              <a:rPr lang="en-GB" baseline="30000" dirty="0">
                <a:ea typeface="Times New Roman" panose="02020603050405020304" pitchFamily="18" charset="0"/>
                <a:cs typeface="Aptos" panose="020B0004020202020204" pitchFamily="34" charset="0"/>
              </a:rPr>
              <a:t>1</a:t>
            </a:r>
            <a:endParaRPr lang="en-GB" baseline="30000" dirty="0"/>
          </a:p>
        </p:txBody>
      </p:sp>
      <p:sp>
        <p:nvSpPr>
          <p:cNvPr id="6" name="Text Placeholder 5">
            <a:extLst>
              <a:ext uri="{FF2B5EF4-FFF2-40B4-BE49-F238E27FC236}">
                <a16:creationId xmlns:a16="http://schemas.microsoft.com/office/drawing/2014/main" id="{CFE40682-F141-6713-2340-7264E4AEE578}"/>
              </a:ext>
            </a:extLst>
          </p:cNvPr>
          <p:cNvSpPr>
            <a:spLocks noGrp="1"/>
          </p:cNvSpPr>
          <p:nvPr>
            <p:ph type="body" sz="quarter" idx="18"/>
          </p:nvPr>
        </p:nvSpPr>
        <p:spPr/>
        <p:txBody>
          <a:bodyPr/>
          <a:lstStyle/>
          <a:p>
            <a:r>
              <a:rPr lang="en-GB" dirty="0"/>
              <a:t>1. Augustine et al. Neuroscience, 7</a:t>
            </a:r>
            <a:r>
              <a:rPr lang="en-GB" baseline="30000" dirty="0"/>
              <a:t>th</a:t>
            </a:r>
            <a:r>
              <a:rPr lang="en-GB" dirty="0"/>
              <a:t> edition. 2023; 2. Kandel et al. Principles of Neural Science, 6</a:t>
            </a:r>
            <a:r>
              <a:rPr lang="en-GB" baseline="30000" dirty="0"/>
              <a:t>th</a:t>
            </a:r>
            <a:r>
              <a:rPr lang="en-GB" dirty="0"/>
              <a:t> edition. 2021; 3. Pennartz et al. </a:t>
            </a:r>
            <a:r>
              <a:rPr lang="en-GB" dirty="0" err="1"/>
              <a:t>Philos</a:t>
            </a:r>
            <a:r>
              <a:rPr lang="en-GB" dirty="0"/>
              <a:t> Trans R Soc Lond B </a:t>
            </a:r>
            <a:r>
              <a:rPr lang="en-GB" dirty="0" err="1"/>
              <a:t>Biol</a:t>
            </a:r>
            <a:r>
              <a:rPr lang="en-GB" dirty="0"/>
              <a:t> Sci 2023;378(1886):20220336</a:t>
            </a:r>
          </a:p>
        </p:txBody>
      </p:sp>
      <p:sp>
        <p:nvSpPr>
          <p:cNvPr id="11" name="Oval 10">
            <a:extLst>
              <a:ext uri="{FF2B5EF4-FFF2-40B4-BE49-F238E27FC236}">
                <a16:creationId xmlns:a16="http://schemas.microsoft.com/office/drawing/2014/main" id="{9AF8B91D-7B9E-19CB-5937-56D5485DF02A}"/>
              </a:ext>
            </a:extLst>
          </p:cNvPr>
          <p:cNvSpPr/>
          <p:nvPr/>
        </p:nvSpPr>
        <p:spPr>
          <a:xfrm>
            <a:off x="552115" y="2046671"/>
            <a:ext cx="454688" cy="454688"/>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accent2"/>
                </a:solidFill>
              </a:rPr>
              <a:t>8</a:t>
            </a:r>
          </a:p>
        </p:txBody>
      </p:sp>
      <p:sp>
        <p:nvSpPr>
          <p:cNvPr id="12" name="Oval 11">
            <a:extLst>
              <a:ext uri="{FF2B5EF4-FFF2-40B4-BE49-F238E27FC236}">
                <a16:creationId xmlns:a16="http://schemas.microsoft.com/office/drawing/2014/main" id="{2A559EDF-BDD5-786D-85CE-28836DA53A10}"/>
              </a:ext>
            </a:extLst>
          </p:cNvPr>
          <p:cNvSpPr/>
          <p:nvPr/>
        </p:nvSpPr>
        <p:spPr>
          <a:xfrm>
            <a:off x="552115" y="3456623"/>
            <a:ext cx="454688" cy="454688"/>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accent2"/>
                </a:solidFill>
              </a:rPr>
              <a:t>9</a:t>
            </a:r>
          </a:p>
        </p:txBody>
      </p:sp>
    </p:spTree>
    <p:extLst>
      <p:ext uri="{BB962C8B-B14F-4D97-AF65-F5344CB8AC3E}">
        <p14:creationId xmlns:p14="http://schemas.microsoft.com/office/powerpoint/2010/main" val="930161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d4baac9b1d1a4bb1f617a4fd13efe981">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f7fdff8143210ac8a6c2c4b7f946c0bc"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01F26D7F-DBAB-41B9-861C-D4D300014AD4}">
  <ds:schemaRefs>
    <ds:schemaRef ds:uri="http://schemas.microsoft.com/sharepoint/v3/contenttype/forms"/>
  </ds:schemaRefs>
</ds:datastoreItem>
</file>

<file path=customXml/itemProps2.xml><?xml version="1.0" encoding="utf-8"?>
<ds:datastoreItem xmlns:ds="http://schemas.openxmlformats.org/officeDocument/2006/customXml" ds:itemID="{BFF85A41-B166-4B7A-850B-E288EBB663AB}">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EEE4E64-9FE7-4F57-AF67-C7A394044727}">
  <ds:schemaRefs>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elements/1.1/"/>
    <ds:schemaRef ds:uri="http://purl.org/dc/dcmitype/"/>
    <ds:schemaRef ds:uri="08562aa6-c0ad-4fb9-8a82-15409d3a28b4"/>
    <ds:schemaRef ds:uri="http://schemas.openxmlformats.org/package/2006/metadata/core-properties"/>
    <ds:schemaRef ds:uri="28627d7c-4416-4bc1-86cf-ca6c3a42a8f2"/>
  </ds:schemaRefs>
</ds:datastoreItem>
</file>

<file path=docProps/app.xml><?xml version="1.0" encoding="utf-8"?>
<Properties xmlns="http://schemas.openxmlformats.org/officeDocument/2006/extended-properties" xmlns:vt="http://schemas.openxmlformats.org/officeDocument/2006/docPropsVTypes">
  <Template/>
  <TotalTime>7373</TotalTime>
  <Words>383</Words>
  <Application>Microsoft Office PowerPoint</Application>
  <PresentationFormat>Widescreen</PresentationFormat>
  <Paragraphs>17</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1_Neurotorium - PowerPoint-Skabelon - 2022-01-28</vt:lpstr>
      <vt:lpstr>Principles of sensory systems (V)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18</cp:revision>
  <cp:lastPrinted>2026-01-08T14:53:19Z</cp:lastPrinted>
  <dcterms:created xsi:type="dcterms:W3CDTF">2024-10-29T08:31:33Z</dcterms:created>
  <dcterms:modified xsi:type="dcterms:W3CDTF">2026-03-27T03:06:12Z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