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23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36582-4783-99ED-595C-715182005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089283-68C2-0CEF-056A-23369A456A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2A8EBE-3E5F-A4C3-984D-5FD17120E2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Interestingly, sensory information used to control actions is processed in neural pathways separate from the afferent pathways that contribute to conscious perception.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example, visual information seems to flow in two separate streams in the brain: a dorsal stream projecting to the posterior parietal lobe cortex is involved in the use of vision for action, while a ventral stream projecting to the inferotemporal cortex is instrumental in conscious visual perception.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Damage to one does not have to impact the flow of sensory information in the other: research has shown that a person with a damaged ventral stream may be unable to indicate the position of a slot carved into a box either verbally or with their hand, but has no problem manoeuvring their hand appropriately to put a card through the slot.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571" indent="-228571" defTabSz="914283">
              <a:buFontTx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Squire LR, Berg D, Bloom FE, et al. Fundamental Neuroscience, 4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Elsevier S&amp;T; 2012.</a:t>
            </a:r>
          </a:p>
          <a:p>
            <a:pPr marL="228571" indent="-228571">
              <a:buFontTx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Kandel ER, Koester JD, Mack SH, Siegelbaum SA. Principles of Neural Science, 6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McGraw-Hill Professional; 2021.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B04F5-798E-77D5-270B-EB8ECD6E98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92CD3-7335-4A71-9FDD-1A75EA640E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15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CD96A-CA3C-E566-242C-6169169D9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6EF383-C1D9-A313-3B8D-2968831EAC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8BBFF0-3A8F-8731-EED7-68DD58C6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Principles of sensory systems (VI)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886292-1034-1329-AF56-6194A33EBD05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The following principles apply to all sensory modalities: vision, hearing, touch/proprioception, taste, and smell</a:t>
            </a:r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  </a:t>
            </a:r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           </a:t>
            </a:r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           </a:t>
            </a:r>
            <a:r>
              <a:rPr lang="en-GB" b="1">
                <a:solidFill>
                  <a:schemeClr val="accent2"/>
                </a:solidFill>
              </a:rPr>
              <a:t>Perception as an active process</a:t>
            </a:r>
          </a:p>
          <a:p>
            <a:pPr marL="0" lvl="0" indent="0">
              <a:spcBef>
                <a:spcPts val="0"/>
              </a:spcBef>
              <a:buNone/>
              <a:defRPr/>
            </a:pPr>
            <a:endParaRPr lang="en-GB"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Sensory perception is not just a passive reception of stimuli. </a:t>
            </a:r>
            <a:r>
              <a:rPr lang="en-GB" i="1">
                <a:ea typeface="Times New Roman" panose="02020603050405020304" pitchFamily="18" charset="0"/>
                <a:cs typeface="Aptos" panose="020B0004020202020204" pitchFamily="34" charset="0"/>
              </a:rPr>
              <a:t>How</a:t>
            </a:r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 a stimulus is perceived depends on how the brain responds to sensory input based on context, prior experience and internal states. </a:t>
            </a:r>
            <a:r>
              <a:rPr lang="en-GB" i="1">
                <a:ea typeface="Times New Roman" panose="02020603050405020304" pitchFamily="18" charset="0"/>
                <a:cs typeface="Aptos" panose="020B0004020202020204" pitchFamily="34" charset="0"/>
              </a:rPr>
              <a:t>What </a:t>
            </a:r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stimuli are perceived also depends on attention. These active processes lead to the subjective experience of a stimulus</a:t>
            </a:r>
            <a:endParaRPr lang="en-GB"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94A926-75E0-4DC3-4446-574E449001B0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 sz="1200"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0" indent="0">
              <a:buNone/>
            </a:pPr>
            <a:endParaRPr lang="en-GB" sz="1200"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C16DB-38DF-16C5-D80E-FED80F5D22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Squire et al. Fundamental Neuroscience, 4</a:t>
            </a:r>
            <a:r>
              <a:rPr lang="en-GB" baseline="30000"/>
              <a:t>th</a:t>
            </a:r>
            <a:r>
              <a:rPr lang="en-GB"/>
              <a:t> edition. 2012 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88BC875-884C-F943-133B-C04687098D8F}"/>
              </a:ext>
            </a:extLst>
          </p:cNvPr>
          <p:cNvSpPr/>
          <p:nvPr/>
        </p:nvSpPr>
        <p:spPr>
          <a:xfrm>
            <a:off x="436562" y="2191352"/>
            <a:ext cx="619760" cy="61976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accent2"/>
                </a:solidFill>
              </a:rPr>
              <a:t>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068607-AE0B-FAAF-2337-619A833D818D}"/>
              </a:ext>
            </a:extLst>
          </p:cNvPr>
          <p:cNvSpPr txBox="1"/>
          <p:nvPr/>
        </p:nvSpPr>
        <p:spPr>
          <a:xfrm>
            <a:off x="6329680" y="1416785"/>
            <a:ext cx="5419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>
                <a:solidFill>
                  <a:srgbClr val="5E512C"/>
                </a:solidFill>
              </a:rPr>
              <a:t>The subjective nature of sensory perception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4A8A9A-158E-2754-39B8-50B776B77866}"/>
              </a:ext>
            </a:extLst>
          </p:cNvPr>
          <p:cNvSpPr txBox="1"/>
          <p:nvPr/>
        </p:nvSpPr>
        <p:spPr>
          <a:xfrm>
            <a:off x="6471198" y="5824329"/>
            <a:ext cx="53200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900">
                <a:ea typeface="Times New Roman" panose="02020603050405020304" pitchFamily="18" charset="0"/>
                <a:cs typeface="Aptos" panose="020B0004020202020204" pitchFamily="34" charset="0"/>
              </a:rPr>
              <a:t>The same image can be perceived as showing either a vase, or two faces nose to nose, depending on the viewer’s experiences, goals or attention</a:t>
            </a:r>
            <a:endParaRPr lang="en-GB" sz="900"/>
          </a:p>
        </p:txBody>
      </p:sp>
      <p:pic>
        <p:nvPicPr>
          <p:cNvPr id="10" name="Picture 9" descr="A silhouette of two heads facing each other&#10;&#10;AI-generated content may be incorrect.">
            <a:extLst>
              <a:ext uri="{FF2B5EF4-FFF2-40B4-BE49-F238E27FC236}">
                <a16:creationId xmlns:a16="http://schemas.microsoft.com/office/drawing/2014/main" id="{BD77DF31-02B2-84F0-5437-DB652C009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667" y="1724563"/>
            <a:ext cx="3126020" cy="40989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250BEBC-3303-BA6E-61BC-9D5A3925090C}"/>
              </a:ext>
            </a:extLst>
          </p:cNvPr>
          <p:cNvSpPr txBox="1"/>
          <p:nvPr/>
        </p:nvSpPr>
        <p:spPr>
          <a:xfrm>
            <a:off x="6471198" y="6149057"/>
            <a:ext cx="58557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None/>
              <a:tabLst>
                <a:tab pos="270510" algn="l"/>
              </a:tabLst>
            </a:pPr>
            <a:r>
              <a:rPr lang="en-GB" sz="90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This work is adapted from ‘A version of Rubin’s vase' by Dilmen, used under CC-BY-SA. </a:t>
            </a:r>
            <a:br>
              <a:rPr lang="en-GB" sz="90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en-GB" sz="90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This work is licensed under Creative Commons license CC-BY-SA by The Lundbeck Foundation.</a:t>
            </a:r>
          </a:p>
        </p:txBody>
      </p:sp>
    </p:spTree>
    <p:extLst>
      <p:ext uri="{BB962C8B-B14F-4D97-AF65-F5344CB8AC3E}">
        <p14:creationId xmlns:p14="http://schemas.microsoft.com/office/powerpoint/2010/main" val="3140425371"/>
      </p:ext>
    </p:extLst>
  </p:cSld>
  <p:clrMapOvr>
    <a:masterClrMapping/>
  </p:clrMapOvr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7377</TotalTime>
  <Words>374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Principles of sensory systems (VI)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19</cp:revision>
  <cp:lastPrinted>2026-01-08T14:53:19Z</cp:lastPrinted>
  <dcterms:created xsi:type="dcterms:W3CDTF">2024-10-29T08:31:33Z</dcterms:created>
  <dcterms:modified xsi:type="dcterms:W3CDTF">2026-03-27T03:10:02Z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