
<file path=[Content_Types].xml><?xml version="1.0" encoding="utf-8"?>
<Types xmlns="http://schemas.openxmlformats.org/package/2006/content-types">
  <Default Extension="jpeg" ContentType="image/jpeg"/>
  <Default Extension="xml" ContentType="application/vnd.openxmlformats-officedocument.presentationml.presentation.main+xml"/>
  <Default Extension="png" ContentType="image/png"/>
  <Default Extension="svg" ContentType="image/svg+xml"/>
  <Default Extension="rels" ContentType="application/vnd.openxmlformats-package.relationships+xml"/>
  <Override PartName="/ppt/handoutMasters/handoutMaster1.xml" ContentType="application/vnd.openxmlformats-officedocument.presentationml.handoutMaster+xml"/>
  <Override PartName="/ppt/theme/theme3.xml" ContentType="application/vnd.openxmlformats-officedocument.theme+xml"/>
  <Override PartName="/ppt/presProps.xml" ContentType="application/vnd.openxmlformats-officedocument.presentationml.presProps+xml"/>
  <Override PartName="/ppt/revisionInfo.xml" ContentType="application/vnd.ms-powerpoint.revisioninfo+xml"/>
  <Override PartName="/customXml/item2.xml" ContentType="application/xml"/>
  <Override PartName="/customXml/itemProps2.xml" ContentType="application/vnd.openxmlformats-officedocument.customXmlProperties+xml"/>
  <Override PartName="/customXml/item1.xml" ContentType="application/xml"/>
  <Override PartName="/customXml/itemProps1.xml" ContentType="application/vnd.openxmlformats-officedocument.customXmlProperties+xml"/>
  <Override PartName="/ppt/tags/tag1.xml" ContentType="application/vnd.openxmlformats-officedocument.presentationml.tags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viewProps.xml" ContentType="application/vnd.openxmlformats-officedocument.presentationml.viewProps+xml"/>
  <Override PartName="/ppt/authors.xml" ContentType="application/vnd.ms-powerpoint.authors+xml"/>
  <Override PartName="/customXml/item3.xml" ContentType="application/xml"/>
  <Override PartName="/customXml/itemProps3.xml" ContentType="application/vnd.openxmlformats-officedocument.customXmlProperties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tags/tag7.xml" ContentType="application/vnd.openxmlformats-officedocument.presentationml.tags+xml"/>
  <Override PartName="/ppt/changesInfos/changesInfo1.xml" ContentType="application/vnd.ms-powerpoint.changesinfo+xml"/>
  <Override PartName="/ppt/commentAuthors.xml" ContentType="application/vnd.openxmlformats-officedocument.presentationml.commentAuthors+xml"/>
  <Override PartName="/ppt/webextensions/taskpanes.xml" ContentType="application/vnd.ms-office.webextensiontaskpanes+xml"/>
  <Override PartName="/ppt/webextensions/webextension1.xml" ContentType="application/vnd.ms-office.webextension+xml"/>
  <Override PartName="/docProps/custom.xml" ContentType="application/vnd.openxmlformats-officedocument.custom-properties+xml"/>
  <Override PartName="/docProps/app.xml" ContentType="application/vnd.openxmlformats-officedocument.extended-properties+xml"/>
  <Override PartName="/docProps/core.xml" ContentType="application/vnd.openxmlformats-package.core-properties+xml"/>
</Types>
</file>

<file path=_rels/.rels>&#65279;<?xml version="1.0" encoding="utf-8"?><Relationships xmlns="http://schemas.openxmlformats.org/package/2006/relationships"><Relationship Type="http://schemas.openxmlformats.org/package/2006/relationships/metadata/thumbnail" Target="/docProps/thumbnail.jpeg" Id="rId3" /><Relationship Type="http://schemas.openxmlformats.org/officeDocument/2006/relationships/officeDocument" Target="/ppt/presentation.xml" Id="rId2" /><Relationship Type="http://schemas.microsoft.com/office/2011/relationships/webextensiontaskpanes" Target="/ppt/webextensions/taskpanes.xml" Id="rId1" /><Relationship Type="http://schemas.openxmlformats.org/officeDocument/2006/relationships/custom-properties" Target="/docProps/custom.xml" Id="rId6" /><Relationship Type="http://schemas.openxmlformats.org/officeDocument/2006/relationships/extended-properties" Target="/docProps/app.xml" Id="rId5" /><Relationship Type="http://schemas.openxmlformats.org/package/2006/relationships/metadata/core-properties" Target="/docProps/core.xml" Id="rId4" /></Relationships>
</file>

<file path=ppt/presentation.xml><?xml version="1.0" encoding="utf-8"?>
<p:presentation xmlns:p15="http://schemas.microsoft.com/office/powerpoint/2012/main"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4"/>
  </p:sldMasterIdLst>
  <p:notesMasterIdLst>
    <p:notesMasterId r:id="rId38"/>
  </p:notesMasterIdLst>
  <p:handoutMasterIdLst>
    <p:handoutMasterId r:id="rId39"/>
  </p:handoutMasterIdLst>
  <p:sldIdLst>
    <p:sldId id="285" r:id="rId17"/>
  </p:sldIdLst>
  <p:sldSz cx="12192000" cy="6858000"/>
  <p:notesSz cx="6797675" cy="9874250"/>
  <p:custDataLst>
    <p:tags r:id="rId40"/>
  </p:custDataLst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F286F46B-D11B-7411-908D-9B4A368D0C37}" name="Chris Edge" initials="CE" userId="S::Chris.Edge@primeglobalpeople.com::9878e1fe-fc43-4c11-846c-29f97c46eb4b" providerId="AD"/>
  <p188:author id="{548E33BE-41FD-592C-5C8D-31BD765ADCA9}" name="Cambridge" initials="CB" userId="Cambridge" providerId="None"/>
  <p188:author id="{5ACDF9C1-C97A-4004-6B13-08511EB5CE41}" name="Rachel Jagger" initials="RJ" userId="S::Rachel.Jagger@primeglobalpeople.com::cf4acb15-657a-45e0-bad4-d602a69c1922" providerId="AD"/>
  <p188:author id="{FFE47EE6-A2F0-13A5-8EE8-3661DB1849A6}" name="Medical Writer" initials="MP" userId="Medical Writer" providerId="None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7" name="Brian Lawrence Odlaug" initials="BLO" lastIdx="40" clrIdx="6">
    <p:extLst>
      <p:ext uri="{19B8F6BF-5375-455C-9EA6-DF929625EA0E}">
        <p15:presenceInfo xmlns:p15="http://schemas.microsoft.com/office/powerpoint/2012/main" userId="S-1-5-21-1839211835-619659539-556599288-185339" providerId="AD"/>
      </p:ext>
    </p:extLst>
  </p:cmAuthor>
  <p:cmAuthor id="1" name="Christopher Edge" initials="CE" lastIdx="261" clrIdx="0"/>
  <p:cmAuthor id="8" name="Murat Yildirim" initials="MY" lastIdx="141" clrIdx="7">
    <p:extLst>
      <p:ext uri="{19B8F6BF-5375-455C-9EA6-DF929625EA0E}">
        <p15:presenceInfo xmlns:p15="http://schemas.microsoft.com/office/powerpoint/2012/main" userId="S-1-5-21-1839211835-619659539-556599288-101548" providerId="AD"/>
      </p:ext>
    </p:extLst>
  </p:cmAuthor>
  <p:cmAuthor id="2" name="Ebru Karakoc Madsen" initials="EBKA" lastIdx="24" clrIdx="1"/>
  <p:cmAuthor id="9" name="Bjarke Ebert" initials="BE" lastIdx="33" clrIdx="8">
    <p:extLst>
      <p:ext uri="{19B8F6BF-5375-455C-9EA6-DF929625EA0E}">
        <p15:presenceInfo xmlns:p15="http://schemas.microsoft.com/office/powerpoint/2012/main" userId="S-1-5-21-1839211835-619659539-556599288-6688" providerId="AD"/>
      </p:ext>
    </p:extLst>
  </p:cmAuthor>
  <p:cmAuthor id="3" name="Audrey Dufour" initials="AD" lastIdx="18" clrIdx="2"/>
  <p:cmAuthor id="10" name="Stine Rasmussen Meehan" initials="SRM" lastIdx="2" clrIdx="9">
    <p:extLst>
      <p:ext uri="{19B8F6BF-5375-455C-9EA6-DF929625EA0E}">
        <p15:presenceInfo xmlns:p15="http://schemas.microsoft.com/office/powerpoint/2012/main" userId="S-1-5-21-1839211835-619659539-556599288-81013" providerId="AD"/>
      </p:ext>
    </p:extLst>
  </p:cmAuthor>
  <p:cmAuthor id="4" name="Simon Wheeler" initials="SW" lastIdx="11" clrIdx="3">
    <p:extLst>
      <p:ext uri="{19B8F6BF-5375-455C-9EA6-DF929625EA0E}">
        <p15:presenceInfo xmlns:p15="http://schemas.microsoft.com/office/powerpoint/2012/main" userId="S-1-5-21-84928900-1697776596-4122394971-6195" providerId="AD"/>
      </p:ext>
    </p:extLst>
  </p:cmAuthor>
  <p:cmAuthor id="5" name="Chris Edge" initials="CE" lastIdx="2" clrIdx="4">
    <p:extLst>
      <p:ext uri="{19B8F6BF-5375-455C-9EA6-DF929625EA0E}">
        <p15:presenceInfo xmlns:p15="http://schemas.microsoft.com/office/powerpoint/2012/main" userId="3aa632d62125fbfb" providerId="Windows Live"/>
      </p:ext>
    </p:extLst>
  </p:cmAuthor>
  <p:cmAuthor id="6" name="Jenny Muiry" initials="JM" lastIdx="3" clrIdx="5">
    <p:extLst>
      <p:ext uri="{19B8F6BF-5375-455C-9EA6-DF929625EA0E}">
        <p15:presenceInfo xmlns:p15="http://schemas.microsoft.com/office/powerpoint/2012/main" userId="S-1-5-21-84928900-1697776596-4122394971-114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9D1CC"/>
    <a:srgbClr val="1A1A17"/>
    <a:srgbClr val="3F1A01"/>
    <a:srgbClr val="DADDE1"/>
    <a:srgbClr val="D9D9D9"/>
    <a:srgbClr val="B51C12"/>
    <a:srgbClr val="FCEBCC"/>
    <a:srgbClr val="EDECE5"/>
    <a:srgbClr val="EF9C00"/>
    <a:srgbClr val="A5A07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09DDE95-6C34-421B-B422-D7D7F5CFC8D2}" v="14" dt="2025-05-08T13:13:54.87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502" autoAdjust="0"/>
    <p:restoredTop sz="73608" autoAdjust="0"/>
  </p:normalViewPr>
  <p:slideViewPr>
    <p:cSldViewPr snapToGrid="0" snapToObjects="1">
      <p:cViewPr varScale="1">
        <p:scale>
          <a:sx n="78" d="100"/>
          <a:sy n="78" d="100"/>
        </p:scale>
        <p:origin x="720" y="9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11454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>
        <p:scale>
          <a:sx n="110" d="100"/>
          <a:sy n="110" d="100"/>
        </p:scale>
        <p:origin x="3288" y="-2088"/>
      </p:cViewPr>
      <p:guideLst/>
    </p:cSldViewPr>
  </p:notesViewPr>
  <p:gridSpacing cx="36004" cy="36004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handoutMaster" Target="/ppt/handoutMasters/handoutMaster1.xml" Id="rId39" /><Relationship Type="http://schemas.openxmlformats.org/officeDocument/2006/relationships/presProps" Target="/ppt/presProps.xml" Id="rId42" /><Relationship Type="http://schemas.microsoft.com/office/2015/10/relationships/revisionInfo" Target="/ppt/revisionInfo.xml" Id="rId47" /><Relationship Type="http://schemas.openxmlformats.org/officeDocument/2006/relationships/customXml" Target="/customXml/item2.xml" Id="rId2" /><Relationship Type="http://schemas.openxmlformats.org/officeDocument/2006/relationships/customXml" Target="/customXml/item1.xml" Id="rId1" /><Relationship Type="http://schemas.openxmlformats.org/officeDocument/2006/relationships/tags" Target="/ppt/tags/tag1.xml" Id="rId40" /><Relationship Type="http://schemas.openxmlformats.org/officeDocument/2006/relationships/tableStyles" Target="/ppt/tableStyles.xml" Id="rId45" /><Relationship Type="http://schemas.openxmlformats.org/officeDocument/2006/relationships/theme" Target="/ppt/theme/theme1.xml" Id="rId44" /><Relationship Type="http://schemas.openxmlformats.org/officeDocument/2006/relationships/slideMaster" Target="/ppt/slideMasters/slideMaster1.xml" Id="rId4" /><Relationship Type="http://schemas.openxmlformats.org/officeDocument/2006/relationships/viewProps" Target="/ppt/viewProps.xml" Id="rId43" /><Relationship Type="http://schemas.microsoft.com/office/2018/10/relationships/authors" Target="/ppt/authors.xml" Id="rId48" /><Relationship Type="http://schemas.openxmlformats.org/officeDocument/2006/relationships/customXml" Target="/customXml/item3.xml" Id="rId3" /><Relationship Type="http://schemas.openxmlformats.org/officeDocument/2006/relationships/slide" Target="/ppt/slides/slide13.xml" Id="rId17" /><Relationship Type="http://schemas.openxmlformats.org/officeDocument/2006/relationships/notesMaster" Target="/ppt/notesMasters/notesMaster1.xml" Id="rId38" /><Relationship Type="http://schemas.microsoft.com/office/2016/11/relationships/changesInfo" Target="/ppt/changesInfos/changesInfo1.xml" Id="rId46" /><Relationship Type="http://schemas.openxmlformats.org/officeDocument/2006/relationships/commentAuthors" Target="/ppt/commentAuthors.xml" Id="rId41" 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achel Jagger" userId="cf4acb15-657a-45e0-bad4-d602a69c1922" providerId="ADAL" clId="{209DDE95-6C34-421B-B422-D7D7F5CFC8D2}"/>
    <pc:docChg chg="custSel modSld">
      <pc:chgData name="Rachel Jagger" userId="cf4acb15-657a-45e0-bad4-d602a69c1922" providerId="ADAL" clId="{209DDE95-6C34-421B-B422-D7D7F5CFC8D2}" dt="2025-05-08T13:20:54.555" v="73" actId="20577"/>
      <pc:docMkLst>
        <pc:docMk/>
      </pc:docMkLst>
      <pc:sldChg chg="modNotesTx">
        <pc:chgData name="Rachel Jagger" userId="cf4acb15-657a-45e0-bad4-d602a69c1922" providerId="ADAL" clId="{209DDE95-6C34-421B-B422-D7D7F5CFC8D2}" dt="2025-05-08T13:14:02.302" v="67" actId="20577"/>
        <pc:sldMkLst>
          <pc:docMk/>
          <pc:sldMk cId="2549297417" sldId="267"/>
        </pc:sldMkLst>
      </pc:sldChg>
      <pc:sldChg chg="modNotesTx">
        <pc:chgData name="Rachel Jagger" userId="cf4acb15-657a-45e0-bad4-d602a69c1922" providerId="ADAL" clId="{209DDE95-6C34-421B-B422-D7D7F5CFC8D2}" dt="2025-05-08T13:20:54.555" v="73" actId="20577"/>
        <pc:sldMkLst>
          <pc:docMk/>
          <pc:sldMk cId="2247659738" sldId="289"/>
        </pc:sldMkLst>
      </pc:sldChg>
      <pc:sldChg chg="addSp delSp modSp mod">
        <pc:chgData name="Rachel Jagger" userId="cf4acb15-657a-45e0-bad4-d602a69c1922" providerId="ADAL" clId="{209DDE95-6C34-421B-B422-D7D7F5CFC8D2}" dt="2025-05-07T19:13:33.719" v="2" actId="962"/>
        <pc:sldMkLst>
          <pc:docMk/>
          <pc:sldMk cId="132287216" sldId="290"/>
        </pc:sldMkLst>
        <pc:spChg chg="del">
          <ac:chgData name="Rachel Jagger" userId="cf4acb15-657a-45e0-bad4-d602a69c1922" providerId="ADAL" clId="{209DDE95-6C34-421B-B422-D7D7F5CFC8D2}" dt="2025-05-07T19:13:31.441" v="0" actId="931"/>
          <ac:spMkLst>
            <pc:docMk/>
            <pc:sldMk cId="132287216" sldId="290"/>
            <ac:spMk id="8" creationId="{3CCC4633-DCBB-ACEA-50D8-67231CC1187D}"/>
          </ac:spMkLst>
        </pc:spChg>
        <pc:picChg chg="add mod">
          <ac:chgData name="Rachel Jagger" userId="cf4acb15-657a-45e0-bad4-d602a69c1922" providerId="ADAL" clId="{209DDE95-6C34-421B-B422-D7D7F5CFC8D2}" dt="2025-05-07T19:13:33.719" v="2" actId="962"/>
          <ac:picMkLst>
            <pc:docMk/>
            <pc:sldMk cId="132287216" sldId="290"/>
            <ac:picMk id="10" creationId="{B095C356-DD39-5700-A4C0-5E9512835124}"/>
          </ac:picMkLst>
        </pc:picChg>
      </pc:sldChg>
      <pc:sldChg chg="modSp mod">
        <pc:chgData name="Rachel Jagger" userId="cf4acb15-657a-45e0-bad4-d602a69c1922" providerId="ADAL" clId="{209DDE95-6C34-421B-B422-D7D7F5CFC8D2}" dt="2025-05-07T19:16:56.753" v="31" actId="1038"/>
        <pc:sldMkLst>
          <pc:docMk/>
          <pc:sldMk cId="304069914" sldId="303"/>
        </pc:sldMkLst>
        <pc:spChg chg="mod">
          <ac:chgData name="Rachel Jagger" userId="cf4acb15-657a-45e0-bad4-d602a69c1922" providerId="ADAL" clId="{209DDE95-6C34-421B-B422-D7D7F5CFC8D2}" dt="2025-05-07T19:16:56.753" v="31" actId="1038"/>
          <ac:spMkLst>
            <pc:docMk/>
            <pc:sldMk cId="304069914" sldId="303"/>
            <ac:spMk id="7" creationId="{CCB79B78-EE39-336A-DB27-ECBE3BC03B27}"/>
          </ac:spMkLst>
        </pc:spChg>
        <pc:spChg chg="mod">
          <ac:chgData name="Rachel Jagger" userId="cf4acb15-657a-45e0-bad4-d602a69c1922" providerId="ADAL" clId="{209DDE95-6C34-421B-B422-D7D7F5CFC8D2}" dt="2025-05-07T19:16:56.753" v="31" actId="1038"/>
          <ac:spMkLst>
            <pc:docMk/>
            <pc:sldMk cId="304069914" sldId="303"/>
            <ac:spMk id="11" creationId="{20E75BD5-A358-7704-A246-4C6E99AD7046}"/>
          </ac:spMkLst>
        </pc:spChg>
        <pc:grpChg chg="mod">
          <ac:chgData name="Rachel Jagger" userId="cf4acb15-657a-45e0-bad4-d602a69c1922" providerId="ADAL" clId="{209DDE95-6C34-421B-B422-D7D7F5CFC8D2}" dt="2025-05-07T19:16:56.753" v="31" actId="1038"/>
          <ac:grpSpMkLst>
            <pc:docMk/>
            <pc:sldMk cId="304069914" sldId="303"/>
            <ac:grpSpMk id="28" creationId="{542E7C7D-96EA-1477-E120-BDA0D2C05EB4}"/>
          </ac:grpSpMkLst>
        </pc:grpChg>
        <pc:graphicFrameChg chg="mod">
          <ac:chgData name="Rachel Jagger" userId="cf4acb15-657a-45e0-bad4-d602a69c1922" providerId="ADAL" clId="{209DDE95-6C34-421B-B422-D7D7F5CFC8D2}" dt="2025-05-07T19:16:56.753" v="31" actId="1038"/>
          <ac:graphicFrameMkLst>
            <pc:docMk/>
            <pc:sldMk cId="304069914" sldId="303"/>
            <ac:graphicFrameMk id="49" creationId="{F2708330-A939-3A8C-1F81-AEBB3607DB76}"/>
          </ac:graphicFrameMkLst>
        </pc:graphicFrameChg>
      </pc:sldChg>
      <pc:sldChg chg="addSp delSp modSp mod chgLayout modNotes modNotesTx">
        <pc:chgData name="Rachel Jagger" userId="cf4acb15-657a-45e0-bad4-d602a69c1922" providerId="ADAL" clId="{209DDE95-6C34-421B-B422-D7D7F5CFC8D2}" dt="2025-05-08T13:10:10.664" v="57" actId="20577"/>
        <pc:sldMkLst>
          <pc:docMk/>
          <pc:sldMk cId="504263943" sldId="304"/>
        </pc:sldMkLst>
        <pc:spChg chg="mod ord">
          <ac:chgData name="Rachel Jagger" userId="cf4acb15-657a-45e0-bad4-d602a69c1922" providerId="ADAL" clId="{209DDE95-6C34-421B-B422-D7D7F5CFC8D2}" dt="2025-05-07T19:15:24.928" v="15" actId="6264"/>
          <ac:spMkLst>
            <pc:docMk/>
            <pc:sldMk cId="504263943" sldId="304"/>
            <ac:spMk id="2" creationId="{42B44C00-EA46-188F-5818-29CC7FCBACF8}"/>
          </ac:spMkLst>
        </pc:spChg>
        <pc:spChg chg="add del mod">
          <ac:chgData name="Rachel Jagger" userId="cf4acb15-657a-45e0-bad4-d602a69c1922" providerId="ADAL" clId="{209DDE95-6C34-421B-B422-D7D7F5CFC8D2}" dt="2025-05-07T19:15:24.928" v="15" actId="6264"/>
          <ac:spMkLst>
            <pc:docMk/>
            <pc:sldMk cId="504263943" sldId="304"/>
            <ac:spMk id="3" creationId="{6D899911-C5BF-2D2F-C483-509D5225FB91}"/>
          </ac:spMkLst>
        </pc:spChg>
        <pc:spChg chg="mod ord">
          <ac:chgData name="Rachel Jagger" userId="cf4acb15-657a-45e0-bad4-d602a69c1922" providerId="ADAL" clId="{209DDE95-6C34-421B-B422-D7D7F5CFC8D2}" dt="2025-05-08T13:10:10.664" v="57" actId="20577"/>
          <ac:spMkLst>
            <pc:docMk/>
            <pc:sldMk cId="504263943" sldId="304"/>
            <ac:spMk id="4" creationId="{E2B16032-474B-26D0-23B6-48B10DB80A3A}"/>
          </ac:spMkLst>
        </pc:spChg>
        <pc:spChg chg="mod ord">
          <ac:chgData name="Rachel Jagger" userId="cf4acb15-657a-45e0-bad4-d602a69c1922" providerId="ADAL" clId="{209DDE95-6C34-421B-B422-D7D7F5CFC8D2}" dt="2025-05-07T19:15:24.928" v="15" actId="6264"/>
          <ac:spMkLst>
            <pc:docMk/>
            <pc:sldMk cId="504263943" sldId="304"/>
            <ac:spMk id="5" creationId="{AF93938F-1164-F277-A068-41808E70D179}"/>
          </ac:spMkLst>
        </pc:spChg>
        <pc:spChg chg="mod ord">
          <ac:chgData name="Rachel Jagger" userId="cf4acb15-657a-45e0-bad4-d602a69c1922" providerId="ADAL" clId="{209DDE95-6C34-421B-B422-D7D7F5CFC8D2}" dt="2025-05-07T19:15:24.928" v="15" actId="6264"/>
          <ac:spMkLst>
            <pc:docMk/>
            <pc:sldMk cId="504263943" sldId="304"/>
            <ac:spMk id="6" creationId="{2304F05A-FB80-9A72-B02F-654CBF58D595}"/>
          </ac:spMkLst>
        </pc:spChg>
        <pc:spChg chg="add del mod">
          <ac:chgData name="Rachel Jagger" userId="cf4acb15-657a-45e0-bad4-d602a69c1922" providerId="ADAL" clId="{209DDE95-6C34-421B-B422-D7D7F5CFC8D2}" dt="2025-05-07T19:15:24.928" v="15" actId="6264"/>
          <ac:spMkLst>
            <pc:docMk/>
            <pc:sldMk cId="504263943" sldId="304"/>
            <ac:spMk id="7" creationId="{D5FF5DFE-A04A-43CD-F8A6-12B9871E71C5}"/>
          </ac:spMkLst>
        </pc:spChg>
        <pc:spChg chg="mod">
          <ac:chgData name="Rachel Jagger" userId="cf4acb15-657a-45e0-bad4-d602a69c1922" providerId="ADAL" clId="{209DDE95-6C34-421B-B422-D7D7F5CFC8D2}" dt="2025-05-07T19:16:19.924" v="20" actId="1076"/>
          <ac:spMkLst>
            <pc:docMk/>
            <pc:sldMk cId="504263943" sldId="304"/>
            <ac:spMk id="8" creationId="{B2AFA909-9C48-2F36-F05F-C0AEF7AF5D99}"/>
          </ac:spMkLst>
        </pc:spChg>
        <pc:spChg chg="add del mod">
          <ac:chgData name="Rachel Jagger" userId="cf4acb15-657a-45e0-bad4-d602a69c1922" providerId="ADAL" clId="{209DDE95-6C34-421B-B422-D7D7F5CFC8D2}" dt="2025-05-07T19:15:24.928" v="15" actId="6264"/>
          <ac:spMkLst>
            <pc:docMk/>
            <pc:sldMk cId="504263943" sldId="304"/>
            <ac:spMk id="9" creationId="{DF5A5418-7FCF-1551-6D8E-5808193D0653}"/>
          </ac:spMkLst>
        </pc:spChg>
        <pc:spChg chg="mod">
          <ac:chgData name="Rachel Jagger" userId="cf4acb15-657a-45e0-bad4-d602a69c1922" providerId="ADAL" clId="{209DDE95-6C34-421B-B422-D7D7F5CFC8D2}" dt="2025-05-07T19:16:19.924" v="20" actId="1076"/>
          <ac:spMkLst>
            <pc:docMk/>
            <pc:sldMk cId="504263943" sldId="304"/>
            <ac:spMk id="12" creationId="{A8758940-8513-8AB2-7DB7-8BF1D50BA369}"/>
          </ac:spMkLst>
        </pc:spChg>
        <pc:spChg chg="add del mod">
          <ac:chgData name="Rachel Jagger" userId="cf4acb15-657a-45e0-bad4-d602a69c1922" providerId="ADAL" clId="{209DDE95-6C34-421B-B422-D7D7F5CFC8D2}" dt="2025-05-07T19:15:24.928" v="15" actId="6264"/>
          <ac:spMkLst>
            <pc:docMk/>
            <pc:sldMk cId="504263943" sldId="304"/>
            <ac:spMk id="13" creationId="{11D476AF-814E-9849-64C0-E6968A71862A}"/>
          </ac:spMkLst>
        </pc:spChg>
        <pc:spChg chg="mod">
          <ac:chgData name="Rachel Jagger" userId="cf4acb15-657a-45e0-bad4-d602a69c1922" providerId="ADAL" clId="{209DDE95-6C34-421B-B422-D7D7F5CFC8D2}" dt="2025-05-07T19:16:19.924" v="20" actId="1076"/>
          <ac:spMkLst>
            <pc:docMk/>
            <pc:sldMk cId="504263943" sldId="304"/>
            <ac:spMk id="14" creationId="{3D49D9AB-2031-4F36-6AA6-3360B5C2DE7B}"/>
          </ac:spMkLst>
        </pc:spChg>
        <pc:spChg chg="add del mod">
          <ac:chgData name="Rachel Jagger" userId="cf4acb15-657a-45e0-bad4-d602a69c1922" providerId="ADAL" clId="{209DDE95-6C34-421B-B422-D7D7F5CFC8D2}" dt="2025-05-07T19:15:24.928" v="15" actId="6264"/>
          <ac:spMkLst>
            <pc:docMk/>
            <pc:sldMk cId="504263943" sldId="304"/>
            <ac:spMk id="15" creationId="{1C48DBB6-1933-12B8-0432-0FBA6067E92D}"/>
          </ac:spMkLst>
        </pc:spChg>
        <pc:spChg chg="mod">
          <ac:chgData name="Rachel Jagger" userId="cf4acb15-657a-45e0-bad4-d602a69c1922" providerId="ADAL" clId="{209DDE95-6C34-421B-B422-D7D7F5CFC8D2}" dt="2025-05-07T19:16:19.924" v="20" actId="1076"/>
          <ac:spMkLst>
            <pc:docMk/>
            <pc:sldMk cId="504263943" sldId="304"/>
            <ac:spMk id="17" creationId="{59FC4A73-DA67-6786-2F39-90AA01F27E60}"/>
          </ac:spMkLst>
        </pc:spChg>
        <pc:spChg chg="mod">
          <ac:chgData name="Rachel Jagger" userId="cf4acb15-657a-45e0-bad4-d602a69c1922" providerId="ADAL" clId="{209DDE95-6C34-421B-B422-D7D7F5CFC8D2}" dt="2025-05-07T19:16:19.924" v="20" actId="1076"/>
          <ac:spMkLst>
            <pc:docMk/>
            <pc:sldMk cId="504263943" sldId="304"/>
            <ac:spMk id="18" creationId="{C2EE2890-0880-AFE2-836E-45F718DE9C3B}"/>
          </ac:spMkLst>
        </pc:spChg>
        <pc:spChg chg="mod ord">
          <ac:chgData name="Rachel Jagger" userId="cf4acb15-657a-45e0-bad4-d602a69c1922" providerId="ADAL" clId="{209DDE95-6C34-421B-B422-D7D7F5CFC8D2}" dt="2025-05-07T19:16:05.455" v="19" actId="57"/>
          <ac:spMkLst>
            <pc:docMk/>
            <pc:sldMk cId="504263943" sldId="304"/>
            <ac:spMk id="22" creationId="{B304AD65-CF2D-67C0-328A-C9D4CA96ABC0}"/>
          </ac:spMkLst>
        </pc:spChg>
        <pc:cxnChg chg="mod">
          <ac:chgData name="Rachel Jagger" userId="cf4acb15-657a-45e0-bad4-d602a69c1922" providerId="ADAL" clId="{209DDE95-6C34-421B-B422-D7D7F5CFC8D2}" dt="2025-05-07T19:16:19.924" v="20" actId="1076"/>
          <ac:cxnSpMkLst>
            <pc:docMk/>
            <pc:sldMk cId="504263943" sldId="304"/>
            <ac:cxnSpMk id="10" creationId="{72BB39AC-D22A-58CA-9D20-434CD3AF7E1B}"/>
          </ac:cxnSpMkLst>
        </pc:cxnChg>
        <pc:cxnChg chg="mod">
          <ac:chgData name="Rachel Jagger" userId="cf4acb15-657a-45e0-bad4-d602a69c1922" providerId="ADAL" clId="{209DDE95-6C34-421B-B422-D7D7F5CFC8D2}" dt="2025-05-07T19:16:19.924" v="20" actId="1076"/>
          <ac:cxnSpMkLst>
            <pc:docMk/>
            <pc:sldMk cId="504263943" sldId="304"/>
            <ac:cxnSpMk id="11" creationId="{A1F91A99-6DE8-DEC3-C510-705FA2D1A62F}"/>
          </ac:cxnSpMkLst>
        </pc:cxnChg>
      </pc:sldChg>
      <pc:sldChg chg="modNotesTx">
        <pc:chgData name="Rachel Jagger" userId="cf4acb15-657a-45e0-bad4-d602a69c1922" providerId="ADAL" clId="{209DDE95-6C34-421B-B422-D7D7F5CFC8D2}" dt="2025-05-08T13:12:44.068" v="63" actId="20577"/>
        <pc:sldMkLst>
          <pc:docMk/>
          <pc:sldMk cId="3898095177" sldId="306"/>
        </pc:sldMkLst>
      </pc:sldChg>
    </pc:docChg>
  </pc:docChgLst>
</pc:chgInfo>
</file>

<file path=ppt/handoutMasters/_rels/handoutMaster1.xml.rels>&#65279;<?xml version="1.0" encoding="utf-8"?><Relationships xmlns="http://schemas.openxmlformats.org/package/2006/relationships"><Relationship Type="http://schemas.openxmlformats.org/officeDocument/2006/relationships/theme" Target="/ppt/theme/theme3.xml" Id="rId1" 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9" y="5"/>
            <a:ext cx="2945659" cy="4954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52" y="5"/>
            <a:ext cx="2945659" cy="4954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6579D3-62B4-4809-8D0C-4876020E209D}" type="datetimeFigureOut">
              <a:rPr lang="en-GB" smtClean="0"/>
              <a:t>09/05/2025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9" y="9378824"/>
            <a:ext cx="2945659" cy="4954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52" y="9378824"/>
            <a:ext cx="2945659" cy="4954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F24BB8-5B68-4097-BC86-B79371C4510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820211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theme/theme2.xml" Id="rId1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9" y="5"/>
            <a:ext cx="2945659" cy="4954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52" y="5"/>
            <a:ext cx="2945659" cy="4954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9FA8D8-D74F-5A4A-BB10-7F88E22CEF6D}" type="datetimeFigureOut">
              <a:t>09-05-2025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38150" y="1235075"/>
            <a:ext cx="5921375" cy="3330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51983"/>
            <a:ext cx="5438140" cy="3887986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Click to edit Master text styles</a:t>
            </a:r>
          </a:p>
          <a:p>
            <a:pPr lvl="1"/>
            <a:r>
              <a:rPr lang="da-DK"/>
              <a:t>Second level</a:t>
            </a:r>
          </a:p>
          <a:p>
            <a:pPr lvl="2"/>
            <a:r>
              <a:rPr lang="da-DK"/>
              <a:t>Third level</a:t>
            </a:r>
          </a:p>
          <a:p>
            <a:pPr lvl="3"/>
            <a:r>
              <a:rPr lang="da-DK"/>
              <a:t>Fourth level</a:t>
            </a:r>
          </a:p>
          <a:p>
            <a:pPr lvl="4"/>
            <a:r>
              <a:rPr lang="da-DK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9" y="9378824"/>
            <a:ext cx="2945659" cy="4954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52" y="9378824"/>
            <a:ext cx="2945659" cy="4954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7C2873-EBE5-CF42-9E30-7832FC02D1D9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2693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Id2" /><Relationship Type="http://schemas.openxmlformats.org/officeDocument/2006/relationships/notesMaster" Target="/ppt/notesMasters/notesMaster1.xml" Id="rId1" /></Relationship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79768" y="4751983"/>
            <a:ext cx="5438140" cy="4169767"/>
          </a:xfrm>
        </p:spPr>
        <p:txBody>
          <a:bodyPr/>
          <a:lstStyle/>
          <a:p>
            <a:r>
              <a:rPr lang="en-GB" dirty="0"/>
              <a:t>The study by </a:t>
            </a:r>
            <a:r>
              <a:rPr lang="en-GB" dirty="0" err="1"/>
              <a:t>Thaipisuttikul</a:t>
            </a:r>
            <a:r>
              <a:rPr lang="en-GB" dirty="0"/>
              <a:t> and colleagues was a cross-sectional study, conducted between October 2012 and January 2014.</a:t>
            </a:r>
            <a:r>
              <a:rPr lang="en-GB" baseline="30000" dirty="0"/>
              <a:t>3</a:t>
            </a:r>
            <a:r>
              <a:rPr lang="en-GB" dirty="0"/>
              <a:t> In total, 190 patients with MDD, as confirmed by the Mini International Neuropsychiatric Interview (MINI), were included.</a:t>
            </a:r>
            <a:r>
              <a:rPr lang="en-GB" baseline="30000" dirty="0"/>
              <a:t>3</a:t>
            </a:r>
            <a:r>
              <a:rPr lang="en-GB" dirty="0"/>
              <a:t> The study showed that a variety of psychiatric comorbidities were common in patients with MDD, including anxiety and other mood disorders.</a:t>
            </a:r>
            <a:r>
              <a:rPr lang="en-GB" baseline="30000" dirty="0"/>
              <a:t>3</a:t>
            </a:r>
            <a:r>
              <a:rPr lang="en-GB" dirty="0"/>
              <a:t> </a:t>
            </a:r>
          </a:p>
          <a:p>
            <a:r>
              <a:rPr lang="en-GB" dirty="0"/>
              <a:t>To investigate whether MDD represents a transient increase in risk of psychiatric comorbidity, or a more long-term increase, patients with current MDD (current at the time of the study) were compared with those who had a past diagnosis of MDD.</a:t>
            </a:r>
            <a:r>
              <a:rPr lang="en-GB" baseline="30000" dirty="0"/>
              <a:t>3</a:t>
            </a:r>
            <a:r>
              <a:rPr lang="en-GB" dirty="0"/>
              <a:t> Compared with patients with past MDD, patients with current MDD had significantly higher levels of comorbid obsessive–compulsive disorder (OCD), psychotic disorder, and history of panic disorder.</a:t>
            </a:r>
            <a:r>
              <a:rPr lang="en-GB" baseline="30000" dirty="0"/>
              <a:t>3</a:t>
            </a:r>
            <a:r>
              <a:rPr lang="en-GB" dirty="0"/>
              <a:t> The various psychiatric conditions investigated in the analysis present differently, and the authors note the typically more chronic nature of OCD; physicians should therefore always look for OCD in patients with MDD, and not hesitate to treat if found.</a:t>
            </a:r>
            <a:r>
              <a:rPr lang="en-GB" baseline="30000" dirty="0"/>
              <a:t>3</a:t>
            </a:r>
            <a:endParaRPr lang="en-GB" dirty="0"/>
          </a:p>
          <a:p>
            <a:endParaRPr lang="en-GB" dirty="0"/>
          </a:p>
          <a:p>
            <a:r>
              <a:rPr lang="en-GB" dirty="0"/>
              <a:t>Reference: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/>
              <a:t>American Psychiatric Association. Diagnostic and Statistical Manual of Mental Disorders. Fifth Edition – text revision. © American Psychiatric Association, 2022.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/>
              <a:t>Kim J, Schwartz TL. Psychiatric comorbidity in major depressive disorder. In: McIntyre RS (ed) Major Depressive Disorder. 2020 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 err="1"/>
              <a:t>Thaipisuttikul</a:t>
            </a:r>
            <a:r>
              <a:rPr lang="en-GB" dirty="0"/>
              <a:t> P, </a:t>
            </a:r>
            <a:r>
              <a:rPr lang="en-GB" dirty="0" err="1"/>
              <a:t>Ittasakul</a:t>
            </a:r>
            <a:r>
              <a:rPr lang="en-GB" dirty="0"/>
              <a:t> P, </a:t>
            </a:r>
            <a:r>
              <a:rPr lang="en-GB" dirty="0" err="1"/>
              <a:t>Waleeprakhon</a:t>
            </a:r>
            <a:r>
              <a:rPr lang="en-GB" dirty="0"/>
              <a:t> P, et al. Psychiatric comorbidities in patients with major depressive disorder. </a:t>
            </a:r>
            <a:r>
              <a:rPr lang="en-GB" dirty="0" err="1"/>
              <a:t>Neuropsychiatr</a:t>
            </a:r>
            <a:r>
              <a:rPr lang="en-GB" dirty="0"/>
              <a:t> Dis Treat 2014; 10: 2097–2103. 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/>
              <a:t>Rush AJ, Zimmerman M, Wisniewski SR, et al. Comorbid psychiatric disorders in depressed outpatients: demographic and clinical features. J Affect </a:t>
            </a:r>
            <a:r>
              <a:rPr lang="en-GB" dirty="0" err="1"/>
              <a:t>Disord</a:t>
            </a:r>
            <a:r>
              <a:rPr lang="en-GB" dirty="0"/>
              <a:t> 2005; 87 (1): 43–55.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/>
              <a:t>Kessler RC, McGonagle KA, Zhao S, et al. Lifetime and 12-month prevalence of DSM-III-R psychiatric disorders in the United States. Results from the National Comorbidity Survey. Arch Gen Psychiatry 1994; 51 (1): 8–19.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/>
              <a:t>Kessler RC. The prevalence of psychiatric comorbidity. In: </a:t>
            </a:r>
            <a:r>
              <a:rPr lang="en-GB" dirty="0" err="1"/>
              <a:t>Wetzler</a:t>
            </a:r>
            <a:r>
              <a:rPr lang="en-GB" dirty="0"/>
              <a:t> S, Sanderson WC (</a:t>
            </a:r>
            <a:r>
              <a:rPr lang="en-GB" dirty="0" err="1"/>
              <a:t>eds</a:t>
            </a:r>
            <a:r>
              <a:rPr lang="en-GB" dirty="0"/>
              <a:t>). An Einstein Psychiatry Publication, No. 14. Treatment Strategies for Patients with Psychiatric Comorbidity. John Wiley &amp; Sons Inc. 1997.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7C2873-EBE5-CF42-9E30-7832FC02D1D9}" type="slidenum">
              <a:rPr lang="en-GB" smtClean="0"/>
              <a:t>13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23607369"/>
      </p:ext>
    </p:extLst>
  </p:cSld>
  <p:clrMapOvr>
    <a:masterClrMapping/>
  </p:clrMapOvr>
</p:note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Id1" /></Relationships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0162649"/>
      </p:ext>
    </p:extLst>
  </p:cSld>
  <p:clrMapOvr>
    <a:masterClrMapping/>
  </p:clrMapOvr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image" Target="/ppt/media/image2.svg" Id="rId39" /><Relationship Type="http://schemas.openxmlformats.org/officeDocument/2006/relationships/image" Target="/ppt/media/image1.png" Id="rId38" /><Relationship Type="http://schemas.openxmlformats.org/officeDocument/2006/relationships/theme" Target="/ppt/theme/theme1.xml" Id="rId37" /><Relationship Type="http://schemas.openxmlformats.org/officeDocument/2006/relationships/slideLayout" Target="/ppt/slideLayouts/slideLayout4.xml" Id="rId4" /></Relationships>
</file>

<file path=ppt/slideMasters/slideMaster1.xml><?xml version="1.0" encoding="utf-8"?>
<p:sldMaster xmlns:a16="http://schemas.microsoft.com/office/drawing/2014/main" xmlns:asvg="http://schemas.microsoft.com/office/drawing/2016/SVG/main" xmlns:p14="http://schemas.microsoft.com/office/powerpoint/2010/main" xmlns:p15="http://schemas.microsoft.com/office/powerpoint/2012/main"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0412195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4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3.xml.rels>&#65279;<?xml version="1.0" encoding="utf-8"?><Relationships xmlns="http://schemas.openxmlformats.org/package/2006/relationships"><Relationship Type="http://schemas.openxmlformats.org/officeDocument/2006/relationships/notesSlide" Target="/ppt/notesSlides/notesSlide13.xml" Id="rId3" /><Relationship Type="http://schemas.openxmlformats.org/officeDocument/2006/relationships/slideLayout" Target="/ppt/slideLayouts/slideLayout4.xml" Id="rId2" /><Relationship Type="http://schemas.openxmlformats.org/officeDocument/2006/relationships/tags" Target="/ppt/tags/tag7.xml" Id="rId1" /></Relationships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81094B3C-F49B-4EB4-9517-4E4217885B69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 dirty="0"/>
              <a:t>Major depressive disorder (MDD) – Comorbidity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31766299-F6F8-423D-BFBE-9E3DC7E01C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Psychiatric comorbidities of MDD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51BA9B8B-4FAB-4BA6-A558-87A4C1297E5A}"/>
              </a:ext>
            </a:extLst>
          </p:cNvPr>
          <p:cNvSpPr>
            <a:spLocks noGrp="1"/>
          </p:cNvSpPr>
          <p:nvPr>
            <p:ph idx="20"/>
          </p:nvPr>
        </p:nvSpPr>
        <p:spPr/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1200"/>
              </a:spcBef>
            </a:pPr>
            <a:r>
              <a:rPr lang="en-GB" dirty="0"/>
              <a:t>MDD frequently occurs alongside substance-related disorders, and anxiety disorders, as well as a host of other psychiatric conditions</a:t>
            </a:r>
            <a:r>
              <a:rPr lang="en-GB" baseline="30000" dirty="0"/>
              <a:t>1,2</a:t>
            </a:r>
            <a:endParaRPr lang="en-GB" dirty="0"/>
          </a:p>
          <a:p>
            <a:pPr>
              <a:lnSpc>
                <a:spcPct val="100000"/>
              </a:lnSpc>
              <a:spcBef>
                <a:spcPts val="1200"/>
              </a:spcBef>
            </a:pPr>
            <a:r>
              <a:rPr lang="en-GB" dirty="0"/>
              <a:t>In one study of 190 patients with MDD, roughly a third had one or more psychiatric comorbidity, including anxiety disorders</a:t>
            </a:r>
            <a:r>
              <a:rPr lang="en-GB" baseline="30000" dirty="0"/>
              <a:t>3</a:t>
            </a:r>
          </a:p>
          <a:p>
            <a:pPr>
              <a:lnSpc>
                <a:spcPct val="100000"/>
              </a:lnSpc>
              <a:spcBef>
                <a:spcPts val="1200"/>
              </a:spcBef>
            </a:pPr>
            <a:r>
              <a:rPr lang="en-GB" dirty="0"/>
              <a:t>In an analysis of comorbidity seen in the STAR*D study of patients with depression, the presence of one anxiety disorder was highly related to the presence of another (only a minority of patients had a single diagnosis)</a:t>
            </a:r>
            <a:r>
              <a:rPr lang="en-GB" baseline="30000" dirty="0"/>
              <a:t>4</a:t>
            </a:r>
            <a:endParaRPr lang="en-GB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C37DA484-5214-4289-8EEC-1B26EDD3B8F8}"/>
              </a:ext>
            </a:extLst>
          </p:cNvPr>
          <p:cNvSpPr>
            <a:spLocks noGrp="1"/>
          </p:cNvSpPr>
          <p:nvPr>
            <p:ph idx="21"/>
          </p:nvPr>
        </p:nvSpPr>
        <p:spPr/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GB" sz="1600" dirty="0">
                <a:solidFill>
                  <a:schemeClr val="tx1"/>
                </a:solidFill>
              </a:rPr>
              <a:t>The National Comorbidity Survey, conducted in the United States in the early 1990s, interviewed &gt;8,000 patients, and found that a depressive episode significantly increased the risk of subsequent DSM-III comorbidity:</a:t>
            </a:r>
            <a:r>
              <a:rPr lang="en-GB" sz="1600" baseline="30000" dirty="0">
                <a:solidFill>
                  <a:schemeClr val="tx1"/>
                </a:solidFill>
              </a:rPr>
              <a:t>5,6</a:t>
            </a:r>
            <a:endParaRPr lang="en-GB" sz="1600" dirty="0">
              <a:solidFill>
                <a:schemeClr val="tx1"/>
              </a:solidFill>
            </a:endParaRPr>
          </a:p>
          <a:p>
            <a:pPr lvl="1">
              <a:lnSpc>
                <a:spcPct val="100000"/>
              </a:lnSpc>
            </a:pPr>
            <a:r>
              <a:rPr lang="en-GB" sz="1600" dirty="0">
                <a:solidFill>
                  <a:schemeClr val="tx1"/>
                </a:solidFill>
              </a:rPr>
              <a:t>Generalised anxiety disorder </a:t>
            </a:r>
            <a:r>
              <a:rPr lang="en-GB" sz="1600" b="1" dirty="0">
                <a:solidFill>
                  <a:schemeClr val="tx1"/>
                </a:solidFill>
              </a:rPr>
              <a:t>OR=3.4</a:t>
            </a:r>
          </a:p>
          <a:p>
            <a:pPr lvl="1">
              <a:lnSpc>
                <a:spcPct val="100000"/>
              </a:lnSpc>
            </a:pPr>
            <a:r>
              <a:rPr lang="en-GB" sz="1600" dirty="0">
                <a:solidFill>
                  <a:schemeClr val="tx1"/>
                </a:solidFill>
              </a:rPr>
              <a:t>Panic disorder </a:t>
            </a:r>
            <a:r>
              <a:rPr lang="en-GB" sz="1600" b="1" dirty="0">
                <a:solidFill>
                  <a:schemeClr val="tx1"/>
                </a:solidFill>
              </a:rPr>
              <a:t>OR=5.1</a:t>
            </a:r>
          </a:p>
          <a:p>
            <a:pPr lvl="1">
              <a:lnSpc>
                <a:spcPct val="100000"/>
              </a:lnSpc>
            </a:pPr>
            <a:r>
              <a:rPr lang="en-GB" sz="1600" dirty="0">
                <a:solidFill>
                  <a:schemeClr val="tx1"/>
                </a:solidFill>
              </a:rPr>
              <a:t>Illicit drug dependence </a:t>
            </a:r>
            <a:r>
              <a:rPr lang="en-GB" sz="1600" b="1" dirty="0">
                <a:solidFill>
                  <a:schemeClr val="tx1"/>
                </a:solidFill>
              </a:rPr>
              <a:t>OR=4.3</a:t>
            </a:r>
          </a:p>
          <a:p>
            <a:pPr lvl="1">
              <a:lnSpc>
                <a:spcPct val="100000"/>
              </a:lnSpc>
            </a:pPr>
            <a:r>
              <a:rPr lang="en-GB" sz="1600" dirty="0">
                <a:solidFill>
                  <a:schemeClr val="tx1"/>
                </a:solidFill>
              </a:rPr>
              <a:t>Post-traumatic stress disorder </a:t>
            </a:r>
            <a:r>
              <a:rPr lang="en-GB" sz="1600" b="1" dirty="0">
                <a:solidFill>
                  <a:schemeClr val="tx1"/>
                </a:solidFill>
              </a:rPr>
              <a:t>OR=6.7</a:t>
            </a:r>
          </a:p>
          <a:p>
            <a:pPr lvl="1">
              <a:lnSpc>
                <a:spcPct val="100000"/>
              </a:lnSpc>
            </a:pPr>
            <a:r>
              <a:rPr lang="en-GB" sz="1600" dirty="0">
                <a:solidFill>
                  <a:schemeClr val="tx1"/>
                </a:solidFill>
              </a:rPr>
              <a:t>Social phobia </a:t>
            </a:r>
            <a:r>
              <a:rPr lang="en-GB" sz="1600" b="1" dirty="0">
                <a:solidFill>
                  <a:schemeClr val="tx1"/>
                </a:solidFill>
              </a:rPr>
              <a:t>OR=2.9</a:t>
            </a:r>
          </a:p>
          <a:p>
            <a:pPr lvl="1">
              <a:lnSpc>
                <a:spcPct val="100000"/>
              </a:lnSpc>
            </a:pPr>
            <a:r>
              <a:rPr lang="en-GB" sz="1600" dirty="0">
                <a:solidFill>
                  <a:schemeClr val="tx1"/>
                </a:solidFill>
              </a:rPr>
              <a:t>Alcohol dependence </a:t>
            </a:r>
            <a:r>
              <a:rPr lang="en-GB" sz="1600" b="1" dirty="0">
                <a:solidFill>
                  <a:schemeClr val="tx1"/>
                </a:solidFill>
              </a:rPr>
              <a:t>OR=3.3</a:t>
            </a:r>
            <a:endParaRPr lang="en-GB" sz="1800" b="1" dirty="0">
              <a:solidFill>
                <a:schemeClr val="tx1"/>
              </a:solidFill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D9A559-8CD8-4D61-9C39-EF06FB482DF0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DSM-III=Diagnostic and Statistical Manual of Mental Disorders – Third edition; MDD=major depressive disorder; </a:t>
            </a:r>
            <a:br>
              <a:rPr lang="en-GB" dirty="0"/>
            </a:br>
            <a:r>
              <a:rPr lang="en-GB" dirty="0"/>
              <a:t>OR=odds ratio; STAR*D=</a:t>
            </a:r>
            <a:r>
              <a:rPr lang="en-US" dirty="0"/>
              <a:t>Sequenced Treatment Alternatives to Relieve Depression</a:t>
            </a:r>
          </a:p>
          <a:p>
            <a:pPr marL="0" indent="0">
              <a:buNone/>
            </a:pPr>
            <a:endParaRPr lang="en-GB" dirty="0"/>
          </a:p>
          <a:p>
            <a:r>
              <a:rPr lang="en-GB" dirty="0"/>
              <a:t>1. APA. DSM-5-TR. 2022; 2. Kim &amp; Schwartz. Psychiatric comorbidity in major depressive disorder. In: McIntyre (ed) Major Depressive Disorder. 2020; </a:t>
            </a:r>
            <a:br>
              <a:rPr lang="en-GB" dirty="0"/>
            </a:br>
            <a:r>
              <a:rPr lang="en-GB" dirty="0"/>
              <a:t>3. </a:t>
            </a:r>
            <a:r>
              <a:rPr lang="en-GB" dirty="0" err="1"/>
              <a:t>Thaipisuttikul</a:t>
            </a:r>
            <a:r>
              <a:rPr lang="en-GB" dirty="0"/>
              <a:t> et al. </a:t>
            </a:r>
            <a:r>
              <a:rPr lang="en-GB" dirty="0" err="1"/>
              <a:t>Neuropsychiatr</a:t>
            </a:r>
            <a:r>
              <a:rPr lang="en-GB" dirty="0"/>
              <a:t> Dis Treat 2014;10:2097–2103; 4. Rush et al. J Affect </a:t>
            </a:r>
            <a:r>
              <a:rPr lang="en-GB" dirty="0" err="1"/>
              <a:t>Disord</a:t>
            </a:r>
            <a:r>
              <a:rPr lang="en-GB" dirty="0"/>
              <a:t> 2005;87(1):43–55;</a:t>
            </a:r>
          </a:p>
          <a:p>
            <a:r>
              <a:rPr lang="en-GB" dirty="0"/>
              <a:t>5. Kessler et al. Arch Gen Psychiatry 1994;51(1):8–19; 6. Kessler. The prevalence of psychiatric comorbidity. 1997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26C1DCB6-8AFE-4F0F-94A0-2C74AABF9B7E}"/>
              </a:ext>
            </a:extLst>
          </p:cNvPr>
          <p:cNvSpPr/>
          <p:nvPr/>
        </p:nvSpPr>
        <p:spPr>
          <a:xfrm>
            <a:off x="539751" y="4800600"/>
            <a:ext cx="11110912" cy="493478"/>
          </a:xfrm>
          <a:prstGeom prst="roundRect">
            <a:avLst>
              <a:gd name="adj" fmla="val 7705"/>
            </a:avLst>
          </a:prstGeom>
          <a:solidFill>
            <a:srgbClr val="D9D1CC"/>
          </a:solidFill>
          <a:ln w="19050">
            <a:solidFill>
              <a:srgbClr val="D9D1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b="1" dirty="0">
                <a:solidFill>
                  <a:schemeClr val="tx1"/>
                </a:solidFill>
              </a:rPr>
              <a:t>Psychiatric comorbidities are common in patients with MDD, </a:t>
            </a:r>
            <a:r>
              <a:rPr lang="en-GB" sz="1600" b="1">
                <a:solidFill>
                  <a:schemeClr val="tx1"/>
                </a:solidFill>
              </a:rPr>
              <a:t>especially anxiety</a:t>
            </a:r>
            <a:r>
              <a:rPr lang="en-GB" sz="1600" b="1" baseline="30000">
                <a:solidFill>
                  <a:schemeClr val="tx1"/>
                </a:solidFill>
              </a:rPr>
              <a:t>1-3</a:t>
            </a:r>
            <a:endParaRPr lang="en-GB" sz="1600" b="1" baseline="30000" dirty="0">
              <a:solidFill>
                <a:schemeClr val="tx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88595981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DESIGN_ID_OFFICE THEME" val="oyZv5ufA"/>
  <p:tag name="ARTICULATE_SLIDE_COUNT" val="22"/>
  <p:tag name="ARTICULATE_PROJECT_OPEN" val="0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Neurotorium - PowerPoint-Skabelon - 2022-01-28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- Med slideeksempler" id="{B125BEC1-C9EF-40C8-ADC3-5EA0EC0C5B61}" vid="{3E446576-775D-4049-A944-33D0490B24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&#65279;<?xml version="1.0" encoding="utf-8"?><Relationships xmlns="http://schemas.openxmlformats.org/package/2006/relationships"><Relationship Type="http://schemas.microsoft.com/office/2011/relationships/webextension" Target="/ppt/webextensions/webextension1.xml" Id="rId1" /></Relationships>
</file>

<file path=ppt/webextensions/taskpanes.xml><?xml version="1.0" encoding="utf-8"?>
<wetp:taskpanes xmlns:wetp="http://schemas.microsoft.com/office/webextensions/taskpanes/2010/11">
  <wetp:taskpane dockstate="right" visibility="0" width="438" row="1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35ECC8D0-FDAA-4575-9CBC-F31A8967BD43}">
  <we:reference id="e3b93a0b-ccfa-4110-a55c-43ea778c55ae" version="2.0.0.0" store="EXCatalog" storeType="EXCatalog"/>
  <we:alternateReferences>
    <we:reference id="WA200003915" version="2.0.0.0" store="en-GB" storeType="OMEX"/>
  </we:alternateReferences>
  <we:properties/>
  <we:bindings/>
  <we:snapshot xmlns:r="http://schemas.openxmlformats.org/officeDocument/2006/relationships"/>
</we:webextension>
</file>

<file path=customXml/_rels/item1.xml.rels>&#65279;<?xml version="1.0" encoding="utf-8"?><Relationships xmlns="http://schemas.openxmlformats.org/package/2006/relationships"><Relationship Type="http://schemas.openxmlformats.org/officeDocument/2006/relationships/customXmlProps" Target="/customXml/itemProps1.xml" Id="rId1" /></Relationships>
</file>

<file path=customXml/_rels/item2.xml.rels>&#65279;<?xml version="1.0" encoding="utf-8"?><Relationships xmlns="http://schemas.openxmlformats.org/package/2006/relationships"><Relationship Type="http://schemas.openxmlformats.org/officeDocument/2006/relationships/customXmlProps" Target="/customXml/itemProps2.xml" Id="rId1" /></Relationships>
</file>

<file path=customXml/_rels/item3.xml.rels>&#65279;<?xml version="1.0" encoding="utf-8"?><Relationships xmlns="http://schemas.openxmlformats.org/package/2006/relationships"><Relationship Type="http://schemas.openxmlformats.org/officeDocument/2006/relationships/customXmlProps" Target="/customXml/itemProps3.xml" Id="rId1" 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5" ma:contentTypeDescription="Create a new document." ma:contentTypeScope="" ma:versionID="f3e46bd671af22874b8b36d04e1c77ea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9f69a753dd815c958e9a0d3771e06274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Props1.xml><?xml version="1.0" encoding="utf-8"?>
<ds:datastoreItem xmlns:ds="http://schemas.openxmlformats.org/officeDocument/2006/customXml" ds:itemID="{8C6DA629-F75E-45E1-AACB-2A8F224C6DA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8627d7c-4416-4bc1-86cf-ca6c3a42a8f2"/>
    <ds:schemaRef ds:uri="08562aa6-c0ad-4fb9-8a82-15409d3a28b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AC57DDD5-B2AA-4BBA-9C23-19566C160E4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7B15C88-4031-4F4E-BA98-CAED57AF7C63}">
  <ds:schemaRefs>
    <ds:schemaRef ds:uri="http://schemas.microsoft.com/office/2006/metadata/properties"/>
    <ds:schemaRef ds:uri="http://schemas.microsoft.com/office/infopath/2007/PartnerControls"/>
    <ds:schemaRef ds:uri="28627d7c-4416-4bc1-86cf-ca6c3a42a8f2"/>
    <ds:schemaRef ds:uri="08562aa6-c0ad-4fb9-8a82-15409d3a28b4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Neurotorium - PowerPoint-Skabelon - 2022-01-28</Template>
  <TotalTime>1112</TotalTime>
  <Words>15464</Words>
  <Application>Microsoft Office PowerPoint</Application>
  <PresentationFormat>Widescreen</PresentationFormat>
  <Paragraphs>846</Paragraphs>
  <Slides>33</Slides>
  <Notes>33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9" baseType="lpstr">
      <vt:lpstr>Arial</vt:lpstr>
      <vt:lpstr>Calibri</vt:lpstr>
      <vt:lpstr>NewBaskervilleStd-Bold</vt:lpstr>
      <vt:lpstr>Times New Roman</vt:lpstr>
      <vt:lpstr>Wingdings</vt:lpstr>
      <vt:lpstr>Neurotorium - PowerPoint-Skabelon - 2022-01-28</vt:lpstr>
      <vt:lpstr>PowerPoint Presentation</vt:lpstr>
      <vt:lpstr>Defining comorbidity</vt:lpstr>
      <vt:lpstr>Neuropsychiatric comorbidities in patients with depression</vt:lpstr>
      <vt:lpstr>Physical comorbidities in patients with depression</vt:lpstr>
      <vt:lpstr>Shared pathways underly disease comorbidity</vt:lpstr>
      <vt:lpstr>Prevalence of chronic conditions in patients with MDD</vt:lpstr>
      <vt:lpstr>Prevalence of depression in patients with chronic conditions</vt:lpstr>
      <vt:lpstr>Depression adds to the burden of chronic conditions</vt:lpstr>
      <vt:lpstr>The effect of comorbidities on patients’ quality of life</vt:lpstr>
      <vt:lpstr>The impact of comorbidities on clinical outcomes in MDD</vt:lpstr>
      <vt:lpstr>Treatment application of the link between MDD and comorbidities</vt:lpstr>
      <vt:lpstr>Neuropsychiatric comorbidities</vt:lpstr>
      <vt:lpstr>Psychiatric comorbidities of MDD</vt:lpstr>
      <vt:lpstr>Anxiety</vt:lpstr>
      <vt:lpstr>Obsessive–compulsive disorder (OCD)</vt:lpstr>
      <vt:lpstr>Post-traumatic stress disorder (PTSD)</vt:lpstr>
      <vt:lpstr>Attention deficit hyperactivity disorder (ADHD)</vt:lpstr>
      <vt:lpstr>Schizophrenia</vt:lpstr>
      <vt:lpstr>Substance-use disorder</vt:lpstr>
      <vt:lpstr>Personality disorders</vt:lpstr>
      <vt:lpstr>Physical comorbidities</vt:lpstr>
      <vt:lpstr>Mental disorders and physical disease</vt:lpstr>
      <vt:lpstr>Physical comorbidities of MDD</vt:lpstr>
      <vt:lpstr>Diabetes</vt:lpstr>
      <vt:lpstr>Hypertension</vt:lpstr>
      <vt:lpstr>Cardiovascular disease</vt:lpstr>
      <vt:lpstr>Cancer</vt:lpstr>
      <vt:lpstr>Osteoporosis and risk of fractures</vt:lpstr>
      <vt:lpstr>Neurological disorders and MDD</vt:lpstr>
      <vt:lpstr>Alzheimer’s disease (AD) and MDD</vt:lpstr>
      <vt:lpstr>Summary</vt:lpstr>
      <vt:lpstr>Summary of the increased risk of comorbidities in patients with MDD</vt:lpstr>
      <vt:lpstr>Summary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Christopher Edge</dc:creator>
  <cp:lastModifiedBy>Christina Polyzogopoulou</cp:lastModifiedBy>
  <cp:revision>1589</cp:revision>
  <cp:lastPrinted>2018-08-16T09:06:48Z</cp:lastPrinted>
  <dcterms:created xsi:type="dcterms:W3CDTF">2017-01-23T14:24:15Z</dcterms:created>
  <dcterms:modified xsi:type="dcterms:W3CDTF">2025-05-09T11:22:21Z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934A997F-4108-42B7-A2F1-76962FE84844</vt:lpwstr>
  </property>
  <property fmtid="{D5CDD505-2E9C-101B-9397-08002B2CF9AE}" pid="3" name="ArticulatePath">
    <vt:lpwstr>6 - Treatment principles 12-Jan-18</vt:lpwstr>
  </property>
  <property fmtid="{D5CDD505-2E9C-101B-9397-08002B2CF9AE}" pid="4" name="ContentTypeId">
    <vt:lpwstr>0x01010062B393518E922946AD600E2E02326B8A</vt:lpwstr>
  </property>
  <property fmtid="{D5CDD505-2E9C-101B-9397-08002B2CF9AE}" pid="5" name="MediaServiceImageTags">
    <vt:lpwstr/>
  </property>
</Properties>
</file>