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revisionInfo.xml" ContentType="application/vnd.ms-powerpoint.revisioninfo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tags/tag1.xml" ContentType="application/vnd.openxmlformats-officedocument.presentationml.tag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viewProps.xml" ContentType="application/vnd.openxmlformats-officedocument.presentationml.viewProps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38"/>
  </p:notesMasterIdLst>
  <p:handoutMasterIdLst>
    <p:handoutMasterId r:id="rId39"/>
  </p:handoutMasterIdLst>
  <p:sldIdLst>
    <p:sldId id="271" r:id="rId22"/>
  </p:sldIdLst>
  <p:sldSz cx="12192000" cy="6858000"/>
  <p:notesSz cx="6797675" cy="9874250"/>
  <p:custDataLst>
    <p:tags r:id="rId40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1A1A17"/>
    <a:srgbClr val="3F1A01"/>
    <a:srgbClr val="DADDE1"/>
    <a:srgbClr val="D9D9D9"/>
    <a:srgbClr val="B51C12"/>
    <a:srgbClr val="FCEBCC"/>
    <a:srgbClr val="EDECE5"/>
    <a:srgbClr val="EF9C00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9DDE95-6C34-421B-B422-D7D7F5CFC8D2}" v="14" dt="2025-05-08T13:13:54.8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02" autoAdjust="0"/>
    <p:restoredTop sz="73608" autoAdjust="0"/>
  </p:normalViewPr>
  <p:slideViewPr>
    <p:cSldViewPr snapToGrid="0" snapToObjects="1">
      <p:cViewPr varScale="1">
        <p:scale>
          <a:sx n="78" d="100"/>
          <a:sy n="78" d="100"/>
        </p:scale>
        <p:origin x="72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10" d="100"/>
          <a:sy n="110" d="100"/>
        </p:scale>
        <p:origin x="3288" y="-2088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/ppt/handoutMasters/handoutMaster1.xml" Id="rId39" /><Relationship Type="http://schemas.openxmlformats.org/officeDocument/2006/relationships/presProps" Target="/ppt/presProps.xml" Id="rId42" /><Relationship Type="http://schemas.microsoft.com/office/2015/10/relationships/revisionInfo" Target="/ppt/revisionInfo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tags" Target="/ppt/tags/tag1.xml" Id="rId40" /><Relationship Type="http://schemas.openxmlformats.org/officeDocument/2006/relationships/tableStyles" Target="/ppt/tableStyles.xml" Id="rId45" /><Relationship Type="http://schemas.openxmlformats.org/officeDocument/2006/relationships/theme" Target="/ppt/theme/theme1.xml" Id="rId44" /><Relationship Type="http://schemas.openxmlformats.org/officeDocument/2006/relationships/slideMaster" Target="/ppt/slideMasters/slideMaster1.xml" Id="rId4" /><Relationship Type="http://schemas.openxmlformats.org/officeDocument/2006/relationships/slide" Target="/ppt/slides/slide18.xml" Id="rId22" /><Relationship Type="http://schemas.openxmlformats.org/officeDocument/2006/relationships/viewProps" Target="/ppt/viewProps.xml" Id="rId43" /><Relationship Type="http://schemas.microsoft.com/office/2018/10/relationships/authors" Target="/ppt/authors.xml" Id="rId48" /><Relationship Type="http://schemas.openxmlformats.org/officeDocument/2006/relationships/customXml" Target="/customXml/item3.xml" Id="rId3" /><Relationship Type="http://schemas.openxmlformats.org/officeDocument/2006/relationships/notesMaster" Target="/ppt/notesMasters/notesMaster1.xml" Id="rId38" /><Relationship Type="http://schemas.microsoft.com/office/2016/11/relationships/changesInfo" Target="/ppt/changesInfos/changesInfo1.xml" Id="rId46" /><Relationship Type="http://schemas.openxmlformats.org/officeDocument/2006/relationships/commentAuthors" Target="/ppt/commentAuthors.xml" Id="rId4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209DDE95-6C34-421B-B422-D7D7F5CFC8D2}"/>
    <pc:docChg chg="custSel modSld">
      <pc:chgData name="Rachel Jagger" userId="cf4acb15-657a-45e0-bad4-d602a69c1922" providerId="ADAL" clId="{209DDE95-6C34-421B-B422-D7D7F5CFC8D2}" dt="2025-05-08T13:20:54.555" v="73" actId="20577"/>
      <pc:docMkLst>
        <pc:docMk/>
      </pc:docMkLst>
      <pc:sldChg chg="modNotesTx">
        <pc:chgData name="Rachel Jagger" userId="cf4acb15-657a-45e0-bad4-d602a69c1922" providerId="ADAL" clId="{209DDE95-6C34-421B-B422-D7D7F5CFC8D2}" dt="2025-05-08T13:14:02.302" v="67" actId="20577"/>
        <pc:sldMkLst>
          <pc:docMk/>
          <pc:sldMk cId="2549297417" sldId="267"/>
        </pc:sldMkLst>
      </pc:sldChg>
      <pc:sldChg chg="modNotesTx">
        <pc:chgData name="Rachel Jagger" userId="cf4acb15-657a-45e0-bad4-d602a69c1922" providerId="ADAL" clId="{209DDE95-6C34-421B-B422-D7D7F5CFC8D2}" dt="2025-05-08T13:20:54.555" v="73" actId="20577"/>
        <pc:sldMkLst>
          <pc:docMk/>
          <pc:sldMk cId="2247659738" sldId="289"/>
        </pc:sldMkLst>
      </pc:sldChg>
      <pc:sldChg chg="addSp delSp modSp mod">
        <pc:chgData name="Rachel Jagger" userId="cf4acb15-657a-45e0-bad4-d602a69c1922" providerId="ADAL" clId="{209DDE95-6C34-421B-B422-D7D7F5CFC8D2}" dt="2025-05-07T19:13:33.719" v="2" actId="962"/>
        <pc:sldMkLst>
          <pc:docMk/>
          <pc:sldMk cId="132287216" sldId="290"/>
        </pc:sldMkLst>
        <pc:spChg chg="del">
          <ac:chgData name="Rachel Jagger" userId="cf4acb15-657a-45e0-bad4-d602a69c1922" providerId="ADAL" clId="{209DDE95-6C34-421B-B422-D7D7F5CFC8D2}" dt="2025-05-07T19:13:31.441" v="0" actId="931"/>
          <ac:spMkLst>
            <pc:docMk/>
            <pc:sldMk cId="132287216" sldId="290"/>
            <ac:spMk id="8" creationId="{3CCC4633-DCBB-ACEA-50D8-67231CC1187D}"/>
          </ac:spMkLst>
        </pc:spChg>
        <pc:picChg chg="add mod">
          <ac:chgData name="Rachel Jagger" userId="cf4acb15-657a-45e0-bad4-d602a69c1922" providerId="ADAL" clId="{209DDE95-6C34-421B-B422-D7D7F5CFC8D2}" dt="2025-05-07T19:13:33.719" v="2" actId="962"/>
          <ac:picMkLst>
            <pc:docMk/>
            <pc:sldMk cId="132287216" sldId="290"/>
            <ac:picMk id="10" creationId="{B095C356-DD39-5700-A4C0-5E9512835124}"/>
          </ac:picMkLst>
        </pc:picChg>
      </pc:sldChg>
      <pc:sldChg chg="modSp mod">
        <pc:chgData name="Rachel Jagger" userId="cf4acb15-657a-45e0-bad4-d602a69c1922" providerId="ADAL" clId="{209DDE95-6C34-421B-B422-D7D7F5CFC8D2}" dt="2025-05-07T19:16:56.753" v="31" actId="1038"/>
        <pc:sldMkLst>
          <pc:docMk/>
          <pc:sldMk cId="304069914" sldId="303"/>
        </pc:sldMkLst>
        <pc:spChg chg="mod">
          <ac:chgData name="Rachel Jagger" userId="cf4acb15-657a-45e0-bad4-d602a69c1922" providerId="ADAL" clId="{209DDE95-6C34-421B-B422-D7D7F5CFC8D2}" dt="2025-05-07T19:16:56.753" v="31" actId="1038"/>
          <ac:spMkLst>
            <pc:docMk/>
            <pc:sldMk cId="304069914" sldId="303"/>
            <ac:spMk id="7" creationId="{CCB79B78-EE39-336A-DB27-ECBE3BC03B27}"/>
          </ac:spMkLst>
        </pc:spChg>
        <pc:spChg chg="mod">
          <ac:chgData name="Rachel Jagger" userId="cf4acb15-657a-45e0-bad4-d602a69c1922" providerId="ADAL" clId="{209DDE95-6C34-421B-B422-D7D7F5CFC8D2}" dt="2025-05-07T19:16:56.753" v="31" actId="1038"/>
          <ac:spMkLst>
            <pc:docMk/>
            <pc:sldMk cId="304069914" sldId="303"/>
            <ac:spMk id="11" creationId="{20E75BD5-A358-7704-A246-4C6E99AD7046}"/>
          </ac:spMkLst>
        </pc:spChg>
        <pc:grpChg chg="mod">
          <ac:chgData name="Rachel Jagger" userId="cf4acb15-657a-45e0-bad4-d602a69c1922" providerId="ADAL" clId="{209DDE95-6C34-421B-B422-D7D7F5CFC8D2}" dt="2025-05-07T19:16:56.753" v="31" actId="1038"/>
          <ac:grpSpMkLst>
            <pc:docMk/>
            <pc:sldMk cId="304069914" sldId="303"/>
            <ac:grpSpMk id="28" creationId="{542E7C7D-96EA-1477-E120-BDA0D2C05EB4}"/>
          </ac:grpSpMkLst>
        </pc:grpChg>
        <pc:graphicFrameChg chg="mod">
          <ac:chgData name="Rachel Jagger" userId="cf4acb15-657a-45e0-bad4-d602a69c1922" providerId="ADAL" clId="{209DDE95-6C34-421B-B422-D7D7F5CFC8D2}" dt="2025-05-07T19:16:56.753" v="31" actId="1038"/>
          <ac:graphicFrameMkLst>
            <pc:docMk/>
            <pc:sldMk cId="304069914" sldId="303"/>
            <ac:graphicFrameMk id="49" creationId="{F2708330-A939-3A8C-1F81-AEBB3607DB76}"/>
          </ac:graphicFrameMkLst>
        </pc:graphicFrameChg>
      </pc:sldChg>
      <pc:sldChg chg="addSp delSp modSp mod chgLayout modNotes modNotesTx">
        <pc:chgData name="Rachel Jagger" userId="cf4acb15-657a-45e0-bad4-d602a69c1922" providerId="ADAL" clId="{209DDE95-6C34-421B-B422-D7D7F5CFC8D2}" dt="2025-05-08T13:10:10.664" v="57" actId="20577"/>
        <pc:sldMkLst>
          <pc:docMk/>
          <pc:sldMk cId="504263943" sldId="304"/>
        </pc:sldMkLst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2" creationId="{42B44C00-EA46-188F-5818-29CC7FCBACF8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3" creationId="{6D899911-C5BF-2D2F-C483-509D5225FB91}"/>
          </ac:spMkLst>
        </pc:spChg>
        <pc:spChg chg="mod ord">
          <ac:chgData name="Rachel Jagger" userId="cf4acb15-657a-45e0-bad4-d602a69c1922" providerId="ADAL" clId="{209DDE95-6C34-421B-B422-D7D7F5CFC8D2}" dt="2025-05-08T13:10:10.664" v="57" actId="20577"/>
          <ac:spMkLst>
            <pc:docMk/>
            <pc:sldMk cId="504263943" sldId="304"/>
            <ac:spMk id="4" creationId="{E2B16032-474B-26D0-23B6-48B10DB80A3A}"/>
          </ac:spMkLst>
        </pc:spChg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5" creationId="{AF93938F-1164-F277-A068-41808E70D179}"/>
          </ac:spMkLst>
        </pc:spChg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6" creationId="{2304F05A-FB80-9A72-B02F-654CBF58D595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7" creationId="{D5FF5DFE-A04A-43CD-F8A6-12B9871E71C5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8" creationId="{B2AFA909-9C48-2F36-F05F-C0AEF7AF5D99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9" creationId="{DF5A5418-7FCF-1551-6D8E-5808193D0653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2" creationId="{A8758940-8513-8AB2-7DB7-8BF1D50BA369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13" creationId="{11D476AF-814E-9849-64C0-E6968A71862A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4" creationId="{3D49D9AB-2031-4F36-6AA6-3360B5C2DE7B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15" creationId="{1C48DBB6-1933-12B8-0432-0FBA6067E92D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7" creationId="{59FC4A73-DA67-6786-2F39-90AA01F27E60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8" creationId="{C2EE2890-0880-AFE2-836E-45F718DE9C3B}"/>
          </ac:spMkLst>
        </pc:spChg>
        <pc:spChg chg="mod ord">
          <ac:chgData name="Rachel Jagger" userId="cf4acb15-657a-45e0-bad4-d602a69c1922" providerId="ADAL" clId="{209DDE95-6C34-421B-B422-D7D7F5CFC8D2}" dt="2025-05-07T19:16:05.455" v="19" actId="57"/>
          <ac:spMkLst>
            <pc:docMk/>
            <pc:sldMk cId="504263943" sldId="304"/>
            <ac:spMk id="22" creationId="{B304AD65-CF2D-67C0-328A-C9D4CA96ABC0}"/>
          </ac:spMkLst>
        </pc:spChg>
        <pc:cxnChg chg="mod">
          <ac:chgData name="Rachel Jagger" userId="cf4acb15-657a-45e0-bad4-d602a69c1922" providerId="ADAL" clId="{209DDE95-6C34-421B-B422-D7D7F5CFC8D2}" dt="2025-05-07T19:16:19.924" v="20" actId="1076"/>
          <ac:cxnSpMkLst>
            <pc:docMk/>
            <pc:sldMk cId="504263943" sldId="304"/>
            <ac:cxnSpMk id="10" creationId="{72BB39AC-D22A-58CA-9D20-434CD3AF7E1B}"/>
          </ac:cxnSpMkLst>
        </pc:cxnChg>
        <pc:cxnChg chg="mod">
          <ac:chgData name="Rachel Jagger" userId="cf4acb15-657a-45e0-bad4-d602a69c1922" providerId="ADAL" clId="{209DDE95-6C34-421B-B422-D7D7F5CFC8D2}" dt="2025-05-07T19:16:19.924" v="20" actId="1076"/>
          <ac:cxnSpMkLst>
            <pc:docMk/>
            <pc:sldMk cId="504263943" sldId="304"/>
            <ac:cxnSpMk id="11" creationId="{A1F91A99-6DE8-DEC3-C510-705FA2D1A62F}"/>
          </ac:cxnSpMkLst>
        </pc:cxnChg>
      </pc:sldChg>
      <pc:sldChg chg="modNotesTx">
        <pc:chgData name="Rachel Jagger" userId="cf4acb15-657a-45e0-bad4-d602a69c1922" providerId="ADAL" clId="{209DDE95-6C34-421B-B422-D7D7F5CFC8D2}" dt="2025-05-08T13:12:44.068" v="63" actId="20577"/>
        <pc:sldMkLst>
          <pc:docMk/>
          <pc:sldMk cId="3898095177" sldId="306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09-05-2025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Id2" /><Relationship Type="http://schemas.openxmlformats.org/officeDocument/2006/relationships/notesMaster" Target="/ppt/notesMasters/notesMaster1.xml" Id="rId1" /></Relationship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2"/>
            <a:ext cx="5438140" cy="4064425"/>
          </a:xfrm>
        </p:spPr>
        <p:txBody>
          <a:bodyPr/>
          <a:lstStyle/>
          <a:p>
            <a:r>
              <a:rPr lang="en-GB" dirty="0"/>
              <a:t>The essential feature of schizophrenia is the presence of hallucinations, delusions, disorganised speech or behaviour, or of negative symptoms.</a:t>
            </a:r>
            <a:r>
              <a:rPr lang="en-GB" baseline="30000" dirty="0"/>
              <a:t>6</a:t>
            </a:r>
            <a:r>
              <a:rPr lang="en-GB" dirty="0"/>
              <a:t> As noted on the slide, some of the diagnostic criteria for schizophrenia overlap with those for MDD, particularly MDD with psychotic or catatonic features.</a:t>
            </a:r>
            <a:r>
              <a:rPr lang="en-GB" baseline="30000" dirty="0"/>
              <a:t>6</a:t>
            </a:r>
            <a:r>
              <a:rPr lang="en-GB" dirty="0"/>
              <a:t> To distinguish the two, the temporal relationship between the mood disturbance and the psychosis should be considered; if the delusions or hallucinations occur exclusively during a depressive episode, then the diagnosis is MDD with psychotic features (or bipolar with psychotic features, if that diagnosis more accurately reflects the symptoms).</a:t>
            </a:r>
            <a:r>
              <a:rPr lang="en-GB" baseline="30000" dirty="0"/>
              <a:t>6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Kessler RC. The prevalence of psychiatric comorbidity. In: Wetzler S, Sanderson WC (eds). An Einstein Psychiatry Publication, No. 14. Treatment Strategies for Patients with Psychiatric Comorbidity. John Wiley &amp; Sons Inc. 1997.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Etchecopar</a:t>
            </a:r>
            <a:r>
              <a:rPr lang="en-GB" dirty="0"/>
              <a:t>-Etchart D, </a:t>
            </a:r>
            <a:r>
              <a:rPr lang="en-GB" dirty="0" err="1"/>
              <a:t>Korchia</a:t>
            </a:r>
            <a:r>
              <a:rPr lang="en-GB" dirty="0"/>
              <a:t> T, </a:t>
            </a:r>
            <a:r>
              <a:rPr lang="en-GB" dirty="0" err="1"/>
              <a:t>Loundou</a:t>
            </a:r>
            <a:r>
              <a:rPr lang="en-GB" dirty="0"/>
              <a:t> A, et al. Comorbid major depressive disorder in schizophrenia: a systematic review and meta-analysis. </a:t>
            </a:r>
            <a:r>
              <a:rPr lang="en-GB" dirty="0" err="1"/>
              <a:t>Schizophr</a:t>
            </a:r>
            <a:r>
              <a:rPr lang="en-GB" dirty="0"/>
              <a:t> Bull 2021; 47 (2): 298–308.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Chiappelli J, </a:t>
            </a:r>
            <a:r>
              <a:rPr lang="en-GB" dirty="0" err="1"/>
              <a:t>Kochunov</a:t>
            </a:r>
            <a:r>
              <a:rPr lang="en-GB" dirty="0"/>
              <a:t> P, DeRiso K, et al. Testing trait depression as a potential clinical domain in schizophrenia. </a:t>
            </a:r>
            <a:r>
              <a:rPr lang="en-GB" dirty="0" err="1"/>
              <a:t>Schizophr</a:t>
            </a:r>
            <a:r>
              <a:rPr lang="en-GB" dirty="0"/>
              <a:t> Res 2014; 159 (1): 243–248.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Upthegrove R. Depression in schizophrenia and early psychosis: implications for assessment and treatment. Adv </a:t>
            </a:r>
            <a:r>
              <a:rPr lang="en-GB" dirty="0" err="1"/>
              <a:t>Psychiatr</a:t>
            </a:r>
            <a:r>
              <a:rPr lang="en-GB" dirty="0"/>
              <a:t> Treat 2009; 15: 372–379.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Castle D, Bosanac P. Depression and schizophrenia. Adv </a:t>
            </a:r>
            <a:r>
              <a:rPr lang="en-GB" dirty="0" err="1"/>
              <a:t>Psychiatr</a:t>
            </a:r>
            <a:r>
              <a:rPr lang="en-GB" dirty="0"/>
              <a:t> Treat 2012; 18: 280–288.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American Psychiatric Association. Diagnostic and Statistical Manual of Mental Disorders. Fifth Edition – text revision. © American Psychiatric Association,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377651"/>
      </p:ext>
    </p:extLst>
  </p:cSld>
  <p:clrMapOvr>
    <a:masterClrMapping/>
  </p:clrMapOvr>
</p:note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42932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10.xml" Id="rId10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8.xml.rels>&#65279;<?xml version="1.0" encoding="utf-8"?><Relationships xmlns="http://schemas.openxmlformats.org/package/2006/relationships"><Relationship Type="http://schemas.openxmlformats.org/officeDocument/2006/relationships/notesSlide" Target="/ppt/notesSlides/notesSlide18.xml" Id="rId3" /><Relationship Type="http://schemas.openxmlformats.org/officeDocument/2006/relationships/slideLayout" Target="/ppt/slideLayouts/slideLayout10.xml" Id="rId2" /><Relationship Type="http://schemas.openxmlformats.org/officeDocument/2006/relationships/tags" Target="/ppt/tags/tag12.xml" Id="rId1" /></Relationships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2C7F04E-C05C-522D-4E3E-8A7FFF61B463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GB" dirty="0">
                <a:solidFill>
                  <a:schemeClr val="tx1"/>
                </a:solidFill>
              </a:rPr>
              <a:t>In the National Comorbidity Survey, lifetime comorbidity of a major depressive episode and non-affective psychosis (with either as the index disorder) had an </a:t>
            </a:r>
            <a:r>
              <a:rPr lang="en-GB" b="1" dirty="0">
                <a:solidFill>
                  <a:schemeClr val="tx1"/>
                </a:solidFill>
              </a:rPr>
              <a:t>odds ratio of 7.0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chemeClr val="tx1"/>
                </a:solidFill>
              </a:rPr>
              <a:t>A meta-analysis, including 18 studies and 6,140 people with schizophrenia, found that the </a:t>
            </a:r>
            <a:r>
              <a:rPr lang="en-GB" b="1" dirty="0">
                <a:solidFill>
                  <a:schemeClr val="tx1"/>
                </a:solidFill>
              </a:rPr>
              <a:t>prevalence of MDD in people with schizophrenia was 32.6%</a:t>
            </a:r>
            <a:r>
              <a:rPr lang="en-GB" baseline="30000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chemeClr val="tx1"/>
                </a:solidFill>
              </a:rPr>
              <a:t>In patients with co-occurring MDD and schizophrenia, the severity of depression scores has been shown to be correlated with the severity of the psychosis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chemeClr val="tx1"/>
                </a:solidFill>
              </a:rPr>
              <a:t>Interestingly, elevated rates of depression have been documented in patients in the prodrome of schizophrenia</a:t>
            </a:r>
            <a:r>
              <a:rPr lang="en-GB" baseline="30000" dirty="0">
                <a:solidFill>
                  <a:schemeClr val="tx1"/>
                </a:solidFill>
              </a:rPr>
              <a:t>3-5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chemeClr val="tx1"/>
                </a:solidFill>
              </a:rPr>
              <a:t>Some of the diagnostic criteria for depression overlap with those of schizophrenia, e.g., anhedonia, </a:t>
            </a:r>
            <a:r>
              <a:rPr lang="en-GB" dirty="0" err="1">
                <a:solidFill>
                  <a:schemeClr val="tx1"/>
                </a:solidFill>
              </a:rPr>
              <a:t>amotivational</a:t>
            </a:r>
            <a:r>
              <a:rPr lang="en-GB" dirty="0">
                <a:solidFill>
                  <a:schemeClr val="tx1"/>
                </a:solidFill>
              </a:rPr>
              <a:t> and </a:t>
            </a:r>
            <a:r>
              <a:rPr lang="en-GB" dirty="0" err="1">
                <a:solidFill>
                  <a:schemeClr val="tx1"/>
                </a:solidFill>
              </a:rPr>
              <a:t>avolitional</a:t>
            </a:r>
            <a:r>
              <a:rPr lang="en-GB" dirty="0">
                <a:solidFill>
                  <a:schemeClr val="tx1"/>
                </a:solidFill>
              </a:rPr>
              <a:t> states, and social withdrawal,</a:t>
            </a:r>
            <a:r>
              <a:rPr lang="en-GB" baseline="30000" dirty="0">
                <a:solidFill>
                  <a:schemeClr val="tx1"/>
                </a:solidFill>
              </a:rPr>
              <a:t>6</a:t>
            </a:r>
            <a:r>
              <a:rPr lang="en-GB" dirty="0">
                <a:solidFill>
                  <a:schemeClr val="tx1"/>
                </a:solidFill>
              </a:rPr>
              <a:t> leading to the argument that depression should rather be considered part of schizophrenia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en-US" dirty="0">
                <a:solidFill>
                  <a:schemeClr val="tx1"/>
                </a:solidFill>
              </a:rPr>
              <a:t>To distinguish schizophrenia and MDD, the temporal relationship between the mood disturbance and the psychosis should be considered; if the delusions or hallucinations occur during a depressive episode, then the diagnosis is MDD with psychotic features</a:t>
            </a:r>
            <a:r>
              <a:rPr lang="en-US" baseline="30000" dirty="0">
                <a:solidFill>
                  <a:schemeClr val="tx1"/>
                </a:solidFill>
              </a:rPr>
              <a:t>6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C6569B-747E-4DD1-B380-8935F25143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GB" dirty="0">
                <a:solidFill>
                  <a:schemeClr val="tx1"/>
                </a:solidFill>
              </a:rPr>
              <a:t>Depression is common in schizophrenia, and is related to poorer treatment outcome</a:t>
            </a:r>
            <a:r>
              <a:rPr lang="en-GB" baseline="30000" dirty="0">
                <a:solidFill>
                  <a:schemeClr val="tx1"/>
                </a:solidFill>
              </a:rPr>
              <a:t>1-6</a:t>
            </a:r>
            <a:endParaRPr lang="en-GB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A383E4-E6E5-436A-B6CB-B5C113B3FD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Comorbidity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064812-AA19-4070-9E24-BA6F4FC3C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Schizophrenia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163AF7-2847-4A8E-8FA6-BCC0179FB9F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MDD=major depressive disorder</a:t>
            </a:r>
            <a:br>
              <a:rPr lang="en-GB" dirty="0"/>
            </a:br>
            <a:endParaRPr lang="en-GB" dirty="0"/>
          </a:p>
          <a:p>
            <a:r>
              <a:rPr lang="en-GB" dirty="0"/>
              <a:t>1. Kessler. The prevalence of psychiatric comorbidity. 1997; 2. </a:t>
            </a:r>
            <a:r>
              <a:rPr lang="en-GB" dirty="0" err="1"/>
              <a:t>Etchecopar</a:t>
            </a:r>
            <a:r>
              <a:rPr lang="en-GB" dirty="0"/>
              <a:t>-Etchart et al. </a:t>
            </a:r>
            <a:r>
              <a:rPr lang="en-GB" dirty="0" err="1"/>
              <a:t>Schizophr</a:t>
            </a:r>
            <a:r>
              <a:rPr lang="en-GB" dirty="0"/>
              <a:t> Bull 2021;47(2):298–308; 3. </a:t>
            </a:r>
            <a:r>
              <a:rPr lang="en-GB" dirty="0" err="1"/>
              <a:t>Chiappelli</a:t>
            </a:r>
            <a:r>
              <a:rPr lang="en-GB" dirty="0"/>
              <a:t> et al. </a:t>
            </a:r>
            <a:r>
              <a:rPr lang="en-GB" dirty="0" err="1"/>
              <a:t>Schizophr</a:t>
            </a:r>
            <a:r>
              <a:rPr lang="en-GB" dirty="0"/>
              <a:t> Res 2014;159(1):243–248;</a:t>
            </a:r>
          </a:p>
          <a:p>
            <a:r>
              <a:rPr lang="en-GB" dirty="0"/>
              <a:t>4. </a:t>
            </a:r>
            <a:r>
              <a:rPr lang="en-GB" dirty="0" err="1"/>
              <a:t>Upthegrove</a:t>
            </a:r>
            <a:r>
              <a:rPr lang="en-GB" dirty="0"/>
              <a:t>. Adv </a:t>
            </a:r>
            <a:r>
              <a:rPr lang="en-GB" dirty="0" err="1"/>
              <a:t>Psychiatr</a:t>
            </a:r>
            <a:r>
              <a:rPr lang="en-GB" dirty="0"/>
              <a:t> Treat 2009;15:372–379; 5. Castle &amp; Bosanac. Adv </a:t>
            </a:r>
            <a:r>
              <a:rPr lang="en-GB" dirty="0" err="1"/>
              <a:t>Psychiatr</a:t>
            </a:r>
            <a:r>
              <a:rPr lang="en-GB" dirty="0"/>
              <a:t> Treat 2012;18:280–288; 6. APA. DSM-5-TR. 2022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23439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B15C88-4031-4F4E-BA98-CAED57AF7C63}">
  <ds:schemaRefs>
    <ds:schemaRef ds:uri="http://schemas.microsoft.com/office/2006/metadata/properties"/>
    <ds:schemaRef ds:uri="http://schemas.microsoft.com/office/infopath/2007/PartnerControls"/>
    <ds:schemaRef ds:uri="28627d7c-4416-4bc1-86cf-ca6c3a42a8f2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1112</TotalTime>
  <Words>15464</Words>
  <Application>Microsoft Office PowerPoint</Application>
  <PresentationFormat>Widescreen</PresentationFormat>
  <Paragraphs>846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NewBaskervilleStd-Bold</vt:lpstr>
      <vt:lpstr>Times New Roman</vt:lpstr>
      <vt:lpstr>Wingdings</vt:lpstr>
      <vt:lpstr>Neurotorium - PowerPoint-Skabelon - 2022-01-28</vt:lpstr>
      <vt:lpstr>PowerPoint Presentation</vt:lpstr>
      <vt:lpstr>Defining comorbidity</vt:lpstr>
      <vt:lpstr>Neuropsychiatric comorbidities in patients with depression</vt:lpstr>
      <vt:lpstr>Physical comorbidities in patients with depression</vt:lpstr>
      <vt:lpstr>Shared pathways underly disease comorbidity</vt:lpstr>
      <vt:lpstr>Prevalence of chronic conditions in patients with MDD</vt:lpstr>
      <vt:lpstr>Prevalence of depression in patients with chronic conditions</vt:lpstr>
      <vt:lpstr>Depression adds to the burden of chronic conditions</vt:lpstr>
      <vt:lpstr>The effect of comorbidities on patients’ quality of life</vt:lpstr>
      <vt:lpstr>The impact of comorbidities on clinical outcomes in MDD</vt:lpstr>
      <vt:lpstr>Treatment application of the link between MDD and comorbidities</vt:lpstr>
      <vt:lpstr>Neuropsychiatric comorbidities</vt:lpstr>
      <vt:lpstr>Psychiatric comorbidities of MDD</vt:lpstr>
      <vt:lpstr>Anxiety</vt:lpstr>
      <vt:lpstr>Obsessive–compulsive disorder (OCD)</vt:lpstr>
      <vt:lpstr>Post-traumatic stress disorder (PTSD)</vt:lpstr>
      <vt:lpstr>Attention deficit hyperactivity disorder (ADHD)</vt:lpstr>
      <vt:lpstr>Schizophrenia</vt:lpstr>
      <vt:lpstr>Substance-use disorder</vt:lpstr>
      <vt:lpstr>Personality disorders</vt:lpstr>
      <vt:lpstr>Physical comorbidities</vt:lpstr>
      <vt:lpstr>Mental disorders and physical disease</vt:lpstr>
      <vt:lpstr>Physical comorbidities of MDD</vt:lpstr>
      <vt:lpstr>Diabetes</vt:lpstr>
      <vt:lpstr>Hypertension</vt:lpstr>
      <vt:lpstr>Cardiovascular disease</vt:lpstr>
      <vt:lpstr>Cancer</vt:lpstr>
      <vt:lpstr>Osteoporosis and risk of fractures</vt:lpstr>
      <vt:lpstr>Neurological disorders and MDD</vt:lpstr>
      <vt:lpstr>Alzheimer’s disease (AD) and MDD</vt:lpstr>
      <vt:lpstr>Summary</vt:lpstr>
      <vt:lpstr>Summary of the increased risk of comorbidities in patients with MDD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1589</cp:revision>
  <cp:lastPrinted>2018-08-16T09:06:48Z</cp:lastPrinted>
  <dcterms:created xsi:type="dcterms:W3CDTF">2017-01-23T14:24:15Z</dcterms:created>
  <dcterms:modified xsi:type="dcterms:W3CDTF">2025-05-09T11:22:21Z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