
<file path=[Content_Types].xml><?xml version="1.0" encoding="utf-8"?>
<Types xmlns="http://schemas.openxmlformats.org/package/2006/content-types">
  <Default Extension="jpeg" ContentType="image/jpeg"/>
  <Default Extension="xml" ContentType="application/vnd.openxmlformats-officedocument.presentationml.presentation.main+xml"/>
  <Default Extension="png" ContentType="image/png"/>
  <Default Extension="svg" ContentType="image/svg+xml"/>
  <Default Extension="rels" ContentType="application/vnd.openxmlformats-package.relationships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revisionInfo.xml" ContentType="application/vnd.ms-powerpoint.revisioninfo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ppt/tags/tag1.xml" ContentType="application/vnd.openxmlformats-officedocument.presentationml.tags+xml"/>
  <Override PartName="/ppt/tableStyles.xml" ContentType="application/vnd.openxmlformats-officedocument.presentationml.tableStyles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gs/tag16.xml" ContentType="application/vnd.openxmlformats-officedocument.presentationml.tags+xml"/>
  <Override PartName="/ppt/viewProps.xml" ContentType="application/vnd.openxmlformats-officedocument.presentationml.viewProps+xml"/>
  <Override PartName="/ppt/authors.xml" ContentType="application/vnd.ms-powerpoint.authors+xml"/>
  <Override PartName="/customXml/item3.xml" ContentType="application/xml"/>
  <Override PartName="/customXml/itemProps3.xml" ContentType="application/vnd.openxmlformats-officedocument.customXmlPropertie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ppt/webextensions/taskpanes.xml" ContentType="application/vnd.ms-office.webextensiontaskpanes+xml"/>
  <Override PartName="/ppt/webextensions/webextension1.xml" ContentType="application/vnd.ms-office.webextensio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thumbnail" Target="/docProps/thumbnail.jpeg" Id="rId3" /><Relationship Type="http://schemas.openxmlformats.org/officeDocument/2006/relationships/officeDocument" Target="/ppt/presentation.xml" Id="rId2" /><Relationship Type="http://schemas.microsoft.com/office/2011/relationships/webextensiontaskpanes" Target="/ppt/webextensions/taskpanes.xml" Id="rId1" /><Relationship Type="http://schemas.openxmlformats.org/officeDocument/2006/relationships/custom-properties" Target="/docProps/custom.xml" Id="rId6" /><Relationship Type="http://schemas.openxmlformats.org/officeDocument/2006/relationships/extended-properties" Target="/docProps/app.xml" Id="rId5" /><Relationship Type="http://schemas.openxmlformats.org/package/2006/relationships/metadata/core-properties" Target="/docProps/core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38"/>
  </p:notesMasterIdLst>
  <p:handoutMasterIdLst>
    <p:handoutMasterId r:id="rId39"/>
  </p:handoutMasterIdLst>
  <p:sldIdLst>
    <p:sldId id="283" r:id="rId28"/>
  </p:sldIdLst>
  <p:sldSz cx="12192000" cy="6858000"/>
  <p:notesSz cx="6797675" cy="9874250"/>
  <p:custDataLst>
    <p:tags r:id="rId40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  <p188:author id="{FFE47EE6-A2F0-13A5-8EE8-3661DB1849A6}" name="Medical Writer" initials="MP" userId="Medical Writ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ian Lawrence Odlaug" initials="BLO" lastIdx="40" clrIdx="6">
    <p:extLst>
      <p:ext uri="{19B8F6BF-5375-455C-9EA6-DF929625EA0E}">
        <p15:presenceInfo xmlns:p15="http://schemas.microsoft.com/office/powerpoint/2012/main" userId="S-1-5-21-1839211835-619659539-556599288-185339" providerId="AD"/>
      </p:ext>
    </p:extLst>
  </p:cmAuthor>
  <p:cmAuthor id="1" name="Christopher Edge" initials="CE" lastIdx="261" clrIdx="0"/>
  <p:cmAuthor id="8" name="Murat Yildirim" initials="MY" lastIdx="141" clrIdx="7">
    <p:extLst>
      <p:ext uri="{19B8F6BF-5375-455C-9EA6-DF929625EA0E}">
        <p15:presenceInfo xmlns:p15="http://schemas.microsoft.com/office/powerpoint/2012/main" userId="S-1-5-21-1839211835-619659539-556599288-101548" providerId="AD"/>
      </p:ext>
    </p:extLst>
  </p:cmAuthor>
  <p:cmAuthor id="2" name="Ebru Karakoc Madsen" initials="EBKA" lastIdx="24" clrIdx="1"/>
  <p:cmAuthor id="9" name="Bjarke Ebert" initials="BE" lastIdx="33" clrIdx="8">
    <p:extLst>
      <p:ext uri="{19B8F6BF-5375-455C-9EA6-DF929625EA0E}">
        <p15:presenceInfo xmlns:p15="http://schemas.microsoft.com/office/powerpoint/2012/main" userId="S-1-5-21-1839211835-619659539-556599288-6688" providerId="AD"/>
      </p:ext>
    </p:extLst>
  </p:cmAuthor>
  <p:cmAuthor id="3" name="Audrey Dufour" initials="AD" lastIdx="18" clrIdx="2"/>
  <p:cmAuthor id="10" name="Stine Rasmussen Meehan" initials="SRM" lastIdx="2" clrIdx="9">
    <p:extLst>
      <p:ext uri="{19B8F6BF-5375-455C-9EA6-DF929625EA0E}">
        <p15:presenceInfo xmlns:p15="http://schemas.microsoft.com/office/powerpoint/2012/main" userId="S-1-5-21-1839211835-619659539-556599288-81013" providerId="AD"/>
      </p:ext>
    </p:extLst>
  </p:cmAuthor>
  <p:cmAuthor id="4" name="Simon Wheeler" initials="SW" lastIdx="11" clrIdx="3">
    <p:extLst>
      <p:ext uri="{19B8F6BF-5375-455C-9EA6-DF929625EA0E}">
        <p15:presenceInfo xmlns:p15="http://schemas.microsoft.com/office/powerpoint/2012/main" userId="S-1-5-21-84928900-1697776596-4122394971-6195" providerId="AD"/>
      </p:ext>
    </p:extLst>
  </p:cmAuthor>
  <p:cmAuthor id="5" name="Chris Edge" initials="CE" lastIdx="2" clrIdx="4">
    <p:extLst>
      <p:ext uri="{19B8F6BF-5375-455C-9EA6-DF929625EA0E}">
        <p15:presenceInfo xmlns:p15="http://schemas.microsoft.com/office/powerpoint/2012/main" userId="3aa632d62125fbfb" providerId="Windows Live"/>
      </p:ext>
    </p:extLst>
  </p:cmAuthor>
  <p:cmAuthor id="6" name="Jenny Muiry" initials="JM" lastIdx="3" clrIdx="5">
    <p:extLst>
      <p:ext uri="{19B8F6BF-5375-455C-9EA6-DF929625EA0E}">
        <p15:presenceInfo xmlns:p15="http://schemas.microsoft.com/office/powerpoint/2012/main" userId="S-1-5-21-84928900-1697776596-4122394971-1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CC"/>
    <a:srgbClr val="1A1A17"/>
    <a:srgbClr val="3F1A01"/>
    <a:srgbClr val="DADDE1"/>
    <a:srgbClr val="D9D9D9"/>
    <a:srgbClr val="B51C12"/>
    <a:srgbClr val="FCEBCC"/>
    <a:srgbClr val="EDECE5"/>
    <a:srgbClr val="EF9C00"/>
    <a:srgbClr val="A5A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9DDE95-6C34-421B-B422-D7D7F5CFC8D2}" v="14" dt="2025-05-08T13:13:54.8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02" autoAdjust="0"/>
    <p:restoredTop sz="73608" autoAdjust="0"/>
  </p:normalViewPr>
  <p:slideViewPr>
    <p:cSldViewPr snapToGrid="0" snapToObjects="1">
      <p:cViewPr varScale="1">
        <p:scale>
          <a:sx n="78" d="100"/>
          <a:sy n="78" d="100"/>
        </p:scale>
        <p:origin x="720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45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10" d="100"/>
          <a:sy n="110" d="100"/>
        </p:scale>
        <p:origin x="3288" y="-2088"/>
      </p:cViewPr>
      <p:guideLst/>
    </p:cSldViewPr>
  </p:notesViewPr>
  <p:gridSpacing cx="36004" cy="36004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handoutMaster" Target="/ppt/handoutMasters/handoutMaster1.xml" Id="rId39" /><Relationship Type="http://schemas.openxmlformats.org/officeDocument/2006/relationships/presProps" Target="/ppt/presProps.xml" Id="rId42" /><Relationship Type="http://schemas.microsoft.com/office/2015/10/relationships/revisionInfo" Target="/ppt/revisionInfo.xml" Id="rId47" /><Relationship Type="http://schemas.openxmlformats.org/officeDocument/2006/relationships/customXml" Target="/customXml/item2.xml" Id="rId2" /><Relationship Type="http://schemas.openxmlformats.org/officeDocument/2006/relationships/customXml" Target="/customXml/item1.xml" Id="rId1" /><Relationship Type="http://schemas.openxmlformats.org/officeDocument/2006/relationships/tags" Target="/ppt/tags/tag1.xml" Id="rId40" /><Relationship Type="http://schemas.openxmlformats.org/officeDocument/2006/relationships/tableStyles" Target="/ppt/tableStyles.xml" Id="rId45" /><Relationship Type="http://schemas.openxmlformats.org/officeDocument/2006/relationships/slide" Target="/ppt/slides/slide24.xml" Id="rId28" /><Relationship Type="http://schemas.openxmlformats.org/officeDocument/2006/relationships/theme" Target="/ppt/theme/theme1.xml" Id="rId44" /><Relationship Type="http://schemas.openxmlformats.org/officeDocument/2006/relationships/slideMaster" Target="/ppt/slideMasters/slideMaster1.xml" Id="rId4" /><Relationship Type="http://schemas.openxmlformats.org/officeDocument/2006/relationships/viewProps" Target="/ppt/viewProps.xml" Id="rId43" /><Relationship Type="http://schemas.microsoft.com/office/2018/10/relationships/authors" Target="/ppt/authors.xml" Id="rId48" /><Relationship Type="http://schemas.openxmlformats.org/officeDocument/2006/relationships/customXml" Target="/customXml/item3.xml" Id="rId3" /><Relationship Type="http://schemas.openxmlformats.org/officeDocument/2006/relationships/notesMaster" Target="/ppt/notesMasters/notesMaster1.xml" Id="rId38" /><Relationship Type="http://schemas.microsoft.com/office/2016/11/relationships/changesInfo" Target="/ppt/changesInfos/changesInfo1.xml" Id="rId46" /><Relationship Type="http://schemas.openxmlformats.org/officeDocument/2006/relationships/commentAuthors" Target="/ppt/commentAuthors.xml" Id="rId41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Jagger" userId="cf4acb15-657a-45e0-bad4-d602a69c1922" providerId="ADAL" clId="{209DDE95-6C34-421B-B422-D7D7F5CFC8D2}"/>
    <pc:docChg chg="custSel modSld">
      <pc:chgData name="Rachel Jagger" userId="cf4acb15-657a-45e0-bad4-d602a69c1922" providerId="ADAL" clId="{209DDE95-6C34-421B-B422-D7D7F5CFC8D2}" dt="2025-05-08T13:20:54.555" v="73" actId="20577"/>
      <pc:docMkLst>
        <pc:docMk/>
      </pc:docMkLst>
      <pc:sldChg chg="modNotesTx">
        <pc:chgData name="Rachel Jagger" userId="cf4acb15-657a-45e0-bad4-d602a69c1922" providerId="ADAL" clId="{209DDE95-6C34-421B-B422-D7D7F5CFC8D2}" dt="2025-05-08T13:14:02.302" v="67" actId="20577"/>
        <pc:sldMkLst>
          <pc:docMk/>
          <pc:sldMk cId="2549297417" sldId="267"/>
        </pc:sldMkLst>
      </pc:sldChg>
      <pc:sldChg chg="modNotesTx">
        <pc:chgData name="Rachel Jagger" userId="cf4acb15-657a-45e0-bad4-d602a69c1922" providerId="ADAL" clId="{209DDE95-6C34-421B-B422-D7D7F5CFC8D2}" dt="2025-05-08T13:20:54.555" v="73" actId="20577"/>
        <pc:sldMkLst>
          <pc:docMk/>
          <pc:sldMk cId="2247659738" sldId="289"/>
        </pc:sldMkLst>
      </pc:sldChg>
      <pc:sldChg chg="addSp delSp modSp mod">
        <pc:chgData name="Rachel Jagger" userId="cf4acb15-657a-45e0-bad4-d602a69c1922" providerId="ADAL" clId="{209DDE95-6C34-421B-B422-D7D7F5CFC8D2}" dt="2025-05-07T19:13:33.719" v="2" actId="962"/>
        <pc:sldMkLst>
          <pc:docMk/>
          <pc:sldMk cId="132287216" sldId="290"/>
        </pc:sldMkLst>
        <pc:spChg chg="del">
          <ac:chgData name="Rachel Jagger" userId="cf4acb15-657a-45e0-bad4-d602a69c1922" providerId="ADAL" clId="{209DDE95-6C34-421B-B422-D7D7F5CFC8D2}" dt="2025-05-07T19:13:31.441" v="0" actId="931"/>
          <ac:spMkLst>
            <pc:docMk/>
            <pc:sldMk cId="132287216" sldId="290"/>
            <ac:spMk id="8" creationId="{3CCC4633-DCBB-ACEA-50D8-67231CC1187D}"/>
          </ac:spMkLst>
        </pc:spChg>
        <pc:picChg chg="add mod">
          <ac:chgData name="Rachel Jagger" userId="cf4acb15-657a-45e0-bad4-d602a69c1922" providerId="ADAL" clId="{209DDE95-6C34-421B-B422-D7D7F5CFC8D2}" dt="2025-05-07T19:13:33.719" v="2" actId="962"/>
          <ac:picMkLst>
            <pc:docMk/>
            <pc:sldMk cId="132287216" sldId="290"/>
            <ac:picMk id="10" creationId="{B095C356-DD39-5700-A4C0-5E9512835124}"/>
          </ac:picMkLst>
        </pc:picChg>
      </pc:sldChg>
      <pc:sldChg chg="modSp mod">
        <pc:chgData name="Rachel Jagger" userId="cf4acb15-657a-45e0-bad4-d602a69c1922" providerId="ADAL" clId="{209DDE95-6C34-421B-B422-D7D7F5CFC8D2}" dt="2025-05-07T19:16:56.753" v="31" actId="1038"/>
        <pc:sldMkLst>
          <pc:docMk/>
          <pc:sldMk cId="304069914" sldId="303"/>
        </pc:sldMkLst>
        <pc:spChg chg="mod">
          <ac:chgData name="Rachel Jagger" userId="cf4acb15-657a-45e0-bad4-d602a69c1922" providerId="ADAL" clId="{209DDE95-6C34-421B-B422-D7D7F5CFC8D2}" dt="2025-05-07T19:16:56.753" v="31" actId="1038"/>
          <ac:spMkLst>
            <pc:docMk/>
            <pc:sldMk cId="304069914" sldId="303"/>
            <ac:spMk id="7" creationId="{CCB79B78-EE39-336A-DB27-ECBE3BC03B27}"/>
          </ac:spMkLst>
        </pc:spChg>
        <pc:spChg chg="mod">
          <ac:chgData name="Rachel Jagger" userId="cf4acb15-657a-45e0-bad4-d602a69c1922" providerId="ADAL" clId="{209DDE95-6C34-421B-B422-D7D7F5CFC8D2}" dt="2025-05-07T19:16:56.753" v="31" actId="1038"/>
          <ac:spMkLst>
            <pc:docMk/>
            <pc:sldMk cId="304069914" sldId="303"/>
            <ac:spMk id="11" creationId="{20E75BD5-A358-7704-A246-4C6E99AD7046}"/>
          </ac:spMkLst>
        </pc:spChg>
        <pc:grpChg chg="mod">
          <ac:chgData name="Rachel Jagger" userId="cf4acb15-657a-45e0-bad4-d602a69c1922" providerId="ADAL" clId="{209DDE95-6C34-421B-B422-D7D7F5CFC8D2}" dt="2025-05-07T19:16:56.753" v="31" actId="1038"/>
          <ac:grpSpMkLst>
            <pc:docMk/>
            <pc:sldMk cId="304069914" sldId="303"/>
            <ac:grpSpMk id="28" creationId="{542E7C7D-96EA-1477-E120-BDA0D2C05EB4}"/>
          </ac:grpSpMkLst>
        </pc:grpChg>
        <pc:graphicFrameChg chg="mod">
          <ac:chgData name="Rachel Jagger" userId="cf4acb15-657a-45e0-bad4-d602a69c1922" providerId="ADAL" clId="{209DDE95-6C34-421B-B422-D7D7F5CFC8D2}" dt="2025-05-07T19:16:56.753" v="31" actId="1038"/>
          <ac:graphicFrameMkLst>
            <pc:docMk/>
            <pc:sldMk cId="304069914" sldId="303"/>
            <ac:graphicFrameMk id="49" creationId="{F2708330-A939-3A8C-1F81-AEBB3607DB76}"/>
          </ac:graphicFrameMkLst>
        </pc:graphicFrameChg>
      </pc:sldChg>
      <pc:sldChg chg="addSp delSp modSp mod chgLayout modNotes modNotesTx">
        <pc:chgData name="Rachel Jagger" userId="cf4acb15-657a-45e0-bad4-d602a69c1922" providerId="ADAL" clId="{209DDE95-6C34-421B-B422-D7D7F5CFC8D2}" dt="2025-05-08T13:10:10.664" v="57" actId="20577"/>
        <pc:sldMkLst>
          <pc:docMk/>
          <pc:sldMk cId="504263943" sldId="304"/>
        </pc:sldMkLst>
        <pc:spChg chg="mod or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2" creationId="{42B44C00-EA46-188F-5818-29CC7FCBACF8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3" creationId="{6D899911-C5BF-2D2F-C483-509D5225FB91}"/>
          </ac:spMkLst>
        </pc:spChg>
        <pc:spChg chg="mod ord">
          <ac:chgData name="Rachel Jagger" userId="cf4acb15-657a-45e0-bad4-d602a69c1922" providerId="ADAL" clId="{209DDE95-6C34-421B-B422-D7D7F5CFC8D2}" dt="2025-05-08T13:10:10.664" v="57" actId="20577"/>
          <ac:spMkLst>
            <pc:docMk/>
            <pc:sldMk cId="504263943" sldId="304"/>
            <ac:spMk id="4" creationId="{E2B16032-474B-26D0-23B6-48B10DB80A3A}"/>
          </ac:spMkLst>
        </pc:spChg>
        <pc:spChg chg="mod or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5" creationId="{AF93938F-1164-F277-A068-41808E70D179}"/>
          </ac:spMkLst>
        </pc:spChg>
        <pc:spChg chg="mod or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6" creationId="{2304F05A-FB80-9A72-B02F-654CBF58D595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7" creationId="{D5FF5DFE-A04A-43CD-F8A6-12B9871E71C5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8" creationId="{B2AFA909-9C48-2F36-F05F-C0AEF7AF5D99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9" creationId="{DF5A5418-7FCF-1551-6D8E-5808193D0653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2" creationId="{A8758940-8513-8AB2-7DB7-8BF1D50BA369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13" creationId="{11D476AF-814E-9849-64C0-E6968A71862A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4" creationId="{3D49D9AB-2031-4F36-6AA6-3360B5C2DE7B}"/>
          </ac:spMkLst>
        </pc:spChg>
        <pc:spChg chg="add del mod">
          <ac:chgData name="Rachel Jagger" userId="cf4acb15-657a-45e0-bad4-d602a69c1922" providerId="ADAL" clId="{209DDE95-6C34-421B-B422-D7D7F5CFC8D2}" dt="2025-05-07T19:15:24.928" v="15" actId="6264"/>
          <ac:spMkLst>
            <pc:docMk/>
            <pc:sldMk cId="504263943" sldId="304"/>
            <ac:spMk id="15" creationId="{1C48DBB6-1933-12B8-0432-0FBA6067E92D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7" creationId="{59FC4A73-DA67-6786-2F39-90AA01F27E60}"/>
          </ac:spMkLst>
        </pc:spChg>
        <pc:spChg chg="mod">
          <ac:chgData name="Rachel Jagger" userId="cf4acb15-657a-45e0-bad4-d602a69c1922" providerId="ADAL" clId="{209DDE95-6C34-421B-B422-D7D7F5CFC8D2}" dt="2025-05-07T19:16:19.924" v="20" actId="1076"/>
          <ac:spMkLst>
            <pc:docMk/>
            <pc:sldMk cId="504263943" sldId="304"/>
            <ac:spMk id="18" creationId="{C2EE2890-0880-AFE2-836E-45F718DE9C3B}"/>
          </ac:spMkLst>
        </pc:spChg>
        <pc:spChg chg="mod ord">
          <ac:chgData name="Rachel Jagger" userId="cf4acb15-657a-45e0-bad4-d602a69c1922" providerId="ADAL" clId="{209DDE95-6C34-421B-B422-D7D7F5CFC8D2}" dt="2025-05-07T19:16:05.455" v="19" actId="57"/>
          <ac:spMkLst>
            <pc:docMk/>
            <pc:sldMk cId="504263943" sldId="304"/>
            <ac:spMk id="22" creationId="{B304AD65-CF2D-67C0-328A-C9D4CA96ABC0}"/>
          </ac:spMkLst>
        </pc:spChg>
        <pc:cxnChg chg="mod">
          <ac:chgData name="Rachel Jagger" userId="cf4acb15-657a-45e0-bad4-d602a69c1922" providerId="ADAL" clId="{209DDE95-6C34-421B-B422-D7D7F5CFC8D2}" dt="2025-05-07T19:16:19.924" v="20" actId="1076"/>
          <ac:cxnSpMkLst>
            <pc:docMk/>
            <pc:sldMk cId="504263943" sldId="304"/>
            <ac:cxnSpMk id="10" creationId="{72BB39AC-D22A-58CA-9D20-434CD3AF7E1B}"/>
          </ac:cxnSpMkLst>
        </pc:cxnChg>
        <pc:cxnChg chg="mod">
          <ac:chgData name="Rachel Jagger" userId="cf4acb15-657a-45e0-bad4-d602a69c1922" providerId="ADAL" clId="{209DDE95-6C34-421B-B422-D7D7F5CFC8D2}" dt="2025-05-07T19:16:19.924" v="20" actId="1076"/>
          <ac:cxnSpMkLst>
            <pc:docMk/>
            <pc:sldMk cId="504263943" sldId="304"/>
            <ac:cxnSpMk id="11" creationId="{A1F91A99-6DE8-DEC3-C510-705FA2D1A62F}"/>
          </ac:cxnSpMkLst>
        </pc:cxnChg>
      </pc:sldChg>
      <pc:sldChg chg="modNotesTx">
        <pc:chgData name="Rachel Jagger" userId="cf4acb15-657a-45e0-bad4-d602a69c1922" providerId="ADAL" clId="{209DDE95-6C34-421B-B422-D7D7F5CFC8D2}" dt="2025-05-08T13:12:44.068" v="63" actId="20577"/>
        <pc:sldMkLst>
          <pc:docMk/>
          <pc:sldMk cId="3898095177" sldId="306"/>
        </pc:sldMkLst>
      </pc:sldChg>
    </pc:docChg>
  </pc:docChgLst>
</pc:chgInfo>
</file>

<file path=ppt/handoutMasters/_rels/handoutMaster1.xml.rels>&#65279;<?xml version="1.0" encoding="utf-8"?><Relationships xmlns="http://schemas.openxmlformats.org/package/2006/relationships"><Relationship Type="http://schemas.openxmlformats.org/officeDocument/2006/relationships/theme" Target="/ppt/theme/theme3.xml" Id="rId1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579D3-62B4-4809-8D0C-4876020E209D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4BB8-5B68-4097-BC86-B79371C45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0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2" y="5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FA8D8-D74F-5A4A-BB10-7F88E22CEF6D}" type="datetimeFigureOut">
              <a:t>09-05-2025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9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2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2873-EBE5-CF42-9E30-7832FC02D1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Id2" /><Relationship Type="http://schemas.openxmlformats.org/officeDocument/2006/relationships/notesMaster" Target="/ppt/notesMasters/notesMaster1.xml" Id="rId1" /></Relationship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Whilst the association between depression and diabetes is clearly complex, several meta-analyses have shown an increased risk in patients with MDD compared with the general population.</a:t>
            </a:r>
            <a:r>
              <a:rPr lang="en-GB" baseline="30000" dirty="0"/>
              <a:t>2,3</a:t>
            </a:r>
            <a:r>
              <a:rPr lang="en-GB" dirty="0"/>
              <a:t> It is not clear what pathology underlies this association, which is complicated by the many risk factors that link diabetes and depression such as physical inactivity, and obesity.</a:t>
            </a:r>
            <a:r>
              <a:rPr lang="en-GB" baseline="30000" dirty="0"/>
              <a:t>2,3,5</a:t>
            </a:r>
            <a:r>
              <a:rPr lang="en-GB" dirty="0"/>
              <a:t> It has been hypothesised that the dysregulation of the hypothalamic–pituitary–adrenal axis, commonly seen in patients with MDD, could be partly responsible for symptoms of insulin resistance.</a:t>
            </a:r>
            <a:r>
              <a:rPr lang="en-GB" baseline="30000" dirty="0"/>
              <a:t>5</a:t>
            </a:r>
            <a:r>
              <a:rPr lang="en-GB" dirty="0"/>
              <a:t> More research is needed to clarify the relationship. In the meantime, attending physicians should be aware of the potential comorbidity of type 2 diabetes with depression, and be prepared to diagnose and manage the conditions in tandem.</a:t>
            </a:r>
            <a:r>
              <a:rPr lang="en-GB" baseline="30000" dirty="0"/>
              <a:t>5</a:t>
            </a:r>
            <a:endParaRPr lang="en-GB" dirty="0"/>
          </a:p>
          <a:p>
            <a:endParaRPr lang="en-GB" dirty="0"/>
          </a:p>
          <a:p>
            <a:r>
              <a:rPr lang="en-GB" dirty="0"/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Guerrero Fernández de Alba I, Gimeno-Miguel A, Poblador-</a:t>
            </a:r>
            <a:r>
              <a:rPr lang="en-GB" dirty="0" err="1"/>
              <a:t>Plou</a:t>
            </a:r>
            <a:r>
              <a:rPr lang="en-GB" dirty="0"/>
              <a:t> B, et al. Association between mental health comorbidity and health outcomes in type 2 diabetes mellitus patients. Sci Rep 2020; 10 (1): 19583. 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Vancampfort D, Correll CU, Galling B, et al. Diabetes mellitus in people with schizophrenia, bipolar disorder and major depressive disorder: a systematic review and large scale meta-analysis. World Psychiatry 2016; 15 (2): 166–174.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Mezuk B, Eaton WW, Albrecht S, Golden SH. Depression and type 2 diabetes over the lifespan: a meta-analysis. Diabetes Care 2008; 31 (12): 2383–2390.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Prigge R, Wild SH, Jackson CA. Depression, diabetes, comorbid depression and diabetes and risk of all-cause and cause-specific mortality: a prospective cohort study. </a:t>
            </a:r>
            <a:r>
              <a:rPr lang="en-GB" dirty="0" err="1"/>
              <a:t>Diabetologia</a:t>
            </a:r>
            <a:r>
              <a:rPr lang="en-GB" dirty="0"/>
              <a:t> 2022; 65 (9): 1450–1460.</a:t>
            </a: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Kreider KE. Diabetes distress or major depressive disorder? A practical approach to diagnosing and treating psychological comorbidities of diabetes. Diabetes </a:t>
            </a:r>
            <a:r>
              <a:rPr lang="en-GB" dirty="0" err="1"/>
              <a:t>Ther</a:t>
            </a:r>
            <a:r>
              <a:rPr lang="en-GB" dirty="0"/>
              <a:t> 2017; 8 (1): 1–7.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2873-EBE5-CF42-9E30-7832FC02D1D9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565074"/>
      </p:ext>
    </p:extLst>
  </p:cSld>
  <p:clrMapOvr>
    <a:masterClrMapping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23686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slideLayout" Target="/ppt/slideLayouts/slideLayout2.xml" Id="rId2" /><Relationship Type="http://schemas.openxmlformats.org/officeDocument/2006/relationships/theme" Target="/ppt/theme/theme1.xml" Id="rId37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 dirty="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4121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24.xml.rels>&#65279;<?xml version="1.0" encoding="utf-8"?><Relationships xmlns="http://schemas.openxmlformats.org/package/2006/relationships"><Relationship Type="http://schemas.openxmlformats.org/officeDocument/2006/relationships/notesSlide" Target="/ppt/notesSlides/notesSlide24.xml" Id="rId3" /><Relationship Type="http://schemas.openxmlformats.org/officeDocument/2006/relationships/slideLayout" Target="/ppt/slideLayouts/slideLayout2.xml" Id="rId2" /><Relationship Type="http://schemas.openxmlformats.org/officeDocument/2006/relationships/tags" Target="/ppt/tags/tag16.xml" Id="rId1" /></Relationships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7B405D2-7477-42FC-98D8-38C2B367107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Major depressive disorder (MDD) – Comorbidity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7B2DA7-8CB1-414E-B90E-C66E663EC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Diabetes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79B9925-A1CA-4D3D-A6C5-E8DE5ED2CE4F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dirty="0">
                <a:solidFill>
                  <a:schemeClr val="tx1"/>
                </a:solidFill>
              </a:rPr>
              <a:t>Diabetes is often comorbid with mental health conditions, such as depression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pPr lvl="1"/>
            <a:r>
              <a:rPr lang="en-GB" dirty="0">
                <a:solidFill>
                  <a:schemeClr val="tx1"/>
                </a:solidFill>
              </a:rPr>
              <a:t>An analysis of Spanish medical records found that among 63,365 people with type 2 diabetes, mental health comorbidity was observed in 19% – the most common mental health comorbidity was depression, which was </a:t>
            </a:r>
            <a:r>
              <a:rPr lang="en-GB" b="1" dirty="0">
                <a:solidFill>
                  <a:schemeClr val="tx1"/>
                </a:solidFill>
              </a:rPr>
              <a:t>observed in 13.6% of patients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  <a:endParaRPr lang="en-GB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GB" dirty="0">
                <a:solidFill>
                  <a:schemeClr val="tx1"/>
                </a:solidFill>
              </a:rPr>
              <a:t>In one large-scale comparison of &gt;400,000 patients with severe mental illness matched to &gt;5 million controls, patients with MDD were </a:t>
            </a:r>
            <a:r>
              <a:rPr lang="en-GB" b="1" dirty="0">
                <a:solidFill>
                  <a:schemeClr val="tx1"/>
                </a:solidFill>
              </a:rPr>
              <a:t>1.4 times more likely </a:t>
            </a:r>
            <a:r>
              <a:rPr lang="en-GB" dirty="0">
                <a:solidFill>
                  <a:schemeClr val="tx1"/>
                </a:solidFill>
              </a:rPr>
              <a:t>to develop type 2 diabetes compared with the general population</a:t>
            </a:r>
            <a:r>
              <a:rPr lang="en-GB" baseline="30000" dirty="0">
                <a:solidFill>
                  <a:schemeClr val="tx1"/>
                </a:solidFill>
              </a:rPr>
              <a:t>2</a:t>
            </a:r>
            <a:endParaRPr lang="en-GB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GB" dirty="0">
                <a:solidFill>
                  <a:schemeClr val="tx1"/>
                </a:solidFill>
              </a:rPr>
              <a:t>In another analysis – a meta-analysis of 18 publications – patients with depression were </a:t>
            </a:r>
            <a:r>
              <a:rPr lang="en-GB" b="1" dirty="0">
                <a:solidFill>
                  <a:schemeClr val="tx1"/>
                </a:solidFill>
              </a:rPr>
              <a:t>1.6 times more likely </a:t>
            </a:r>
            <a:r>
              <a:rPr lang="en-GB" dirty="0">
                <a:solidFill>
                  <a:schemeClr val="tx1"/>
                </a:solidFill>
              </a:rPr>
              <a:t>to develop type 2 diabetes than healthy controls</a:t>
            </a:r>
            <a:r>
              <a:rPr lang="en-GB" baseline="30000" dirty="0">
                <a:solidFill>
                  <a:schemeClr val="tx1"/>
                </a:solidFill>
              </a:rPr>
              <a:t>3</a:t>
            </a:r>
          </a:p>
          <a:p>
            <a:pPr>
              <a:lnSpc>
                <a:spcPct val="100000"/>
              </a:lnSpc>
            </a:pPr>
            <a:r>
              <a:rPr lang="en-GB" dirty="0">
                <a:solidFill>
                  <a:schemeClr val="tx1"/>
                </a:solidFill>
              </a:rPr>
              <a:t>Importantly, in this analysis a strong association was not seen for patients with diabetes subsequently developing depression (the reverse correlation)</a:t>
            </a:r>
            <a:r>
              <a:rPr lang="en-GB" baseline="30000" dirty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GB" dirty="0">
                <a:solidFill>
                  <a:schemeClr val="tx1"/>
                </a:solidFill>
              </a:rPr>
              <a:t>Data from a large-scale cohort analysis suggest that depression and diabetes are separately associated with increased all-cause mortality, and when comorbid they have a synergistic effect on the risk of death beyond that expected from the individual effects</a:t>
            </a:r>
            <a:r>
              <a:rPr lang="en-GB" baseline="30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69F0E-B143-4672-A1AD-BBF54AF3171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MDD=major depressive disorder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1. Guerrero Fernández de Alba et al. Sci Rep 2020;10(1):19583; 2. </a:t>
            </a:r>
            <a:r>
              <a:rPr lang="en-GB" dirty="0" err="1"/>
              <a:t>Vancampfort</a:t>
            </a:r>
            <a:r>
              <a:rPr lang="en-GB" dirty="0"/>
              <a:t> et al. World Psychiatry 2016;15(2):166–174; </a:t>
            </a:r>
            <a:br>
              <a:rPr lang="en-GB" dirty="0"/>
            </a:br>
            <a:r>
              <a:rPr lang="en-GB" dirty="0"/>
              <a:t>3. </a:t>
            </a:r>
            <a:r>
              <a:rPr lang="en-GB" dirty="0" err="1"/>
              <a:t>Mezuk</a:t>
            </a:r>
            <a:r>
              <a:rPr lang="en-GB" dirty="0"/>
              <a:t> et al. Diabetes Care 2008;31(12):2383–2390; 4. </a:t>
            </a:r>
            <a:r>
              <a:rPr lang="en-US" dirty="0" err="1"/>
              <a:t>Prigge</a:t>
            </a:r>
            <a:r>
              <a:rPr lang="en-US" dirty="0"/>
              <a:t> et al. </a:t>
            </a:r>
            <a:r>
              <a:rPr lang="en-US" dirty="0" err="1"/>
              <a:t>Diabetologia</a:t>
            </a:r>
            <a:r>
              <a:rPr lang="en-US" dirty="0"/>
              <a:t> 2022;65(9):1450–1460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19583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oyZv5ufA"/>
  <p:tag name="ARTICULATE_SLIDE_COUNT" val="22"/>
  <p:tag name="ARTICULATE_PROJECT_OPEN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&#65279;<?xml version="1.0" encoding="utf-8"?><Relationships xmlns="http://schemas.openxmlformats.org/package/2006/relationships"><Relationship Type="http://schemas.microsoft.com/office/2011/relationships/webextension" Target="/ppt/webextensions/webextension1.xml" Id="rId1" 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ECC8D0-FDAA-4575-9CBC-F31A8967BD43}">
  <we:reference id="e3b93a0b-ccfa-4110-a55c-43ea778c55ae" version="2.0.0.0" store="EXCatalog" storeType="EXCatalog"/>
  <we:alternateReferences>
    <we:reference id="WA200003915" version="2.0.0.0" store="en-GB" storeType="OMEX"/>
  </we:alternateReferences>
  <we:properties/>
  <we:bindings/>
  <we:snapshot xmlns:r="http://schemas.openxmlformats.org/officeDocument/2006/relationships"/>
</we:webextension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8C6DA629-F75E-45E1-AACB-2A8F224C6D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57DDD5-B2AA-4BBA-9C23-19566C160E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B15C88-4031-4F4E-BA98-CAED57AF7C63}">
  <ds:schemaRefs>
    <ds:schemaRef ds:uri="http://schemas.microsoft.com/office/2006/metadata/properties"/>
    <ds:schemaRef ds:uri="http://schemas.microsoft.com/office/infopath/2007/PartnerControls"/>
    <ds:schemaRef ds:uri="28627d7c-4416-4bc1-86cf-ca6c3a42a8f2"/>
    <ds:schemaRef ds:uri="08562aa6-c0ad-4fb9-8a82-15409d3a28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Neurotorium - PowerPoint-Skabelon - 2022-01-28</Template>
  <TotalTime>1112</TotalTime>
  <Words>15464</Words>
  <Application>Microsoft Office PowerPoint</Application>
  <PresentationFormat>Widescreen</PresentationFormat>
  <Paragraphs>846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NewBaskervilleStd-Bold</vt:lpstr>
      <vt:lpstr>Times New Roman</vt:lpstr>
      <vt:lpstr>Wingdings</vt:lpstr>
      <vt:lpstr>Neurotorium - PowerPoint-Skabelon - 2022-01-28</vt:lpstr>
      <vt:lpstr>PowerPoint Presentation</vt:lpstr>
      <vt:lpstr>Defining comorbidity</vt:lpstr>
      <vt:lpstr>Neuropsychiatric comorbidities in patients with depression</vt:lpstr>
      <vt:lpstr>Physical comorbidities in patients with depression</vt:lpstr>
      <vt:lpstr>Shared pathways underly disease comorbidity</vt:lpstr>
      <vt:lpstr>Prevalence of chronic conditions in patients with MDD</vt:lpstr>
      <vt:lpstr>Prevalence of depression in patients with chronic conditions</vt:lpstr>
      <vt:lpstr>Depression adds to the burden of chronic conditions</vt:lpstr>
      <vt:lpstr>The effect of comorbidities on patients’ quality of life</vt:lpstr>
      <vt:lpstr>The impact of comorbidities on clinical outcomes in MDD</vt:lpstr>
      <vt:lpstr>Treatment application of the link between MDD and comorbidities</vt:lpstr>
      <vt:lpstr>Neuropsychiatric comorbidities</vt:lpstr>
      <vt:lpstr>Psychiatric comorbidities of MDD</vt:lpstr>
      <vt:lpstr>Anxiety</vt:lpstr>
      <vt:lpstr>Obsessive–compulsive disorder (OCD)</vt:lpstr>
      <vt:lpstr>Post-traumatic stress disorder (PTSD)</vt:lpstr>
      <vt:lpstr>Attention deficit hyperactivity disorder (ADHD)</vt:lpstr>
      <vt:lpstr>Schizophrenia</vt:lpstr>
      <vt:lpstr>Substance-use disorder</vt:lpstr>
      <vt:lpstr>Personality disorders</vt:lpstr>
      <vt:lpstr>Physical comorbidities</vt:lpstr>
      <vt:lpstr>Mental disorders and physical disease</vt:lpstr>
      <vt:lpstr>Physical comorbidities of MDD</vt:lpstr>
      <vt:lpstr>Diabetes</vt:lpstr>
      <vt:lpstr>Hypertension</vt:lpstr>
      <vt:lpstr>Cardiovascular disease</vt:lpstr>
      <vt:lpstr>Cancer</vt:lpstr>
      <vt:lpstr>Osteoporosis and risk of fractures</vt:lpstr>
      <vt:lpstr>Neurological disorders and MDD</vt:lpstr>
      <vt:lpstr>Alzheimer’s disease (AD) and MDD</vt:lpstr>
      <vt:lpstr>Summary</vt:lpstr>
      <vt:lpstr>Summary of the increased risk of comorbidities in patients with MDD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Edge</dc:creator>
  <cp:lastModifiedBy>Christina Polyzogopoulou</cp:lastModifiedBy>
  <cp:revision>1589</cp:revision>
  <cp:lastPrinted>2018-08-16T09:06:48Z</cp:lastPrinted>
  <dcterms:created xsi:type="dcterms:W3CDTF">2017-01-23T14:24:15Z</dcterms:created>
  <dcterms:modified xsi:type="dcterms:W3CDTF">2025-05-09T11:22:21Z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934A997F-4108-42B7-A2F1-76962FE84844</vt:lpwstr>
  </property>
  <property fmtid="{D5CDD505-2E9C-101B-9397-08002B2CF9AE}" pid="3" name="ArticulatePath">
    <vt:lpwstr>6 - Treatment principles 12-Jan-18</vt:lpwstr>
  </property>
  <property fmtid="{D5CDD505-2E9C-101B-9397-08002B2CF9AE}" pid="4" name="ContentTypeId">
    <vt:lpwstr>0x01010062B393518E922946AD600E2E02326B8A</vt:lpwstr>
  </property>
  <property fmtid="{D5CDD505-2E9C-101B-9397-08002B2CF9AE}" pid="5" name="MediaServiceImageTags">
    <vt:lpwstr/>
  </property>
</Properties>
</file>