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revisionInfo.xml" ContentType="application/vnd.ms-powerpoint.revisioninfo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22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8"/>
  </p:notesMasterIdLst>
  <p:handoutMasterIdLst>
    <p:handoutMasterId r:id="rId39"/>
  </p:handoutMasterIdLst>
  <p:sldIdLst>
    <p:sldId id="289" r:id="rId36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1A1A17"/>
    <a:srgbClr val="3F1A01"/>
    <a:srgbClr val="DADDE1"/>
    <a:srgbClr val="D9D9D9"/>
    <a:srgbClr val="B51C12"/>
    <a:srgbClr val="FCEBCC"/>
    <a:srgbClr val="EDECE5"/>
    <a:srgbClr val="EF9C00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DDE95-6C34-421B-B422-D7D7F5CFC8D2}" v="14" dt="2025-05-08T13:13:54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2" autoAdjust="0"/>
    <p:restoredTop sz="73608" autoAdjust="0"/>
  </p:normalViewPr>
  <p:slideViewPr>
    <p:cSldViewPr snapToGrid="0" snapToObjects="1">
      <p:cViewPr varScale="1">
        <p:scale>
          <a:sx n="78" d="100"/>
          <a:sy n="78" d="100"/>
        </p:scale>
        <p:origin x="72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88" y="-2088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5/10/relationships/revisionInfo" Target="/ppt/revisionInfo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slide" Target="/ppt/slides/slide32.xml" Id="rId36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microsoft.com/office/2018/10/relationships/authors" Target="/ppt/authors.xml" Id="rId48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209DDE95-6C34-421B-B422-D7D7F5CFC8D2}"/>
    <pc:docChg chg="custSel modSld">
      <pc:chgData name="Rachel Jagger" userId="cf4acb15-657a-45e0-bad4-d602a69c1922" providerId="ADAL" clId="{209DDE95-6C34-421B-B422-D7D7F5CFC8D2}" dt="2025-05-08T13:20:54.555" v="73" actId="20577"/>
      <pc:docMkLst>
        <pc:docMk/>
      </pc:docMkLst>
      <pc:sldChg chg="modNotesTx">
        <pc:chgData name="Rachel Jagger" userId="cf4acb15-657a-45e0-bad4-d602a69c1922" providerId="ADAL" clId="{209DDE95-6C34-421B-B422-D7D7F5CFC8D2}" dt="2025-05-08T13:14:02.302" v="67" actId="20577"/>
        <pc:sldMkLst>
          <pc:docMk/>
          <pc:sldMk cId="2549297417" sldId="267"/>
        </pc:sldMkLst>
      </pc:sldChg>
      <pc:sldChg chg="modNotesTx">
        <pc:chgData name="Rachel Jagger" userId="cf4acb15-657a-45e0-bad4-d602a69c1922" providerId="ADAL" clId="{209DDE95-6C34-421B-B422-D7D7F5CFC8D2}" dt="2025-05-08T13:20:54.555" v="73" actId="20577"/>
        <pc:sldMkLst>
          <pc:docMk/>
          <pc:sldMk cId="2247659738" sldId="289"/>
        </pc:sldMkLst>
      </pc:sldChg>
      <pc:sldChg chg="addSp delSp modSp mod">
        <pc:chgData name="Rachel Jagger" userId="cf4acb15-657a-45e0-bad4-d602a69c1922" providerId="ADAL" clId="{209DDE95-6C34-421B-B422-D7D7F5CFC8D2}" dt="2025-05-07T19:13:33.719" v="2" actId="962"/>
        <pc:sldMkLst>
          <pc:docMk/>
          <pc:sldMk cId="132287216" sldId="290"/>
        </pc:sldMkLst>
        <pc:spChg chg="del">
          <ac:chgData name="Rachel Jagger" userId="cf4acb15-657a-45e0-bad4-d602a69c1922" providerId="ADAL" clId="{209DDE95-6C34-421B-B422-D7D7F5CFC8D2}" dt="2025-05-07T19:13:31.441" v="0" actId="931"/>
          <ac:spMkLst>
            <pc:docMk/>
            <pc:sldMk cId="132287216" sldId="290"/>
            <ac:spMk id="8" creationId="{3CCC4633-DCBB-ACEA-50D8-67231CC1187D}"/>
          </ac:spMkLst>
        </pc:spChg>
        <pc:picChg chg="add mod">
          <ac:chgData name="Rachel Jagger" userId="cf4acb15-657a-45e0-bad4-d602a69c1922" providerId="ADAL" clId="{209DDE95-6C34-421B-B422-D7D7F5CFC8D2}" dt="2025-05-07T19:13:33.719" v="2" actId="962"/>
          <ac:picMkLst>
            <pc:docMk/>
            <pc:sldMk cId="132287216" sldId="290"/>
            <ac:picMk id="10" creationId="{B095C356-DD39-5700-A4C0-5E9512835124}"/>
          </ac:picMkLst>
        </pc:picChg>
      </pc:sldChg>
      <pc:sldChg chg="modSp mod">
        <pc:chgData name="Rachel Jagger" userId="cf4acb15-657a-45e0-bad4-d602a69c1922" providerId="ADAL" clId="{209DDE95-6C34-421B-B422-D7D7F5CFC8D2}" dt="2025-05-07T19:16:56.753" v="31" actId="1038"/>
        <pc:sldMkLst>
          <pc:docMk/>
          <pc:sldMk cId="304069914" sldId="303"/>
        </pc:sldMkLst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7" creationId="{CCB79B78-EE39-336A-DB27-ECBE3BC03B27}"/>
          </ac:spMkLst>
        </pc:spChg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11" creationId="{20E75BD5-A358-7704-A246-4C6E99AD7046}"/>
          </ac:spMkLst>
        </pc:spChg>
        <pc:grpChg chg="mod">
          <ac:chgData name="Rachel Jagger" userId="cf4acb15-657a-45e0-bad4-d602a69c1922" providerId="ADAL" clId="{209DDE95-6C34-421B-B422-D7D7F5CFC8D2}" dt="2025-05-07T19:16:56.753" v="31" actId="1038"/>
          <ac:grpSpMkLst>
            <pc:docMk/>
            <pc:sldMk cId="304069914" sldId="303"/>
            <ac:grpSpMk id="28" creationId="{542E7C7D-96EA-1477-E120-BDA0D2C05EB4}"/>
          </ac:grpSpMkLst>
        </pc:grpChg>
        <pc:graphicFrameChg chg="mod">
          <ac:chgData name="Rachel Jagger" userId="cf4acb15-657a-45e0-bad4-d602a69c1922" providerId="ADAL" clId="{209DDE95-6C34-421B-B422-D7D7F5CFC8D2}" dt="2025-05-07T19:16:56.753" v="31" actId="1038"/>
          <ac:graphicFrameMkLst>
            <pc:docMk/>
            <pc:sldMk cId="304069914" sldId="303"/>
            <ac:graphicFrameMk id="49" creationId="{F2708330-A939-3A8C-1F81-AEBB3607DB76}"/>
          </ac:graphicFrameMkLst>
        </pc:graphicFrameChg>
      </pc:sldChg>
      <pc:sldChg chg="addSp delSp modSp mod chgLayout modNotes modNotesTx">
        <pc:chgData name="Rachel Jagger" userId="cf4acb15-657a-45e0-bad4-d602a69c1922" providerId="ADAL" clId="{209DDE95-6C34-421B-B422-D7D7F5CFC8D2}" dt="2025-05-08T13:10:10.664" v="57" actId="20577"/>
        <pc:sldMkLst>
          <pc:docMk/>
          <pc:sldMk cId="504263943" sldId="304"/>
        </pc:sldMkLst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2" creationId="{42B44C00-EA46-188F-5818-29CC7FCBACF8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3" creationId="{6D899911-C5BF-2D2F-C483-509D5225FB91}"/>
          </ac:spMkLst>
        </pc:spChg>
        <pc:spChg chg="mod ord">
          <ac:chgData name="Rachel Jagger" userId="cf4acb15-657a-45e0-bad4-d602a69c1922" providerId="ADAL" clId="{209DDE95-6C34-421B-B422-D7D7F5CFC8D2}" dt="2025-05-08T13:10:10.664" v="57" actId="20577"/>
          <ac:spMkLst>
            <pc:docMk/>
            <pc:sldMk cId="504263943" sldId="304"/>
            <ac:spMk id="4" creationId="{E2B16032-474B-26D0-23B6-48B10DB80A3A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5" creationId="{AF93938F-1164-F277-A068-41808E70D179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6" creationId="{2304F05A-FB80-9A72-B02F-654CBF58D595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7" creationId="{D5FF5DFE-A04A-43CD-F8A6-12B9871E71C5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8" creationId="{B2AFA909-9C48-2F36-F05F-C0AEF7AF5D9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9" creationId="{DF5A5418-7FCF-1551-6D8E-5808193D0653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2" creationId="{A8758940-8513-8AB2-7DB7-8BF1D50BA36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3" creationId="{11D476AF-814E-9849-64C0-E6968A71862A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4" creationId="{3D49D9AB-2031-4F36-6AA6-3360B5C2DE7B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5" creationId="{1C48DBB6-1933-12B8-0432-0FBA6067E92D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7" creationId="{59FC4A73-DA67-6786-2F39-90AA01F27E60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8" creationId="{C2EE2890-0880-AFE2-836E-45F718DE9C3B}"/>
          </ac:spMkLst>
        </pc:spChg>
        <pc:spChg chg="mod ord">
          <ac:chgData name="Rachel Jagger" userId="cf4acb15-657a-45e0-bad4-d602a69c1922" providerId="ADAL" clId="{209DDE95-6C34-421B-B422-D7D7F5CFC8D2}" dt="2025-05-07T19:16:05.455" v="19" actId="57"/>
          <ac:spMkLst>
            <pc:docMk/>
            <pc:sldMk cId="504263943" sldId="304"/>
            <ac:spMk id="22" creationId="{B304AD65-CF2D-67C0-328A-C9D4CA96ABC0}"/>
          </ac:spMkLst>
        </pc:sp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0" creationId="{72BB39AC-D22A-58CA-9D20-434CD3AF7E1B}"/>
          </ac:cxnSpMkLst>
        </pc:cxn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1" creationId="{A1F91A99-6DE8-DEC3-C510-705FA2D1A62F}"/>
          </ac:cxnSpMkLst>
        </pc:cxnChg>
      </pc:sldChg>
      <pc:sldChg chg="modNotesTx">
        <pc:chgData name="Rachel Jagger" userId="cf4acb15-657a-45e0-bad4-d602a69c1922" providerId="ADAL" clId="{209DDE95-6C34-421B-B422-D7D7F5CFC8D2}" dt="2025-05-08T13:12:44.068" v="63" actId="20577"/>
        <pc:sldMkLst>
          <pc:docMk/>
          <pc:sldMk cId="3898095177" sldId="306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Id2" /><Relationship Type="http://schemas.openxmlformats.org/officeDocument/2006/relationships/notesMaster" Target="/ppt/notesMasters/notesMaster1.xml" Id="rId1" /></Relationship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92541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summarises the increased risk that the presence of depressive symptoms confers on an individual for developing a variety of comorbid conditions. Many of these relationships are thought to be bidirectional – i.e., one increases the chances of the other and </a:t>
            </a:r>
            <a:r>
              <a:rPr lang="en-GB" sz="1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vice versa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and this complexity reinforces the need for integrated models of care that take into account the patient as a whole.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References: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Rickelt J, </a:t>
            </a:r>
            <a:r>
              <a:rPr lang="en-GB" dirty="0" err="1"/>
              <a:t>Viechtbauer</a:t>
            </a:r>
            <a:r>
              <a:rPr lang="en-GB" dirty="0"/>
              <a:t> W, </a:t>
            </a:r>
            <a:r>
              <a:rPr lang="en-GB" dirty="0" err="1"/>
              <a:t>Lieverse</a:t>
            </a:r>
            <a:r>
              <a:rPr lang="en-GB" dirty="0"/>
              <a:t> R, et al. The relation between depressive and obsessive–compulsive symptoms in obsessive–compulsive disorder: results from a large, naturalistic follow-up study. J Affect </a:t>
            </a:r>
            <a:r>
              <a:rPr lang="en-GB" dirty="0" err="1"/>
              <a:t>Disord</a:t>
            </a:r>
            <a:r>
              <a:rPr lang="en-GB" dirty="0"/>
              <a:t> 2016; 203: 241–247.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Dold M, </a:t>
            </a:r>
            <a:r>
              <a:rPr lang="en-GB" dirty="0" err="1"/>
              <a:t>Bartova</a:t>
            </a:r>
            <a:r>
              <a:rPr lang="en-GB" dirty="0"/>
              <a:t> L, </a:t>
            </a:r>
            <a:r>
              <a:rPr lang="en-GB" dirty="0" err="1"/>
              <a:t>Souery</a:t>
            </a:r>
            <a:r>
              <a:rPr lang="en-GB" dirty="0"/>
              <a:t> D, et al. Low comorbid obsessive-compulsive disorder in patients with major depressive disorder – findings from a European </a:t>
            </a:r>
            <a:r>
              <a:rPr lang="en-GB" dirty="0" err="1"/>
              <a:t>multicenter</a:t>
            </a:r>
            <a:r>
              <a:rPr lang="en-GB" dirty="0"/>
              <a:t> study. J Affect </a:t>
            </a:r>
            <a:r>
              <a:rPr lang="en-GB" dirty="0" err="1"/>
              <a:t>Disord</a:t>
            </a:r>
            <a:r>
              <a:rPr lang="en-GB" dirty="0"/>
              <a:t> 2018; 227: 254–259.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 err="1"/>
              <a:t>Thaipisuttikul</a:t>
            </a:r>
            <a:r>
              <a:rPr lang="en-GB" dirty="0"/>
              <a:t> P, </a:t>
            </a:r>
            <a:r>
              <a:rPr lang="en-GB" dirty="0" err="1"/>
              <a:t>Ittasakul</a:t>
            </a:r>
            <a:r>
              <a:rPr lang="en-GB" dirty="0"/>
              <a:t> P, </a:t>
            </a:r>
            <a:r>
              <a:rPr lang="en-GB" dirty="0" err="1"/>
              <a:t>Waleeprakhon</a:t>
            </a:r>
            <a:r>
              <a:rPr lang="en-GB" dirty="0"/>
              <a:t> P, et al. Psychiatric comorbidities in patients with major depressive disorder. </a:t>
            </a:r>
            <a:r>
              <a:rPr lang="en-GB" dirty="0" err="1"/>
              <a:t>Neuropsychiatr</a:t>
            </a:r>
            <a:r>
              <a:rPr lang="en-GB" dirty="0"/>
              <a:t> Dis Treat 2014; 10: 2097–2103.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/>
              <a:t>Kessler RC, Berglund P, Demler O, et al. Lifetime prevalence and age-of-onset distributions of DSM-IV disorders in the National Comorbidity Survey Replication. Arch Gen Psychiatry </a:t>
            </a:r>
            <a:r>
              <a:rPr lang="en-US"/>
              <a:t>2005; 62 (6): 593–602</a:t>
            </a:r>
            <a:r>
              <a:rPr lang="en-US" dirty="0"/>
              <a:t>.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dirty="0"/>
              <a:t>Kessler RC. The prevalence of psychiatric comorbidity. In: Wetzler S, Sanderson WC (eds). An Einstein Psychiatry Publication, No. 14. Treatment Strategies for Patients with Psychiatric Comorbidity. John Wiley &amp; Sons Inc. 1997.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 TI,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Bijlenga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D,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Verduijn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J, et al. Prevalence of ADHD symptoms across clinical stages of major depressive disorder. J Affect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Disord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2016; 197: 29–35.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Cha DS, Carvalho AF, </a:t>
            </a:r>
            <a:r>
              <a:rPr lang="en-GB" dirty="0" err="1"/>
              <a:t>Rosenblat</a:t>
            </a:r>
            <a:r>
              <a:rPr lang="en-GB" dirty="0"/>
              <a:t> JD, et al. Major depressive disorder and type II diabetes mellitus: mechanisms underlying risk for Alzheimer’s disease. CNS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Drug Targets 2014; 13 (10): 1740–1749.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Chen R, Hu Z, Wei L, et al.  Severity of depression and risk for subsequent dementia: cohort studies in China and the UK. Br J Psychiatry 2008; 193 (5): 373–377.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Mezuk B, Eaton WW, Albrecht S, Golden SH. Depression and type 2 diabetes over the lifespan: a meta-analysis. Diabetes Care 2008; 31 (12): 2383–2390.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Gan Y, Gong Y, Tong Y, et al. Depression and the risk of coronary heart disease: a meta-analysis of prospective cohort studies. BMC Psychiatry 2014; 14: 371.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 EL, Chien IC, Lin CH, et al. Increased risk of hypertension in patients with major depressive disorder: a population-based study. J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Psychosom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 2012; 73 (3): 169–174.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Jia Y, Li F, Liu YF, et al. Depression and cancer risk: a systematic review and meta-analysis. Public Health 2017; 149: 138–148.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810065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2.xml.rels>&#65279;<?xml version="1.0" encoding="utf-8"?><Relationships xmlns="http://schemas.openxmlformats.org/package/2006/relationships"><Relationship Type="http://schemas.openxmlformats.org/officeDocument/2006/relationships/notesSlide" Target="/ppt/notesSlides/notesSlide32.xml" Id="rId3" /><Relationship Type="http://schemas.openxmlformats.org/officeDocument/2006/relationships/slideLayout" Target="/ppt/slideLayouts/slideLayout2.xml" Id="rId2" /><Relationship Type="http://schemas.openxmlformats.org/officeDocument/2006/relationships/tags" Target="/ppt/tags/tag22.xml" Id="rId1" /></Relationships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3E6735-96A0-4580-B1DF-0E76B3AFD2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Comorbidity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1D9C1B-4732-4A39-9E87-E339F6CA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200" dirty="0"/>
              <a:t>Summary of the increased risk of comorbidities in patients with MDD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654CD-5FA9-4406-AE77-435C82C780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252076" cy="619200"/>
          </a:xfrm>
        </p:spPr>
        <p:txBody>
          <a:bodyPr numCol="1"/>
          <a:lstStyle/>
          <a:p>
            <a:pPr marL="0" indent="0">
              <a:buNone/>
            </a:pPr>
            <a:r>
              <a:rPr lang="en-GB" baseline="30000" dirty="0" err="1"/>
              <a:t>a</a:t>
            </a:r>
            <a:r>
              <a:rPr lang="en-GB" dirty="0" err="1"/>
              <a:t>Lifetime</a:t>
            </a:r>
            <a:r>
              <a:rPr lang="en-GB" dirty="0"/>
              <a:t> comorbidity of a major depressive episode and non-affective psychosis; MDD=major depressive disorder</a:t>
            </a:r>
            <a:br>
              <a:rPr lang="en-GB" dirty="0"/>
            </a:br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Rickelt</a:t>
            </a:r>
            <a:r>
              <a:rPr lang="en-GB" dirty="0"/>
              <a:t> et al. J Affect </a:t>
            </a:r>
            <a:r>
              <a:rPr lang="en-GB" dirty="0" err="1"/>
              <a:t>Disord</a:t>
            </a:r>
            <a:r>
              <a:rPr lang="en-GB" dirty="0"/>
              <a:t> 2016;203:241–247; 2. </a:t>
            </a:r>
            <a:r>
              <a:rPr lang="en-GB" dirty="0" err="1"/>
              <a:t>Dold</a:t>
            </a:r>
            <a:r>
              <a:rPr lang="en-GB" dirty="0"/>
              <a:t> et al. J Affect </a:t>
            </a:r>
            <a:r>
              <a:rPr lang="en-GB" dirty="0" err="1"/>
              <a:t>Disord</a:t>
            </a:r>
            <a:r>
              <a:rPr lang="en-GB" dirty="0"/>
              <a:t> 2018;227:254–259; 3. </a:t>
            </a:r>
            <a:r>
              <a:rPr lang="en-GB" dirty="0" err="1"/>
              <a:t>Thaipisuttikul</a:t>
            </a:r>
            <a:r>
              <a:rPr lang="en-GB" dirty="0"/>
              <a:t> et al. </a:t>
            </a:r>
            <a:r>
              <a:rPr lang="en-GB" dirty="0" err="1"/>
              <a:t>Neuropsychiatr</a:t>
            </a:r>
            <a:r>
              <a:rPr lang="en-GB" dirty="0"/>
              <a:t> Dis Treat 2014;10:2097–2103;  </a:t>
            </a:r>
            <a:br>
              <a:rPr lang="en-GB" dirty="0"/>
            </a:br>
            <a:r>
              <a:rPr lang="en-US" dirty="0"/>
              <a:t>4. Kessler et al. Arch Gen Psychiatry 2005;62(6):593–602; </a:t>
            </a:r>
            <a:r>
              <a:rPr lang="en-GB" dirty="0"/>
              <a:t>5. Kessler. The prevalence of psychiatric comorbidity. 1997; 6. </a:t>
            </a:r>
            <a:r>
              <a:rPr lang="en-GB" dirty="0" err="1"/>
              <a:t>Bron</a:t>
            </a:r>
            <a:r>
              <a:rPr lang="en-GB" dirty="0"/>
              <a:t> et al. J Affect </a:t>
            </a:r>
            <a:r>
              <a:rPr lang="en-GB" dirty="0" err="1"/>
              <a:t>Disord</a:t>
            </a:r>
            <a:r>
              <a:rPr lang="en-GB" dirty="0"/>
              <a:t> 2016;197:29–35;</a:t>
            </a:r>
          </a:p>
          <a:p>
            <a:r>
              <a:rPr lang="en-GB" dirty="0"/>
              <a:t>7. Cha et al. CNS </a:t>
            </a:r>
            <a:r>
              <a:rPr lang="en-GB" dirty="0" err="1"/>
              <a:t>Neurol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Drug Targets 2014;13(10):1740–1749; </a:t>
            </a:r>
            <a:r>
              <a:rPr lang="en-US" dirty="0"/>
              <a:t>8. Chen et al. Br J Psychiatry 2008;193(5):373–377; </a:t>
            </a:r>
            <a:r>
              <a:rPr lang="en-GB" dirty="0"/>
              <a:t>9. </a:t>
            </a:r>
            <a:r>
              <a:rPr lang="en-GB" dirty="0" err="1"/>
              <a:t>Mezuk</a:t>
            </a:r>
            <a:r>
              <a:rPr lang="en-GB" dirty="0"/>
              <a:t> et al. Diabetes Care 2008;31(12):2383–2390;  </a:t>
            </a:r>
            <a:br>
              <a:rPr lang="en-GB" dirty="0"/>
            </a:br>
            <a:r>
              <a:rPr lang="en-GB" dirty="0"/>
              <a:t>10. Gan et al. BMC Psychiatry 2014;14:371; 11. Wu et al. J </a:t>
            </a:r>
            <a:r>
              <a:rPr lang="en-GB" dirty="0" err="1"/>
              <a:t>Psychosom</a:t>
            </a:r>
            <a:r>
              <a:rPr lang="en-GB" dirty="0"/>
              <a:t> Res 2012;73(3):169–174; 12. Jia et al. Public Health 2017;149:138–148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7B694F7-E556-48AC-985F-E4EAA2689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695870"/>
              </p:ext>
            </p:extLst>
          </p:nvPr>
        </p:nvGraphicFramePr>
        <p:xfrm>
          <a:off x="1728686" y="1545895"/>
          <a:ext cx="873190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9701">
                  <a:extLst>
                    <a:ext uri="{9D8B030D-6E8A-4147-A177-3AD203B41FA5}">
                      <a16:colId xmlns:a16="http://schemas.microsoft.com/office/drawing/2014/main" val="2439930078"/>
                    </a:ext>
                  </a:extLst>
                </a:gridCol>
                <a:gridCol w="3272205">
                  <a:extLst>
                    <a:ext uri="{9D8B030D-6E8A-4147-A177-3AD203B41FA5}">
                      <a16:colId xmlns:a16="http://schemas.microsoft.com/office/drawing/2014/main" val="2525515421"/>
                    </a:ext>
                  </a:extLst>
                </a:gridCol>
              </a:tblGrid>
              <a:tr h="274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Condition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Odds ratio/risk ratio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240548"/>
                  </a:ext>
                </a:extLst>
              </a:tr>
              <a:tr h="274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Obsessive–compulsive disorder (OCD)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buClrTx/>
                        <a:buSzTx/>
                        <a:buFontTx/>
                        <a:buNone/>
                        <a:tabLst>
                          <a:tab pos="270510" algn="l"/>
                        </a:tabLst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Up to 37.5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1-4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Schizophrenia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7.0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5,a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355116"/>
                  </a:ext>
                </a:extLst>
              </a:tr>
              <a:tr h="274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Post-traumatic stress disorder (PTSD)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6.7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Attention deficit hyperactivity disorder (ADHD)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4.5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134116"/>
                  </a:ext>
                </a:extLst>
              </a:tr>
              <a:tr h="274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Drug dependence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4.3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136610"/>
                  </a:ext>
                </a:extLst>
              </a:tr>
              <a:tr h="2748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Generalized anxiety disorder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3.4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4520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C787547-2C01-4DAB-855B-02E2C0C3D417}"/>
              </a:ext>
            </a:extLst>
          </p:cNvPr>
          <p:cNvSpPr/>
          <p:nvPr/>
        </p:nvSpPr>
        <p:spPr>
          <a:xfrm rot="16200000">
            <a:off x="477219" y="2428029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Neuropsychiatric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41EECD3-F74B-446B-8A07-0EADC9137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86015"/>
              </p:ext>
            </p:extLst>
          </p:nvPr>
        </p:nvGraphicFramePr>
        <p:xfrm>
          <a:off x="1730049" y="3799875"/>
          <a:ext cx="8731904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9699">
                  <a:extLst>
                    <a:ext uri="{9D8B030D-6E8A-4147-A177-3AD203B41FA5}">
                      <a16:colId xmlns:a16="http://schemas.microsoft.com/office/drawing/2014/main" val="2439930078"/>
                    </a:ext>
                  </a:extLst>
                </a:gridCol>
                <a:gridCol w="3272205">
                  <a:extLst>
                    <a:ext uri="{9D8B030D-6E8A-4147-A177-3AD203B41FA5}">
                      <a16:colId xmlns:a16="http://schemas.microsoft.com/office/drawing/2014/main" val="25255154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Condition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Odds ratio/risk ratio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240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Alzheimer’s disease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5.0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7,8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410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Diabetes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1.6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362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Cardiovascular disease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1.30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783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Hypertension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1.22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5471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Cancer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27051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1.15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87CB5E5-8C47-4F53-80D5-17866FEB1743}"/>
              </a:ext>
            </a:extLst>
          </p:cNvPr>
          <p:cNvSpPr/>
          <p:nvPr/>
        </p:nvSpPr>
        <p:spPr>
          <a:xfrm rot="16200000">
            <a:off x="614380" y="4544849"/>
            <a:ext cx="18592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Physical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76597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15C88-4031-4F4E-BA98-CAED57AF7C63}">
  <ds:schemaRefs>
    <ds:schemaRef ds:uri="http://schemas.microsoft.com/office/2006/metadata/properties"/>
    <ds:schemaRef ds:uri="http://schemas.microsoft.com/office/infopath/2007/PartnerControls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1112</TotalTime>
  <Words>15464</Words>
  <Application>Microsoft Office PowerPoint</Application>
  <PresentationFormat>Widescreen</PresentationFormat>
  <Paragraphs>846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NewBaskervilleStd-Bold</vt:lpstr>
      <vt:lpstr>Times New Roman</vt:lpstr>
      <vt:lpstr>Wingdings</vt:lpstr>
      <vt:lpstr>Neurotorium - PowerPoint-Skabelon - 2022-01-28</vt:lpstr>
      <vt:lpstr>PowerPoint Presentation</vt:lpstr>
      <vt:lpstr>Defining comorbidity</vt:lpstr>
      <vt:lpstr>Neuropsychiatric comorbidities in patients with depression</vt:lpstr>
      <vt:lpstr>Physical comorbidities in patients with depression</vt:lpstr>
      <vt:lpstr>Shared pathways underly disease comorbidity</vt:lpstr>
      <vt:lpstr>Prevalence of chronic conditions in patients with MDD</vt:lpstr>
      <vt:lpstr>Prevalence of depression in patients with chronic conditions</vt:lpstr>
      <vt:lpstr>Depression adds to the burden of chronic conditions</vt:lpstr>
      <vt:lpstr>The effect of comorbidities on patients’ quality of life</vt:lpstr>
      <vt:lpstr>The impact of comorbidities on clinical outcomes in MDD</vt:lpstr>
      <vt:lpstr>Treatment application of the link between MDD and comorbidities</vt:lpstr>
      <vt:lpstr>Neuropsychiatric comorbidities</vt:lpstr>
      <vt:lpstr>Psychiatric comorbidities of MDD</vt:lpstr>
      <vt:lpstr>Anxiety</vt:lpstr>
      <vt:lpstr>Obsessive–compulsive disorder (OCD)</vt:lpstr>
      <vt:lpstr>Post-traumatic stress disorder (PTSD)</vt:lpstr>
      <vt:lpstr>Attention deficit hyperactivity disorder (ADHD)</vt:lpstr>
      <vt:lpstr>Schizophrenia</vt:lpstr>
      <vt:lpstr>Substance-use disorder</vt:lpstr>
      <vt:lpstr>Personality disorders</vt:lpstr>
      <vt:lpstr>Physical comorbidities</vt:lpstr>
      <vt:lpstr>Mental disorders and physical disease</vt:lpstr>
      <vt:lpstr>Physical comorbidities of MDD</vt:lpstr>
      <vt:lpstr>Diabetes</vt:lpstr>
      <vt:lpstr>Hypertension</vt:lpstr>
      <vt:lpstr>Cardiovascular disease</vt:lpstr>
      <vt:lpstr>Cancer</vt:lpstr>
      <vt:lpstr>Osteoporosis and risk of fractures</vt:lpstr>
      <vt:lpstr>Neurological disorders and MDD</vt:lpstr>
      <vt:lpstr>Alzheimer’s disease (AD) and MDD</vt:lpstr>
      <vt:lpstr>Summary</vt:lpstr>
      <vt:lpstr>Summary of the increased risk of comorbidities in patients with MDD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1589</cp:revision>
  <cp:lastPrinted>2018-08-16T09:06:48Z</cp:lastPrinted>
  <dcterms:created xsi:type="dcterms:W3CDTF">2017-01-23T14:24:15Z</dcterms:created>
  <dcterms:modified xsi:type="dcterms:W3CDTF">2025-05-09T11:22:21Z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