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6"/>
  </p:notesMasterIdLst>
  <p:handoutMasterIdLst>
    <p:handoutMasterId r:id="rId7"/>
  </p:handoutMasterIdLst>
  <p:sldIdLst>
    <p:sldId id="291" r:id="rId5"/>
  </p:sldIdLst>
  <p:sldSz cx="12192000" cy="6858000"/>
  <p:notesSz cx="6797675" cy="9874250"/>
  <p:custDataLst>
    <p:tags r:id="rId8"/>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548E33BE-41FD-592C-5C8D-31BD765ADCA9}" name="Cambridge" initials="CB" userId="Cambridge" providerId="None"/>
  <p188:author id="{5ACDF9C1-C97A-4004-6B13-08511EB5CE41}" name="Rachel Jagger" initials="RJ" userId="S::Rachel.Jagger@primeglobalpeople.com::cf4acb15-657a-45e0-bad4-d602a69c1922" providerId="AD"/>
  <p188:author id="{FFE47EE6-A2F0-13A5-8EE8-3661DB1849A6}" name="Medical Writer" initials="MP" userId="Medical Writ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rian Lawrence Odlaug" initials="BLO" lastIdx="40" clrIdx="6">
    <p:extLst>
      <p:ext uri="{19B8F6BF-5375-455C-9EA6-DF929625EA0E}">
        <p15:presenceInfo xmlns:p15="http://schemas.microsoft.com/office/powerpoint/2012/main" userId="S-1-5-21-1839211835-619659539-556599288-185339" providerId="AD"/>
      </p:ext>
    </p:extLst>
  </p:cmAuthor>
  <p:cmAuthor id="1" name="Christopher Edge" initials="CE" lastIdx="261" clrIdx="0"/>
  <p:cmAuthor id="8" name="Murat Yildirim" initials="MY" lastIdx="141" clrIdx="7">
    <p:extLst>
      <p:ext uri="{19B8F6BF-5375-455C-9EA6-DF929625EA0E}">
        <p15:presenceInfo xmlns:p15="http://schemas.microsoft.com/office/powerpoint/2012/main" userId="S-1-5-21-1839211835-619659539-556599288-101548" providerId="AD"/>
      </p:ext>
    </p:extLst>
  </p:cmAuthor>
  <p:cmAuthor id="2" name="Ebru Karakoc Madsen" initials="EBKA" lastIdx="24" clrIdx="1"/>
  <p:cmAuthor id="9" name="Bjarke Ebert" initials="BE" lastIdx="33" clrIdx="8">
    <p:extLst>
      <p:ext uri="{19B8F6BF-5375-455C-9EA6-DF929625EA0E}">
        <p15:presenceInfo xmlns:p15="http://schemas.microsoft.com/office/powerpoint/2012/main" userId="S-1-5-21-1839211835-619659539-556599288-6688" providerId="AD"/>
      </p:ext>
    </p:extLst>
  </p:cmAuthor>
  <p:cmAuthor id="3" name="Audrey Dufour" initials="AD" lastIdx="18" clrIdx="2"/>
  <p:cmAuthor id="10" name="Stine Rasmussen Meehan" initials="SRM" lastIdx="2" clrIdx="9">
    <p:extLst>
      <p:ext uri="{19B8F6BF-5375-455C-9EA6-DF929625EA0E}">
        <p15:presenceInfo xmlns:p15="http://schemas.microsoft.com/office/powerpoint/2012/main" userId="S-1-5-21-1839211835-619659539-556599288-81013" providerId="AD"/>
      </p:ext>
    </p:extLst>
  </p:cmAuthor>
  <p:cmAuthor id="4" name="Simon Wheeler" initials="SW" lastIdx="11" clrIdx="3">
    <p:extLst>
      <p:ext uri="{19B8F6BF-5375-455C-9EA6-DF929625EA0E}">
        <p15:presenceInfo xmlns:p15="http://schemas.microsoft.com/office/powerpoint/2012/main" userId="S-1-5-21-84928900-1697776596-4122394971-6195" providerId="AD"/>
      </p:ext>
    </p:extLst>
  </p:cmAuthor>
  <p:cmAuthor id="5" name="Chris Edge" initials="CE" lastIdx="2" clrIdx="4">
    <p:extLst>
      <p:ext uri="{19B8F6BF-5375-455C-9EA6-DF929625EA0E}">
        <p15:presenceInfo xmlns:p15="http://schemas.microsoft.com/office/powerpoint/2012/main" userId="3aa632d62125fbfb" providerId="Windows Live"/>
      </p:ext>
    </p:extLst>
  </p:cmAuthor>
  <p:cmAuthor id="6" name="Jenny Muiry" initials="JM" lastIdx="3" clrIdx="5">
    <p:extLst>
      <p:ext uri="{19B8F6BF-5375-455C-9EA6-DF929625EA0E}">
        <p15:presenceInfo xmlns:p15="http://schemas.microsoft.com/office/powerpoint/2012/main" userId="S-1-5-21-84928900-1697776596-412239497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1CC"/>
    <a:srgbClr val="1A1A17"/>
    <a:srgbClr val="3F1A01"/>
    <a:srgbClr val="DADDE1"/>
    <a:srgbClr val="D9D9D9"/>
    <a:srgbClr val="B51C12"/>
    <a:srgbClr val="FCEBCC"/>
    <a:srgbClr val="EDECE5"/>
    <a:srgbClr val="EF9C00"/>
    <a:srgbClr val="A5A0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02" autoAdjust="0"/>
    <p:restoredTop sz="73608" autoAdjust="0"/>
  </p:normalViewPr>
  <p:slideViewPr>
    <p:cSldViewPr snapToGrid="0" snapToObjects="1">
      <p:cViewPr varScale="1">
        <p:scale>
          <a:sx n="81" d="100"/>
          <a:sy n="81" d="100"/>
        </p:scale>
        <p:origin x="1950" y="90"/>
      </p:cViewPr>
      <p:guideLst>
        <p:guide orient="horz" pos="2160"/>
        <p:guide pos="3840"/>
      </p:guideLst>
    </p:cSldViewPr>
  </p:slideViewPr>
  <p:outlineViewPr>
    <p:cViewPr>
      <p:scale>
        <a:sx n="33" d="100"/>
        <a:sy n="33" d="100"/>
      </p:scale>
      <p:origin x="0" y="-11454"/>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p:scale>
          <a:sx n="110" d="100"/>
          <a:sy n="110" d="100"/>
        </p:scale>
        <p:origin x="3288" y="-2088"/>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52" y="5"/>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22/07/2025</a:t>
            </a:fld>
            <a:endParaRPr lang="en-GB"/>
          </a:p>
        </p:txBody>
      </p:sp>
      <p:sp>
        <p:nvSpPr>
          <p:cNvPr id="4" name="Footer Placeholder 3"/>
          <p:cNvSpPr>
            <a:spLocks noGrp="1"/>
          </p:cNvSpPr>
          <p:nvPr>
            <p:ph type="ftr" sz="quarter" idx="2"/>
          </p:nvPr>
        </p:nvSpPr>
        <p:spPr>
          <a:xfrm>
            <a:off x="9"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52"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5"/>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52" y="5"/>
            <a:ext cx="2945659" cy="495427"/>
          </a:xfrm>
          <a:prstGeom prst="rect">
            <a:avLst/>
          </a:prstGeom>
        </p:spPr>
        <p:txBody>
          <a:bodyPr vert="horz" lIns="91440" tIns="45720" rIns="91440" bIns="45720" rtlCol="0"/>
          <a:lstStyle>
            <a:lvl1pPr algn="r">
              <a:defRPr sz="1200"/>
            </a:lvl1pPr>
          </a:lstStyle>
          <a:p>
            <a:fld id="{799FA8D8-D74F-5A4A-BB10-7F88E22CEF6D}" type="datetimeFigureOut">
              <a:t>22-07-2025</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9"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52" y="9378824"/>
            <a:ext cx="2945659" cy="495426"/>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Mitochondrial function (i.e., ATP production) is impaired in people with MDD compared with controls, leading to inefficient respiration and the production of reactive oxygen species, resulting in oxidative stress.</a:t>
            </a:r>
            <a:r>
              <a:rPr lang="en-GB" baseline="30000" dirty="0"/>
              <a:t>2</a:t>
            </a:r>
            <a:r>
              <a:rPr lang="en-GB" dirty="0"/>
              <a:t> In addition, MDD has neuroendocrine effects, including sympathetic nervous system activation and HPA axis dysregulation, which can cause hypertension, hypercholesterolemia, hypertriglyceridemia, endothelial dysfunction and abdominal obesity, increasing the risk of diabetes and cardiovascular disease.</a:t>
            </a:r>
            <a:r>
              <a:rPr lang="en-GB" baseline="30000" dirty="0"/>
              <a:t>4</a:t>
            </a:r>
            <a:r>
              <a:rPr lang="en-GB" dirty="0"/>
              <a:t> MDD is also associated with chronic low-grade inflammation, with elevated levels of interleukin (IL)-1, IL-6, tumour-necrosis factor (TNF)-alpha, and C-reactive protein;</a:t>
            </a:r>
            <a:r>
              <a:rPr lang="en-GB" baseline="30000" dirty="0"/>
              <a:t>3,4</a:t>
            </a:r>
            <a:r>
              <a:rPr lang="en-GB" dirty="0"/>
              <a:t> this inflammation also underlies many different somatic diseases, such as diabetes, stroke, heart disease, cancer, and autoimmune disorders such as multiple sclerosis and rheumatoid arthritis.</a:t>
            </a:r>
            <a:r>
              <a:rPr lang="en-GB" baseline="30000" dirty="0"/>
              <a:t>2,4</a:t>
            </a:r>
            <a:r>
              <a:rPr lang="en-GB" dirty="0"/>
              <a:t> The inflammatory processes in MDD along with physical comorbidities, neuroendocrine effects of MDD and behavioural/lifestyle risk factors form a self-perpetuating loop, impacting the development, severity, prognosis and outcomes of MDD as well as its comorbid disorders.</a:t>
            </a:r>
            <a:r>
              <a:rPr lang="en-GB" baseline="30000" dirty="0"/>
              <a:t>4 </a:t>
            </a:r>
            <a:endParaRPr lang="en-GB" dirty="0"/>
          </a:p>
          <a:p>
            <a:pPr lvl="0"/>
            <a:r>
              <a:rPr lang="en-GB" dirty="0"/>
              <a:t>Focusing resources and interventions on those people most at risk of ill health (including people of low socio-economic status) to interrupt the cycles of </a:t>
            </a:r>
            <a:r>
              <a:rPr lang="en-GB" dirty="0" err="1"/>
              <a:t>neuroprogression</a:t>
            </a:r>
            <a:r>
              <a:rPr lang="en-GB" dirty="0"/>
              <a:t> and </a:t>
            </a:r>
            <a:r>
              <a:rPr lang="en-GB" dirty="0" err="1"/>
              <a:t>somatoprogression</a:t>
            </a:r>
            <a:r>
              <a:rPr lang="en-GB" dirty="0"/>
              <a:t>, e.g., through lifestyle interventions, may reduce the development of multiple comorbidities and enhance the quality of life and longevity for these patient populations.</a:t>
            </a:r>
            <a:r>
              <a:rPr lang="en-GB" baseline="30000" dirty="0"/>
              <a:t>2</a:t>
            </a:r>
          </a:p>
          <a:p>
            <a:pPr lvl="0"/>
            <a:endParaRPr lang="en-GB" dirty="0"/>
          </a:p>
          <a:p>
            <a:r>
              <a:rPr lang="en-GB" dirty="0"/>
              <a:t>References:</a:t>
            </a:r>
          </a:p>
          <a:p>
            <a:pPr marL="228600" lvl="0" indent="-228600">
              <a:buFont typeface="+mj-lt"/>
              <a:buAutoNum type="arabicPeriod"/>
            </a:pPr>
            <a:r>
              <a:rPr lang="en-GB" dirty="0"/>
              <a:t>Berk M, Forbes M. The parallel roads of </a:t>
            </a:r>
            <a:r>
              <a:rPr lang="en-GB" dirty="0" err="1"/>
              <a:t>neuroprogression</a:t>
            </a:r>
            <a:r>
              <a:rPr lang="en-GB" dirty="0"/>
              <a:t> and </a:t>
            </a:r>
            <a:r>
              <a:rPr lang="en-GB" dirty="0" err="1"/>
              <a:t>somatoprogression</a:t>
            </a:r>
            <a:r>
              <a:rPr lang="en-GB" dirty="0"/>
              <a:t>: implications for clinical care. Am J Geriatric Psychiatry 2024; 32(8): 968–971.</a:t>
            </a:r>
          </a:p>
          <a:p>
            <a:pPr marL="228600" indent="-228600">
              <a:buFont typeface="+mj-lt"/>
              <a:buAutoNum type="arabicPeriod"/>
            </a:pPr>
            <a:r>
              <a:rPr lang="en-GB" dirty="0"/>
              <a:t>Berk M, K</a:t>
            </a:r>
            <a:r>
              <a:rPr lang="cs-CZ" dirty="0"/>
              <a:t>öhler-Forsberg O, Turner M, et al. </a:t>
            </a:r>
            <a:r>
              <a:rPr lang="en-GB" dirty="0"/>
              <a:t>Comorbidity between major depressive disorder and physical</a:t>
            </a:r>
            <a:r>
              <a:rPr lang="cs-CZ" dirty="0"/>
              <a:t> </a:t>
            </a:r>
            <a:r>
              <a:rPr lang="en-GB" dirty="0"/>
              <a:t>diseases: a comprehensive review of epidemiology, mechanisms and</a:t>
            </a:r>
            <a:r>
              <a:rPr lang="cs-CZ" dirty="0"/>
              <a:t> </a:t>
            </a:r>
            <a:r>
              <a:rPr lang="en-GB" dirty="0"/>
              <a:t>management</a:t>
            </a:r>
            <a:r>
              <a:rPr lang="cs-CZ" dirty="0"/>
              <a:t>. World Ps</a:t>
            </a:r>
            <a:r>
              <a:rPr lang="en-GB" dirty="0"/>
              <a:t>y</a:t>
            </a:r>
            <a:r>
              <a:rPr lang="cs-CZ" dirty="0"/>
              <a:t>ch</a:t>
            </a:r>
            <a:r>
              <a:rPr lang="en-GB" dirty="0" err="1"/>
              <a:t>ia</a:t>
            </a:r>
            <a:r>
              <a:rPr lang="cs-CZ" dirty="0"/>
              <a:t>tr</a:t>
            </a:r>
            <a:r>
              <a:rPr lang="en-GB" dirty="0"/>
              <a:t>y 2023; 22 (3): 366–387.</a:t>
            </a:r>
          </a:p>
          <a:p>
            <a:pPr marL="228600" indent="-228600">
              <a:buFont typeface="+mj-lt"/>
              <a:buAutoNum type="arabicPeriod"/>
            </a:pPr>
            <a:r>
              <a:rPr lang="en-GB" dirty="0"/>
              <a:t>Morris G, Puri BK, Walker AJ, et al. Shared pathways for </a:t>
            </a:r>
            <a:r>
              <a:rPr lang="en-GB" dirty="0" err="1"/>
              <a:t>neuroprogression</a:t>
            </a:r>
            <a:r>
              <a:rPr lang="en-GB" dirty="0"/>
              <a:t> and </a:t>
            </a:r>
            <a:r>
              <a:rPr lang="en-GB" dirty="0" err="1"/>
              <a:t>somatoprogression</a:t>
            </a:r>
            <a:r>
              <a:rPr lang="en-GB" dirty="0"/>
              <a:t> in neuropsychiatric disorders. </a:t>
            </a:r>
            <a:r>
              <a:rPr lang="en-GB" dirty="0" err="1"/>
              <a:t>Neurosci</a:t>
            </a:r>
            <a:r>
              <a:rPr lang="en-GB" dirty="0"/>
              <a:t> </a:t>
            </a:r>
            <a:r>
              <a:rPr lang="en-GB" dirty="0" err="1"/>
              <a:t>Biobehav</a:t>
            </a:r>
            <a:r>
              <a:rPr lang="en-GB" dirty="0"/>
              <a:t> Rev 2019; 107: 862–882.</a:t>
            </a:r>
          </a:p>
          <a:p>
            <a:pPr marL="228600" lvl="0" indent="-228600">
              <a:buFont typeface="+mj-lt"/>
              <a:buAutoNum type="arabicPeriod"/>
            </a:pPr>
            <a:r>
              <a:rPr lang="da-DK" dirty="0"/>
              <a:t>Steffen A, N</a:t>
            </a:r>
            <a:r>
              <a:rPr lang="cs-CZ" dirty="0"/>
              <a:t>ü</a:t>
            </a:r>
            <a:r>
              <a:rPr lang="en-GB" dirty="0"/>
              <a:t>bel J, Jacobi F,</a:t>
            </a:r>
            <a:r>
              <a:rPr lang="da-DK" dirty="0"/>
              <a:t> et al. Mental and somatic comorbidity of </a:t>
            </a:r>
            <a:r>
              <a:rPr lang="en-GB" dirty="0"/>
              <a:t>depression: a comprehensive cross-sectional analysis of 202 diagnosis groups using German nationwide ambulatory claims data. </a:t>
            </a:r>
            <a:r>
              <a:rPr lang="da-DK" dirty="0"/>
              <a:t>BMC Psychiatry 2020; 20: 142.</a:t>
            </a:r>
          </a:p>
        </p:txBody>
      </p:sp>
      <p:sp>
        <p:nvSpPr>
          <p:cNvPr id="4" name="Slide Number Placeholder 3"/>
          <p:cNvSpPr>
            <a:spLocks noGrp="1"/>
          </p:cNvSpPr>
          <p:nvPr>
            <p:ph type="sldNum" sz="quarter" idx="5"/>
          </p:nvPr>
        </p:nvSpPr>
        <p:spPr/>
        <p:txBody>
          <a:bodyPr/>
          <a:lstStyle/>
          <a:p>
            <a:fld id="{037C2873-EBE5-CF42-9E30-7832FC02D1D9}" type="slidenum">
              <a:rPr lang="en-GB" smtClean="0"/>
              <a:pPr/>
              <a:t>1</a:t>
            </a:fld>
            <a:endParaRPr lang="en-GB"/>
          </a:p>
        </p:txBody>
      </p:sp>
      <p:sp>
        <p:nvSpPr>
          <p:cNvPr id="7" name="Slide Image Placeholder 6">
            <a:extLst>
              <a:ext uri="{FF2B5EF4-FFF2-40B4-BE49-F238E27FC236}">
                <a16:creationId xmlns:a16="http://schemas.microsoft.com/office/drawing/2014/main" id="{1D98D129-E56F-EF6E-2469-3330EE25FC94}"/>
              </a:ext>
            </a:extLst>
          </p:cNvPr>
          <p:cNvSpPr>
            <a:spLocks noGrp="1" noRot="1" noChangeAspect="1"/>
          </p:cNvSpPr>
          <p:nvPr>
            <p:ph type="sldImg"/>
          </p:nvPr>
        </p:nvSpPr>
        <p:spPr/>
      </p:sp>
    </p:spTree>
    <p:extLst>
      <p:ext uri="{BB962C8B-B14F-4D97-AF65-F5344CB8AC3E}">
        <p14:creationId xmlns:p14="http://schemas.microsoft.com/office/powerpoint/2010/main" val="2551904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dirty="0"/>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1742925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dirty="0"/>
          </a:p>
        </p:txBody>
      </p:sp>
    </p:spTree>
    <p:extLst>
      <p:ext uri="{BB962C8B-B14F-4D97-AF65-F5344CB8AC3E}">
        <p14:creationId xmlns:p14="http://schemas.microsoft.com/office/powerpoint/2010/main" val="4848236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0062528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401626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652840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9278246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6658969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1977922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3730209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8894293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7034235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06711219"/>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8359863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3406259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364805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411943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4510496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4530607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152417130"/>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9893126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38544124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205768081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0042409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185643740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428206639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32011498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23495507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52617975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4276233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66879116"/>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62277085"/>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253350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2375111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dirty="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6064812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latin typeface="+mn-lt"/>
              </a:rPr>
              <a:t>Copy &amp; Paste</a:t>
            </a: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None/>
            </a:pPr>
            <a:endParaRPr lang="en-GB" sz="1000" b="1" dirty="0">
              <a:solidFill>
                <a:srgbClr val="3F1A01"/>
              </a:solidFill>
              <a:latin typeface="+mn-lt"/>
            </a:endParaRPr>
          </a:p>
          <a:p>
            <a:pPr marL="0" indent="0">
              <a:spcBef>
                <a:spcPts val="0"/>
              </a:spcBef>
              <a:buFont typeface="Arial" panose="020B0604020202020204" pitchFamily="34" charset="0"/>
              <a:buNone/>
            </a:pPr>
            <a:r>
              <a:rPr lang="en-GB" sz="1000" dirty="0">
                <a:solidFill>
                  <a:srgbClr val="3F1A01"/>
                </a:solidFill>
                <a:latin typeface="+mn-lt"/>
              </a:rPr>
              <a:t>When you need to paste text into the presentation </a:t>
            </a:r>
            <a:r>
              <a:rPr lang="en-GB" sz="1000" b="1" dirty="0">
                <a:solidFill>
                  <a:srgbClr val="3F1A01"/>
                </a:solidFill>
                <a:latin typeface="+mn-lt"/>
              </a:rPr>
              <a:t>– Right-Click</a:t>
            </a:r>
            <a:r>
              <a:rPr lang="en-GB" sz="1000" dirty="0">
                <a:solidFill>
                  <a:srgbClr val="3F1A01"/>
                </a:solidFill>
                <a:latin typeface="+mn-lt"/>
              </a:rPr>
              <a:t> and choose </a:t>
            </a:r>
            <a:br>
              <a:rPr lang="en-GB" sz="1000" dirty="0">
                <a:solidFill>
                  <a:srgbClr val="3F1A01"/>
                </a:solidFill>
                <a:latin typeface="+mn-lt"/>
              </a:rPr>
            </a:br>
            <a:r>
              <a:rPr lang="en-GB" sz="1000" dirty="0">
                <a:solidFill>
                  <a:srgbClr val="3F1A01"/>
                </a:solidFill>
                <a:latin typeface="+mn-lt"/>
              </a:rPr>
              <a:t>”</a:t>
            </a:r>
            <a:r>
              <a:rPr lang="en-GB" sz="1000" b="1" dirty="0">
                <a:solidFill>
                  <a:srgbClr val="3F1A01"/>
                </a:solidFill>
                <a:latin typeface="+mn-lt"/>
              </a:rPr>
              <a:t>Keep text only</a:t>
            </a:r>
            <a:r>
              <a:rPr lang="en-GB" sz="1000" dirty="0">
                <a:solidFill>
                  <a:srgbClr val="3F1A01"/>
                </a:solidFill>
                <a:latin typeface="+mn-lt"/>
              </a:rPr>
              <a:t>”.</a:t>
            </a: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buFont typeface="Arial" panose="020B0604020202020204" pitchFamily="34" charset="0"/>
              <a:buNone/>
            </a:pPr>
            <a:endParaRPr lang="en-GB" sz="1000" dirty="0">
              <a:solidFill>
                <a:srgbClr val="3F1A01"/>
              </a:solidFill>
              <a:latin typeface="+mn-lt"/>
            </a:endParaRPr>
          </a:p>
          <a:p>
            <a:pPr marL="0" indent="0">
              <a:spcBef>
                <a:spcPts val="0"/>
              </a:spcBef>
              <a:spcAft>
                <a:spcPts val="600"/>
              </a:spcAft>
              <a:buFont typeface="Arial" panose="020B0604020202020204" pitchFamily="34" charset="0"/>
              <a:buNone/>
            </a:pPr>
            <a:r>
              <a:rPr lang="en-GB" sz="1000" b="1" dirty="0">
                <a:solidFill>
                  <a:srgbClr val="3F1A01"/>
                </a:solidFill>
                <a:latin typeface="+mn-lt"/>
              </a:rPr>
              <a:t>Text styles</a:t>
            </a:r>
          </a:p>
          <a:p>
            <a:pPr marL="0" indent="0">
              <a:spcBef>
                <a:spcPts val="0"/>
              </a:spcBef>
              <a:buFont typeface="Arial" panose="020B0604020202020204" pitchFamily="34" charset="0"/>
              <a:buNone/>
            </a:pPr>
            <a:r>
              <a:rPr lang="en-GB" sz="1000" dirty="0">
                <a:solidFill>
                  <a:srgbClr val="3F1A01"/>
                </a:solidFill>
                <a:latin typeface="+mn-lt"/>
              </a:rPr>
              <a:t>Use the </a:t>
            </a:r>
            <a:r>
              <a:rPr lang="en-GB" sz="1000" b="1" dirty="0">
                <a:solidFill>
                  <a:srgbClr val="3F1A01"/>
                </a:solidFill>
                <a:latin typeface="+mn-lt"/>
              </a:rPr>
              <a:t>TAB-key</a:t>
            </a:r>
            <a:r>
              <a:rPr lang="en-GB" sz="1000" dirty="0">
                <a:solidFill>
                  <a:srgbClr val="3F1A01"/>
                </a:solidFill>
                <a:latin typeface="+mn-lt"/>
              </a:rPr>
              <a:t> to jump through </a:t>
            </a:r>
            <a:br>
              <a:rPr lang="en-GB" sz="1000" dirty="0">
                <a:solidFill>
                  <a:srgbClr val="3F1A01"/>
                </a:solidFill>
                <a:latin typeface="+mn-lt"/>
              </a:rPr>
            </a:br>
            <a:r>
              <a:rPr lang="en-GB" sz="1000" dirty="0">
                <a:solidFill>
                  <a:srgbClr val="3F1A01"/>
                </a:solidFill>
                <a:latin typeface="+mn-lt"/>
              </a:rPr>
              <a:t>levels. Click </a:t>
            </a:r>
            <a:r>
              <a:rPr lang="en-GB" sz="1000" b="1" dirty="0">
                <a:solidFill>
                  <a:srgbClr val="3F1A01"/>
                </a:solidFill>
                <a:latin typeface="+mn-lt"/>
              </a:rPr>
              <a:t>ENTER</a:t>
            </a:r>
            <a:r>
              <a:rPr lang="en-GB" sz="1000" dirty="0">
                <a:solidFill>
                  <a:srgbClr val="3F1A01"/>
                </a:solidFill>
                <a:latin typeface="+mn-lt"/>
              </a:rPr>
              <a:t>, then </a:t>
            </a:r>
            <a:r>
              <a:rPr lang="en-GB" sz="1000" b="1" dirty="0">
                <a:solidFill>
                  <a:srgbClr val="3F1A01"/>
                </a:solidFill>
                <a:latin typeface="+mn-lt"/>
              </a:rPr>
              <a:t>TAB</a:t>
            </a:r>
            <a:r>
              <a:rPr lang="en-GB" sz="100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dirty="0">
                <a:solidFill>
                  <a:srgbClr val="3F1A01"/>
                </a:solidFill>
                <a:latin typeface="+mn-lt"/>
              </a:rPr>
              <a:t>To go back in levels use </a:t>
            </a:r>
            <a:r>
              <a:rPr lang="en-GB" sz="1000" b="1" dirty="0">
                <a:solidFill>
                  <a:srgbClr val="3F1A01"/>
                </a:solidFill>
                <a:latin typeface="+mn-lt"/>
              </a:rPr>
              <a:t>SHIFT-TAB</a:t>
            </a:r>
          </a:p>
          <a:p>
            <a:pPr marL="0" indent="0">
              <a:spcBef>
                <a:spcPts val="0"/>
              </a:spcBef>
              <a:buFont typeface="Arial" panose="020B0604020202020204" pitchFamily="34" charset="0"/>
              <a:buNone/>
            </a:pPr>
            <a:endParaRPr lang="en-GB" sz="100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Guides – Show / Hide</a:t>
            </a:r>
          </a:p>
          <a:p>
            <a:pPr marL="0" indent="0">
              <a:spcBef>
                <a:spcPts val="0"/>
              </a:spcBef>
              <a:buNone/>
            </a:pPr>
            <a:r>
              <a:rPr lang="en-GB" sz="1000" b="0" dirty="0">
                <a:solidFill>
                  <a:srgbClr val="3F1A01"/>
                </a:solidFill>
              </a:rPr>
              <a:t>From the View-tab </a:t>
            </a:r>
          </a:p>
          <a:p>
            <a:pPr marL="0" indent="0">
              <a:spcBef>
                <a:spcPts val="0"/>
              </a:spcBef>
              <a:buNone/>
            </a:pPr>
            <a:r>
              <a:rPr lang="en-GB" sz="1000" b="0" dirty="0">
                <a:solidFill>
                  <a:srgbClr val="3F1A01"/>
                </a:solidFill>
              </a:rPr>
              <a:t>or Alt + F9</a:t>
            </a:r>
          </a:p>
          <a:p>
            <a:pPr marL="0" indent="0">
              <a:spcBef>
                <a:spcPts val="0"/>
              </a:spcBef>
              <a:buNone/>
            </a:pPr>
            <a:endParaRPr lang="en-GB" sz="100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endParaRPr lang="en-GB" sz="140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arrow next to </a:t>
            </a:r>
            <a:r>
              <a:rPr lang="en-GB" sz="1000" b="1" dirty="0">
                <a:solidFill>
                  <a:srgbClr val="000000"/>
                </a:solidFill>
                <a:latin typeface="Arial" panose="020B0604020202020204" pitchFamily="34" charset="0"/>
                <a:ea typeface="Times New Roman" panose="02020603050405020304" pitchFamily="18" charset="0"/>
              </a:rPr>
              <a:t>Layout</a:t>
            </a:r>
            <a:br>
              <a:rPr lang="en-GB" sz="1000" b="1" dirty="0">
                <a:solidFill>
                  <a:srgbClr val="000000"/>
                </a:solidFill>
                <a:latin typeface="Arial" panose="020B0604020202020204" pitchFamily="34" charset="0"/>
                <a:ea typeface="Times New Roman" panose="02020603050405020304" pitchFamily="18" charset="0"/>
              </a:rPr>
            </a:br>
            <a:r>
              <a:rPr lang="en-GB" sz="100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dirty="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310963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endParaRPr lang="en-GB" sz="2800" dirty="0">
              <a:solidFill>
                <a:srgbClr val="B59E5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756061"/>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3041219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6.svg"/><Relationship Id="rId3" Type="http://schemas.openxmlformats.org/officeDocument/2006/relationships/image" Target="../media/image13.png"/><Relationship Id="rId21" Type="http://schemas.openxmlformats.org/officeDocument/2006/relationships/image" Target="../media/image31.png"/><Relationship Id="rId34" Type="http://schemas.openxmlformats.org/officeDocument/2006/relationships/image" Target="../media/image44.sv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5.png"/><Relationship Id="rId33" Type="http://schemas.openxmlformats.org/officeDocument/2006/relationships/image" Target="../media/image43.png"/><Relationship Id="rId2" Type="http://schemas.openxmlformats.org/officeDocument/2006/relationships/notesSlide" Target="../notesSlides/notesSlide1.xml"/><Relationship Id="rId16" Type="http://schemas.openxmlformats.org/officeDocument/2006/relationships/image" Target="../media/image26.svg"/><Relationship Id="rId20" Type="http://schemas.openxmlformats.org/officeDocument/2006/relationships/image" Target="../media/image30.svg"/><Relationship Id="rId29" Type="http://schemas.openxmlformats.org/officeDocument/2006/relationships/image" Target="../media/image39.png"/><Relationship Id="rId1" Type="http://schemas.openxmlformats.org/officeDocument/2006/relationships/slideLayout" Target="../slideLayouts/slideLayout10.xml"/><Relationship Id="rId6" Type="http://schemas.openxmlformats.org/officeDocument/2006/relationships/image" Target="../media/image16.svg"/><Relationship Id="rId11" Type="http://schemas.openxmlformats.org/officeDocument/2006/relationships/image" Target="../media/image21.png"/><Relationship Id="rId24" Type="http://schemas.openxmlformats.org/officeDocument/2006/relationships/image" Target="../media/image34.svg"/><Relationship Id="rId32" Type="http://schemas.openxmlformats.org/officeDocument/2006/relationships/image" Target="../media/image42.sv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png"/><Relationship Id="rId28" Type="http://schemas.openxmlformats.org/officeDocument/2006/relationships/image" Target="../media/image38.svg"/><Relationship Id="rId10" Type="http://schemas.openxmlformats.org/officeDocument/2006/relationships/image" Target="../media/image20.svg"/><Relationship Id="rId19" Type="http://schemas.openxmlformats.org/officeDocument/2006/relationships/image" Target="../media/image29.png"/><Relationship Id="rId31" Type="http://schemas.openxmlformats.org/officeDocument/2006/relationships/image" Target="../media/image41.pn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32.svg"/><Relationship Id="rId27" Type="http://schemas.openxmlformats.org/officeDocument/2006/relationships/image" Target="../media/image37.png"/><Relationship Id="rId30" Type="http://schemas.openxmlformats.org/officeDocument/2006/relationships/image" Target="../media/image40.svg"/><Relationship Id="rId8"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Arrow: Right 93">
            <a:extLst>
              <a:ext uri="{FF2B5EF4-FFF2-40B4-BE49-F238E27FC236}">
                <a16:creationId xmlns:a16="http://schemas.microsoft.com/office/drawing/2014/main" id="{9825B622-D2FF-EC8D-1394-C45CCD5E1BB5}"/>
              </a:ext>
            </a:extLst>
          </p:cNvPr>
          <p:cNvSpPr/>
          <p:nvPr/>
        </p:nvSpPr>
        <p:spPr>
          <a:xfrm rot="3117263" flipV="1">
            <a:off x="2939804" y="4558761"/>
            <a:ext cx="683039" cy="541961"/>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Arrow: Right 81">
            <a:extLst>
              <a:ext uri="{FF2B5EF4-FFF2-40B4-BE49-F238E27FC236}">
                <a16:creationId xmlns:a16="http://schemas.microsoft.com/office/drawing/2014/main" id="{45C1F328-C835-F2A8-AE8E-05A30DF3EE8C}"/>
              </a:ext>
            </a:extLst>
          </p:cNvPr>
          <p:cNvSpPr/>
          <p:nvPr/>
        </p:nvSpPr>
        <p:spPr>
          <a:xfrm rot="18482737">
            <a:off x="2939804" y="3017036"/>
            <a:ext cx="683039" cy="541961"/>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a:extLst>
              <a:ext uri="{FF2B5EF4-FFF2-40B4-BE49-F238E27FC236}">
                <a16:creationId xmlns:a16="http://schemas.microsoft.com/office/drawing/2014/main" id="{6FCC722B-1FF3-EE57-41E0-71CB79653E9A}"/>
              </a:ext>
            </a:extLst>
          </p:cNvPr>
          <p:cNvSpPr/>
          <p:nvPr/>
        </p:nvSpPr>
        <p:spPr>
          <a:xfrm>
            <a:off x="6900532" y="2013526"/>
            <a:ext cx="1942544" cy="408847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1" name="Rectangle 90">
            <a:extLst>
              <a:ext uri="{FF2B5EF4-FFF2-40B4-BE49-F238E27FC236}">
                <a16:creationId xmlns:a16="http://schemas.microsoft.com/office/drawing/2014/main" id="{9ABAC128-6731-D40C-5BD0-9083FA3B2618}"/>
              </a:ext>
            </a:extLst>
          </p:cNvPr>
          <p:cNvSpPr/>
          <p:nvPr/>
        </p:nvSpPr>
        <p:spPr>
          <a:xfrm>
            <a:off x="539751" y="2013526"/>
            <a:ext cx="2116996" cy="408847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Content Placeholder 14">
            <a:extLst>
              <a:ext uri="{FF2B5EF4-FFF2-40B4-BE49-F238E27FC236}">
                <a16:creationId xmlns:a16="http://schemas.microsoft.com/office/drawing/2014/main" id="{2EBD8B41-D71F-4B78-C943-70521F37E54A}"/>
              </a:ext>
            </a:extLst>
          </p:cNvPr>
          <p:cNvSpPr>
            <a:spLocks noGrp="1"/>
          </p:cNvSpPr>
          <p:nvPr>
            <p:ph sz="half" idx="1"/>
          </p:nvPr>
        </p:nvSpPr>
        <p:spPr/>
        <p:txBody>
          <a:bodyPr/>
          <a:lstStyle/>
          <a:p>
            <a:pPr marL="0" indent="0">
              <a:buNone/>
            </a:pPr>
            <a:r>
              <a:rPr lang="en-GB" dirty="0"/>
              <a:t>Pathways of </a:t>
            </a:r>
            <a:r>
              <a:rPr lang="en-US" dirty="0"/>
              <a:t>activated immune–inflammatory stress, oxidative stress and nitrosative stress appear to underlie many psychiatric disorders and physical diseases, including MDD</a:t>
            </a:r>
          </a:p>
        </p:txBody>
      </p:sp>
      <p:sp>
        <p:nvSpPr>
          <p:cNvPr id="2" name="Text Placeholder 1">
            <a:extLst>
              <a:ext uri="{FF2B5EF4-FFF2-40B4-BE49-F238E27FC236}">
                <a16:creationId xmlns:a16="http://schemas.microsoft.com/office/drawing/2014/main" id="{353F3891-C12B-B7A6-CF50-8C444E45BF0A}"/>
              </a:ext>
            </a:extLst>
          </p:cNvPr>
          <p:cNvSpPr>
            <a:spLocks noGrp="1"/>
          </p:cNvSpPr>
          <p:nvPr>
            <p:ph type="body" sz="quarter" idx="17"/>
          </p:nvPr>
        </p:nvSpPr>
        <p:spPr/>
        <p:txBody>
          <a:bodyPr/>
          <a:lstStyle/>
          <a:p>
            <a:r>
              <a:rPr lang="en-GB" dirty="0"/>
              <a:t>Major depressive disorder (MDD) – Comorbidity</a:t>
            </a:r>
          </a:p>
        </p:txBody>
      </p:sp>
      <p:sp>
        <p:nvSpPr>
          <p:cNvPr id="14" name="Title 13">
            <a:extLst>
              <a:ext uri="{FF2B5EF4-FFF2-40B4-BE49-F238E27FC236}">
                <a16:creationId xmlns:a16="http://schemas.microsoft.com/office/drawing/2014/main" id="{0708B1B0-B3AD-F5E0-23AC-B05BDC33EE3A}"/>
              </a:ext>
            </a:extLst>
          </p:cNvPr>
          <p:cNvSpPr>
            <a:spLocks noGrp="1"/>
          </p:cNvSpPr>
          <p:nvPr>
            <p:ph type="title"/>
          </p:nvPr>
        </p:nvSpPr>
        <p:spPr/>
        <p:txBody>
          <a:bodyPr/>
          <a:lstStyle/>
          <a:p>
            <a:r>
              <a:rPr lang="en-GB" dirty="0"/>
              <a:t>Shared pathways underlie disease comorbidity</a:t>
            </a:r>
          </a:p>
        </p:txBody>
      </p:sp>
      <p:sp>
        <p:nvSpPr>
          <p:cNvPr id="8" name="Content Placeholder 7">
            <a:extLst>
              <a:ext uri="{FF2B5EF4-FFF2-40B4-BE49-F238E27FC236}">
                <a16:creationId xmlns:a16="http://schemas.microsoft.com/office/drawing/2014/main" id="{50411AEC-33E6-C3D4-DE7B-33F377F5DA4D}"/>
              </a:ext>
            </a:extLst>
          </p:cNvPr>
          <p:cNvSpPr>
            <a:spLocks noGrp="1"/>
          </p:cNvSpPr>
          <p:nvPr>
            <p:ph idx="19"/>
          </p:nvPr>
        </p:nvSpPr>
        <p:spPr>
          <a:xfrm>
            <a:off x="539750" y="1416786"/>
            <a:ext cx="8266113" cy="662866"/>
          </a:xfrm>
        </p:spPr>
        <p:txBody>
          <a:bodyPr/>
          <a:lstStyle/>
          <a:p>
            <a:r>
              <a:rPr lang="en-GB" dirty="0"/>
              <a:t>The origin and progression of neuropsychiatric and physical disorders share multiple risk factors, which act along common biological pathways to produce overlapping outcomes:</a:t>
            </a:r>
          </a:p>
        </p:txBody>
      </p:sp>
      <p:sp>
        <p:nvSpPr>
          <p:cNvPr id="5" name="Text Placeholder 4">
            <a:extLst>
              <a:ext uri="{FF2B5EF4-FFF2-40B4-BE49-F238E27FC236}">
                <a16:creationId xmlns:a16="http://schemas.microsoft.com/office/drawing/2014/main" id="{698C3618-4F93-6F2B-142F-C9D6D7381B62}"/>
              </a:ext>
            </a:extLst>
          </p:cNvPr>
          <p:cNvSpPr>
            <a:spLocks noGrp="1"/>
          </p:cNvSpPr>
          <p:nvPr>
            <p:ph type="body" sz="quarter" idx="18"/>
          </p:nvPr>
        </p:nvSpPr>
        <p:spPr>
          <a:xfrm>
            <a:off x="539749" y="6102000"/>
            <a:ext cx="10666967" cy="619200"/>
          </a:xfrm>
        </p:spPr>
        <p:txBody>
          <a:bodyPr/>
          <a:lstStyle/>
          <a:p>
            <a:r>
              <a:rPr lang="en-GB" dirty="0"/>
              <a:t>ACE=adverse childhood experience; CVD=cardiovascular disease; HPA=hypothalamic–pituitary–adrenal; MCI=mild cognitive impairment; MDD=major depressive disorder; NAFLD=non-alcoholic fatty liver disease</a:t>
            </a:r>
          </a:p>
          <a:p>
            <a:endParaRPr lang="en-GB" dirty="0"/>
          </a:p>
          <a:p>
            <a:r>
              <a:rPr lang="en-GB" dirty="0"/>
              <a:t>Adapted from: Berk &amp; Forbes. Am J Geriatric Psychiatry 2024;32(8):968–971; Berk et al. World Psychiatry 2023;22(3):366–387; Morris et al. </a:t>
            </a:r>
            <a:r>
              <a:rPr lang="en-GB" dirty="0" err="1"/>
              <a:t>Neurosci</a:t>
            </a:r>
            <a:r>
              <a:rPr lang="en-GB" dirty="0"/>
              <a:t> </a:t>
            </a:r>
            <a:r>
              <a:rPr lang="en-GB" dirty="0" err="1"/>
              <a:t>Biobehav</a:t>
            </a:r>
            <a:r>
              <a:rPr lang="en-GB" dirty="0"/>
              <a:t> Rev 2019;107:862–882</a:t>
            </a:r>
          </a:p>
        </p:txBody>
      </p:sp>
      <p:sp>
        <p:nvSpPr>
          <p:cNvPr id="10" name="Oval 9">
            <a:extLst>
              <a:ext uri="{FF2B5EF4-FFF2-40B4-BE49-F238E27FC236}">
                <a16:creationId xmlns:a16="http://schemas.microsoft.com/office/drawing/2014/main" id="{9664233C-7DA2-8534-B48B-5EE3CCAC0CCA}"/>
              </a:ext>
            </a:extLst>
          </p:cNvPr>
          <p:cNvSpPr/>
          <p:nvPr/>
        </p:nvSpPr>
        <p:spPr>
          <a:xfrm>
            <a:off x="622700" y="2195859"/>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11" name="Graphic 10" descr="Hot dog with solid fill">
            <a:extLst>
              <a:ext uri="{FF2B5EF4-FFF2-40B4-BE49-F238E27FC236}">
                <a16:creationId xmlns:a16="http://schemas.microsoft.com/office/drawing/2014/main" id="{8DC42017-8EE3-E5CD-1D5F-400853D41A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9913" y="2250890"/>
            <a:ext cx="364955" cy="364955"/>
          </a:xfrm>
          <a:prstGeom prst="rect">
            <a:avLst/>
          </a:prstGeom>
        </p:spPr>
      </p:pic>
      <p:sp>
        <p:nvSpPr>
          <p:cNvPr id="16" name="TextBox 15">
            <a:extLst>
              <a:ext uri="{FF2B5EF4-FFF2-40B4-BE49-F238E27FC236}">
                <a16:creationId xmlns:a16="http://schemas.microsoft.com/office/drawing/2014/main" id="{A8D669B7-AC9F-A8CF-F1C8-BDBECB327DDE}"/>
              </a:ext>
            </a:extLst>
          </p:cNvPr>
          <p:cNvSpPr txBox="1"/>
          <p:nvPr/>
        </p:nvSpPr>
        <p:spPr>
          <a:xfrm>
            <a:off x="1115152" y="2287644"/>
            <a:ext cx="829529" cy="276999"/>
          </a:xfrm>
          <a:prstGeom prst="rect">
            <a:avLst/>
          </a:prstGeom>
          <a:noFill/>
        </p:spPr>
        <p:txBody>
          <a:bodyPr wrap="square" rtlCol="0">
            <a:spAutoFit/>
          </a:bodyPr>
          <a:lstStyle/>
          <a:p>
            <a:r>
              <a:rPr lang="en-GB" sz="1200" dirty="0"/>
              <a:t>Poor diet</a:t>
            </a:r>
          </a:p>
        </p:txBody>
      </p:sp>
      <p:sp>
        <p:nvSpPr>
          <p:cNvPr id="18" name="Oval 17">
            <a:extLst>
              <a:ext uri="{FF2B5EF4-FFF2-40B4-BE49-F238E27FC236}">
                <a16:creationId xmlns:a16="http://schemas.microsoft.com/office/drawing/2014/main" id="{6B9FBDFF-6A56-DBEC-9445-68EA52D031BC}"/>
              </a:ext>
            </a:extLst>
          </p:cNvPr>
          <p:cNvSpPr/>
          <p:nvPr/>
        </p:nvSpPr>
        <p:spPr>
          <a:xfrm>
            <a:off x="622700" y="4351909"/>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19" name="Graphic 18" descr="Smoking with solid fill">
            <a:extLst>
              <a:ext uri="{FF2B5EF4-FFF2-40B4-BE49-F238E27FC236}">
                <a16:creationId xmlns:a16="http://schemas.microsoft.com/office/drawing/2014/main" id="{AB06BE0A-D6FE-E3C5-E237-75CC3FA25B3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84219" y="4402795"/>
            <a:ext cx="332755" cy="332755"/>
          </a:xfrm>
          <a:prstGeom prst="rect">
            <a:avLst/>
          </a:prstGeom>
        </p:spPr>
      </p:pic>
      <p:sp>
        <p:nvSpPr>
          <p:cNvPr id="20" name="TextBox 19">
            <a:extLst>
              <a:ext uri="{FF2B5EF4-FFF2-40B4-BE49-F238E27FC236}">
                <a16:creationId xmlns:a16="http://schemas.microsoft.com/office/drawing/2014/main" id="{82575517-647D-BB5A-44B8-ED69E18B3461}"/>
              </a:ext>
            </a:extLst>
          </p:cNvPr>
          <p:cNvSpPr txBox="1"/>
          <p:nvPr/>
        </p:nvSpPr>
        <p:spPr>
          <a:xfrm>
            <a:off x="1147052" y="4443689"/>
            <a:ext cx="1023976" cy="276999"/>
          </a:xfrm>
          <a:prstGeom prst="rect">
            <a:avLst/>
          </a:prstGeom>
          <a:noFill/>
        </p:spPr>
        <p:txBody>
          <a:bodyPr wrap="square" rtlCol="0">
            <a:spAutoFit/>
          </a:bodyPr>
          <a:lstStyle/>
          <a:p>
            <a:r>
              <a:rPr lang="en-GB" sz="1200" dirty="0"/>
              <a:t>Smoking</a:t>
            </a:r>
          </a:p>
        </p:txBody>
      </p:sp>
      <p:sp>
        <p:nvSpPr>
          <p:cNvPr id="22" name="Oval 21">
            <a:extLst>
              <a:ext uri="{FF2B5EF4-FFF2-40B4-BE49-F238E27FC236}">
                <a16:creationId xmlns:a16="http://schemas.microsoft.com/office/drawing/2014/main" id="{76AA8A6E-363C-41F9-58FD-8760B8895E5C}"/>
              </a:ext>
            </a:extLst>
          </p:cNvPr>
          <p:cNvSpPr/>
          <p:nvPr/>
        </p:nvSpPr>
        <p:spPr>
          <a:xfrm>
            <a:off x="622700" y="2730260"/>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23" name="Graphic 22" descr="Couch with solid fill">
            <a:extLst>
              <a:ext uri="{FF2B5EF4-FFF2-40B4-BE49-F238E27FC236}">
                <a16:creationId xmlns:a16="http://schemas.microsoft.com/office/drawing/2014/main" id="{464EF3DA-3435-6DEE-55FE-A8FD90EE094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81179" y="2810005"/>
            <a:ext cx="325162" cy="325162"/>
          </a:xfrm>
          <a:prstGeom prst="rect">
            <a:avLst/>
          </a:prstGeom>
        </p:spPr>
      </p:pic>
      <p:sp>
        <p:nvSpPr>
          <p:cNvPr id="24" name="TextBox 23">
            <a:extLst>
              <a:ext uri="{FF2B5EF4-FFF2-40B4-BE49-F238E27FC236}">
                <a16:creationId xmlns:a16="http://schemas.microsoft.com/office/drawing/2014/main" id="{D3B1435D-A538-8611-51F3-B27EB87F04F0}"/>
              </a:ext>
            </a:extLst>
          </p:cNvPr>
          <p:cNvSpPr txBox="1"/>
          <p:nvPr/>
        </p:nvSpPr>
        <p:spPr>
          <a:xfrm>
            <a:off x="1136418" y="2811407"/>
            <a:ext cx="1378991" cy="276999"/>
          </a:xfrm>
          <a:prstGeom prst="rect">
            <a:avLst/>
          </a:prstGeom>
          <a:noFill/>
        </p:spPr>
        <p:txBody>
          <a:bodyPr wrap="square" rtlCol="0">
            <a:spAutoFit/>
          </a:bodyPr>
          <a:lstStyle/>
          <a:p>
            <a:r>
              <a:rPr lang="en-GB" sz="1200" dirty="0"/>
              <a:t>Physical inactivity</a:t>
            </a:r>
          </a:p>
        </p:txBody>
      </p:sp>
      <p:sp>
        <p:nvSpPr>
          <p:cNvPr id="26" name="Oval 25">
            <a:extLst>
              <a:ext uri="{FF2B5EF4-FFF2-40B4-BE49-F238E27FC236}">
                <a16:creationId xmlns:a16="http://schemas.microsoft.com/office/drawing/2014/main" id="{9B59ECF0-3AED-73C9-4BFB-971C587FA4DF}"/>
              </a:ext>
            </a:extLst>
          </p:cNvPr>
          <p:cNvSpPr/>
          <p:nvPr/>
        </p:nvSpPr>
        <p:spPr>
          <a:xfrm>
            <a:off x="622700" y="3820877"/>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27" name="Graphic 26" descr="Wine with solid fill">
            <a:extLst>
              <a:ext uri="{FF2B5EF4-FFF2-40B4-BE49-F238E27FC236}">
                <a16:creationId xmlns:a16="http://schemas.microsoft.com/office/drawing/2014/main" id="{13B4A97E-87F8-8E80-7537-B162970C58A5}"/>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81179" y="3879356"/>
            <a:ext cx="345856" cy="345856"/>
          </a:xfrm>
          <a:prstGeom prst="rect">
            <a:avLst/>
          </a:prstGeom>
        </p:spPr>
      </p:pic>
      <p:sp>
        <p:nvSpPr>
          <p:cNvPr id="28" name="TextBox 27">
            <a:extLst>
              <a:ext uri="{FF2B5EF4-FFF2-40B4-BE49-F238E27FC236}">
                <a16:creationId xmlns:a16="http://schemas.microsoft.com/office/drawing/2014/main" id="{395292C1-F49A-0786-1B66-E8FCC29302B1}"/>
              </a:ext>
            </a:extLst>
          </p:cNvPr>
          <p:cNvSpPr txBox="1"/>
          <p:nvPr/>
        </p:nvSpPr>
        <p:spPr>
          <a:xfrm>
            <a:off x="1147051" y="3912657"/>
            <a:ext cx="1535429" cy="276999"/>
          </a:xfrm>
          <a:prstGeom prst="rect">
            <a:avLst/>
          </a:prstGeom>
          <a:noFill/>
        </p:spPr>
        <p:txBody>
          <a:bodyPr wrap="square" rtlCol="0">
            <a:spAutoFit/>
          </a:bodyPr>
          <a:lstStyle/>
          <a:p>
            <a:r>
              <a:rPr lang="en-GB" sz="1200" dirty="0"/>
              <a:t>Substance abuse</a:t>
            </a:r>
          </a:p>
        </p:txBody>
      </p:sp>
      <p:sp>
        <p:nvSpPr>
          <p:cNvPr id="33" name="Oval 32">
            <a:extLst>
              <a:ext uri="{FF2B5EF4-FFF2-40B4-BE49-F238E27FC236}">
                <a16:creationId xmlns:a16="http://schemas.microsoft.com/office/drawing/2014/main" id="{F342FE80-743A-4356-148E-8534DF7E8E91}"/>
              </a:ext>
            </a:extLst>
          </p:cNvPr>
          <p:cNvSpPr/>
          <p:nvPr/>
        </p:nvSpPr>
        <p:spPr>
          <a:xfrm>
            <a:off x="622700" y="3286476"/>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34" name="TextBox 33">
            <a:extLst>
              <a:ext uri="{FF2B5EF4-FFF2-40B4-BE49-F238E27FC236}">
                <a16:creationId xmlns:a16="http://schemas.microsoft.com/office/drawing/2014/main" id="{20453E66-9DD0-8CC5-7A14-0A408A429075}"/>
              </a:ext>
            </a:extLst>
          </p:cNvPr>
          <p:cNvSpPr txBox="1"/>
          <p:nvPr/>
        </p:nvSpPr>
        <p:spPr>
          <a:xfrm>
            <a:off x="1136419" y="3261292"/>
            <a:ext cx="1546061" cy="461665"/>
          </a:xfrm>
          <a:prstGeom prst="rect">
            <a:avLst/>
          </a:prstGeom>
          <a:noFill/>
        </p:spPr>
        <p:txBody>
          <a:bodyPr wrap="square" rtlCol="0">
            <a:spAutoFit/>
          </a:bodyPr>
          <a:lstStyle/>
          <a:p>
            <a:r>
              <a:rPr lang="en-GB" sz="1200" dirty="0"/>
              <a:t>Stress (ACE, negative life events)</a:t>
            </a:r>
          </a:p>
        </p:txBody>
      </p:sp>
      <p:pic>
        <p:nvPicPr>
          <p:cNvPr id="31" name="Graphic 30" descr="Lightning bolt with solid fill">
            <a:extLst>
              <a:ext uri="{FF2B5EF4-FFF2-40B4-BE49-F238E27FC236}">
                <a16:creationId xmlns:a16="http://schemas.microsoft.com/office/drawing/2014/main" id="{2B41883A-CC43-6375-341B-38BA257B912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9108" y="3332452"/>
            <a:ext cx="247934" cy="247934"/>
          </a:xfrm>
          <a:prstGeom prst="rect">
            <a:avLst/>
          </a:prstGeom>
        </p:spPr>
      </p:pic>
      <p:pic>
        <p:nvPicPr>
          <p:cNvPr id="32" name="Graphic 31" descr="Brain in head outline">
            <a:extLst>
              <a:ext uri="{FF2B5EF4-FFF2-40B4-BE49-F238E27FC236}">
                <a16:creationId xmlns:a16="http://schemas.microsoft.com/office/drawing/2014/main" id="{B2E018C0-34E3-575D-35E0-10118EDAD204}"/>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85165" y="3351271"/>
            <a:ext cx="342223" cy="342223"/>
          </a:xfrm>
          <a:prstGeom prst="rect">
            <a:avLst/>
          </a:prstGeom>
        </p:spPr>
      </p:pic>
      <p:sp>
        <p:nvSpPr>
          <p:cNvPr id="36" name="Oval 35">
            <a:extLst>
              <a:ext uri="{FF2B5EF4-FFF2-40B4-BE49-F238E27FC236}">
                <a16:creationId xmlns:a16="http://schemas.microsoft.com/office/drawing/2014/main" id="{A6D68F72-11F0-60A1-3CFE-931B35407095}"/>
              </a:ext>
            </a:extLst>
          </p:cNvPr>
          <p:cNvSpPr/>
          <p:nvPr/>
        </p:nvSpPr>
        <p:spPr>
          <a:xfrm>
            <a:off x="622700" y="4886310"/>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37" name="Graphic 36" descr="Sleep with solid fill">
            <a:extLst>
              <a:ext uri="{FF2B5EF4-FFF2-40B4-BE49-F238E27FC236}">
                <a16:creationId xmlns:a16="http://schemas.microsoft.com/office/drawing/2014/main" id="{A6C21CD9-9F39-E4E8-4321-FCC6B8DBD4FE}"/>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683879" y="4947489"/>
            <a:ext cx="329522" cy="329522"/>
          </a:xfrm>
          <a:prstGeom prst="rect">
            <a:avLst/>
          </a:prstGeom>
        </p:spPr>
      </p:pic>
      <p:sp>
        <p:nvSpPr>
          <p:cNvPr id="38" name="TextBox 37">
            <a:extLst>
              <a:ext uri="{FF2B5EF4-FFF2-40B4-BE49-F238E27FC236}">
                <a16:creationId xmlns:a16="http://schemas.microsoft.com/office/drawing/2014/main" id="{8FCFE4E1-5B5E-FB07-1F24-B800C1889196}"/>
              </a:ext>
            </a:extLst>
          </p:cNvPr>
          <p:cNvSpPr txBox="1"/>
          <p:nvPr/>
        </p:nvSpPr>
        <p:spPr>
          <a:xfrm>
            <a:off x="1147051" y="4978090"/>
            <a:ext cx="1368358" cy="276999"/>
          </a:xfrm>
          <a:prstGeom prst="rect">
            <a:avLst/>
          </a:prstGeom>
          <a:noFill/>
        </p:spPr>
        <p:txBody>
          <a:bodyPr wrap="square" rtlCol="0">
            <a:spAutoFit/>
          </a:bodyPr>
          <a:lstStyle/>
          <a:p>
            <a:r>
              <a:rPr lang="en-GB" sz="1200" dirty="0"/>
              <a:t>Inadequate sleep</a:t>
            </a:r>
          </a:p>
        </p:txBody>
      </p:sp>
      <p:sp>
        <p:nvSpPr>
          <p:cNvPr id="40" name="Oval 39">
            <a:extLst>
              <a:ext uri="{FF2B5EF4-FFF2-40B4-BE49-F238E27FC236}">
                <a16:creationId xmlns:a16="http://schemas.microsoft.com/office/drawing/2014/main" id="{D25D95AB-2846-F69E-5027-C121620EC727}"/>
              </a:ext>
            </a:extLst>
          </p:cNvPr>
          <p:cNvSpPr/>
          <p:nvPr/>
        </p:nvSpPr>
        <p:spPr>
          <a:xfrm>
            <a:off x="622700" y="5417340"/>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41" name="Graphic 40" descr="Medicine with solid fill">
            <a:extLst>
              <a:ext uri="{FF2B5EF4-FFF2-40B4-BE49-F238E27FC236}">
                <a16:creationId xmlns:a16="http://schemas.microsoft.com/office/drawing/2014/main" id="{CEAC794A-4FE9-7898-7B12-ED78AF4FCB1E}"/>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702445" y="5507718"/>
            <a:ext cx="295374" cy="295374"/>
          </a:xfrm>
          <a:prstGeom prst="rect">
            <a:avLst/>
          </a:prstGeom>
        </p:spPr>
      </p:pic>
      <p:sp>
        <p:nvSpPr>
          <p:cNvPr id="42" name="TextBox 41">
            <a:extLst>
              <a:ext uri="{FF2B5EF4-FFF2-40B4-BE49-F238E27FC236}">
                <a16:creationId xmlns:a16="http://schemas.microsoft.com/office/drawing/2014/main" id="{718EBC00-ABBB-DE0E-8608-C11560415C3B}"/>
              </a:ext>
            </a:extLst>
          </p:cNvPr>
          <p:cNvSpPr txBox="1"/>
          <p:nvPr/>
        </p:nvSpPr>
        <p:spPr>
          <a:xfrm>
            <a:off x="1136418" y="5519752"/>
            <a:ext cx="1231894" cy="276999"/>
          </a:xfrm>
          <a:prstGeom prst="rect">
            <a:avLst/>
          </a:prstGeom>
          <a:noFill/>
        </p:spPr>
        <p:txBody>
          <a:bodyPr wrap="square" rtlCol="0">
            <a:spAutoFit/>
          </a:bodyPr>
          <a:lstStyle/>
          <a:p>
            <a:r>
              <a:rPr lang="en-GB" sz="1200" dirty="0"/>
              <a:t>Medication use</a:t>
            </a:r>
          </a:p>
        </p:txBody>
      </p:sp>
      <p:sp>
        <p:nvSpPr>
          <p:cNvPr id="74" name="Oval 73">
            <a:extLst>
              <a:ext uri="{FF2B5EF4-FFF2-40B4-BE49-F238E27FC236}">
                <a16:creationId xmlns:a16="http://schemas.microsoft.com/office/drawing/2014/main" id="{08E072BD-2F37-C400-5F0F-70040ADA450A}"/>
              </a:ext>
            </a:extLst>
          </p:cNvPr>
          <p:cNvSpPr/>
          <p:nvPr/>
        </p:nvSpPr>
        <p:spPr>
          <a:xfrm>
            <a:off x="6999350" y="2195859"/>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75" name="Graphic 74" descr="Open hand with solid fill">
            <a:extLst>
              <a:ext uri="{FF2B5EF4-FFF2-40B4-BE49-F238E27FC236}">
                <a16:creationId xmlns:a16="http://schemas.microsoft.com/office/drawing/2014/main" id="{65B34CB4-AD87-A920-E974-7BF6432DDDA3}"/>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7036563" y="2250890"/>
            <a:ext cx="364955" cy="364955"/>
          </a:xfrm>
          <a:prstGeom prst="rect">
            <a:avLst/>
          </a:prstGeom>
        </p:spPr>
      </p:pic>
      <p:sp>
        <p:nvSpPr>
          <p:cNvPr id="76" name="TextBox 75">
            <a:extLst>
              <a:ext uri="{FF2B5EF4-FFF2-40B4-BE49-F238E27FC236}">
                <a16:creationId xmlns:a16="http://schemas.microsoft.com/office/drawing/2014/main" id="{C9083EC5-21E3-B683-9C7A-BCA25950162A}"/>
              </a:ext>
            </a:extLst>
          </p:cNvPr>
          <p:cNvSpPr txBox="1"/>
          <p:nvPr/>
        </p:nvSpPr>
        <p:spPr>
          <a:xfrm>
            <a:off x="7491802" y="2191947"/>
            <a:ext cx="1231894" cy="461665"/>
          </a:xfrm>
          <a:prstGeom prst="rect">
            <a:avLst/>
          </a:prstGeom>
          <a:noFill/>
        </p:spPr>
        <p:txBody>
          <a:bodyPr wrap="square" rtlCol="0">
            <a:spAutoFit/>
          </a:bodyPr>
          <a:lstStyle/>
          <a:p>
            <a:r>
              <a:rPr lang="en-GB" sz="1200" dirty="0"/>
              <a:t>Poorer quality of life</a:t>
            </a:r>
          </a:p>
        </p:txBody>
      </p:sp>
      <p:sp>
        <p:nvSpPr>
          <p:cNvPr id="71" name="Oval 70">
            <a:extLst>
              <a:ext uri="{FF2B5EF4-FFF2-40B4-BE49-F238E27FC236}">
                <a16:creationId xmlns:a16="http://schemas.microsoft.com/office/drawing/2014/main" id="{479F8525-E492-49CB-9625-0619005DC502}"/>
              </a:ext>
            </a:extLst>
          </p:cNvPr>
          <p:cNvSpPr/>
          <p:nvPr/>
        </p:nvSpPr>
        <p:spPr>
          <a:xfrm>
            <a:off x="6999350" y="4351909"/>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72" name="Graphic 71" descr="Hourglass 90% with solid fill">
            <a:extLst>
              <a:ext uri="{FF2B5EF4-FFF2-40B4-BE49-F238E27FC236}">
                <a16:creationId xmlns:a16="http://schemas.microsoft.com/office/drawing/2014/main" id="{7608E71A-D98E-62C7-F376-C88C8A48483E}"/>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7060869" y="4402795"/>
            <a:ext cx="332755" cy="332755"/>
          </a:xfrm>
          <a:prstGeom prst="rect">
            <a:avLst/>
          </a:prstGeom>
        </p:spPr>
      </p:pic>
      <p:sp>
        <p:nvSpPr>
          <p:cNvPr id="73" name="TextBox 72">
            <a:extLst>
              <a:ext uri="{FF2B5EF4-FFF2-40B4-BE49-F238E27FC236}">
                <a16:creationId xmlns:a16="http://schemas.microsoft.com/office/drawing/2014/main" id="{819FD195-B0AB-27C0-71BB-139E40C887B3}"/>
              </a:ext>
            </a:extLst>
          </p:cNvPr>
          <p:cNvSpPr txBox="1"/>
          <p:nvPr/>
        </p:nvSpPr>
        <p:spPr>
          <a:xfrm>
            <a:off x="7523702" y="4347992"/>
            <a:ext cx="1023976" cy="461665"/>
          </a:xfrm>
          <a:prstGeom prst="rect">
            <a:avLst/>
          </a:prstGeom>
          <a:noFill/>
        </p:spPr>
        <p:txBody>
          <a:bodyPr wrap="square" rtlCol="0">
            <a:spAutoFit/>
          </a:bodyPr>
          <a:lstStyle/>
          <a:p>
            <a:r>
              <a:rPr lang="en-GB" sz="1200" dirty="0"/>
              <a:t>Shortened health span</a:t>
            </a:r>
          </a:p>
        </p:txBody>
      </p:sp>
      <p:sp>
        <p:nvSpPr>
          <p:cNvPr id="68" name="Oval 67">
            <a:extLst>
              <a:ext uri="{FF2B5EF4-FFF2-40B4-BE49-F238E27FC236}">
                <a16:creationId xmlns:a16="http://schemas.microsoft.com/office/drawing/2014/main" id="{AC13F0FB-B1F1-FB2D-2DDB-842CDAC2C31D}"/>
              </a:ext>
            </a:extLst>
          </p:cNvPr>
          <p:cNvSpPr/>
          <p:nvPr/>
        </p:nvSpPr>
        <p:spPr>
          <a:xfrm>
            <a:off x="6999350" y="2730260"/>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69" name="Graphic 68" descr="Medical with solid fill">
            <a:extLst>
              <a:ext uri="{FF2B5EF4-FFF2-40B4-BE49-F238E27FC236}">
                <a16:creationId xmlns:a16="http://schemas.microsoft.com/office/drawing/2014/main" id="{80108746-FFCA-4BB9-6BB0-75D3316E6CF3}"/>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7057829" y="2810005"/>
            <a:ext cx="325162" cy="325162"/>
          </a:xfrm>
          <a:prstGeom prst="rect">
            <a:avLst/>
          </a:prstGeom>
        </p:spPr>
      </p:pic>
      <p:sp>
        <p:nvSpPr>
          <p:cNvPr id="70" name="TextBox 69">
            <a:extLst>
              <a:ext uri="{FF2B5EF4-FFF2-40B4-BE49-F238E27FC236}">
                <a16:creationId xmlns:a16="http://schemas.microsoft.com/office/drawing/2014/main" id="{B30694D7-6E5C-63D7-BF2E-3065906250F8}"/>
              </a:ext>
            </a:extLst>
          </p:cNvPr>
          <p:cNvSpPr txBox="1"/>
          <p:nvPr/>
        </p:nvSpPr>
        <p:spPr>
          <a:xfrm>
            <a:off x="7513068" y="2726343"/>
            <a:ext cx="1378991" cy="461665"/>
          </a:xfrm>
          <a:prstGeom prst="rect">
            <a:avLst/>
          </a:prstGeom>
          <a:noFill/>
        </p:spPr>
        <p:txBody>
          <a:bodyPr wrap="square" rtlCol="0">
            <a:spAutoFit/>
          </a:bodyPr>
          <a:lstStyle/>
          <a:p>
            <a:r>
              <a:rPr lang="en-GB" sz="1200" dirty="0"/>
              <a:t>Greater comorbidity</a:t>
            </a:r>
          </a:p>
        </p:txBody>
      </p:sp>
      <p:sp>
        <p:nvSpPr>
          <p:cNvPr id="66" name="Oval 65">
            <a:extLst>
              <a:ext uri="{FF2B5EF4-FFF2-40B4-BE49-F238E27FC236}">
                <a16:creationId xmlns:a16="http://schemas.microsoft.com/office/drawing/2014/main" id="{DA6970FA-074F-28A5-224C-30BE2BC0E575}"/>
              </a:ext>
            </a:extLst>
          </p:cNvPr>
          <p:cNvSpPr/>
          <p:nvPr/>
        </p:nvSpPr>
        <p:spPr>
          <a:xfrm>
            <a:off x="6999350" y="3820877"/>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67" name="TextBox 66">
            <a:extLst>
              <a:ext uri="{FF2B5EF4-FFF2-40B4-BE49-F238E27FC236}">
                <a16:creationId xmlns:a16="http://schemas.microsoft.com/office/drawing/2014/main" id="{7185566E-AAA1-0694-EEDD-BF28D19D1E59}"/>
              </a:ext>
            </a:extLst>
          </p:cNvPr>
          <p:cNvSpPr txBox="1"/>
          <p:nvPr/>
        </p:nvSpPr>
        <p:spPr>
          <a:xfrm>
            <a:off x="7523701" y="3816960"/>
            <a:ext cx="1334493" cy="461665"/>
          </a:xfrm>
          <a:prstGeom prst="rect">
            <a:avLst/>
          </a:prstGeom>
          <a:noFill/>
        </p:spPr>
        <p:txBody>
          <a:bodyPr wrap="square" rtlCol="0">
            <a:spAutoFit/>
          </a:bodyPr>
          <a:lstStyle/>
          <a:p>
            <a:r>
              <a:rPr lang="en-GB" sz="1200" dirty="0"/>
              <a:t>Poorer treatment response</a:t>
            </a:r>
          </a:p>
        </p:txBody>
      </p:sp>
      <p:sp>
        <p:nvSpPr>
          <p:cNvPr id="64" name="Oval 63">
            <a:extLst>
              <a:ext uri="{FF2B5EF4-FFF2-40B4-BE49-F238E27FC236}">
                <a16:creationId xmlns:a16="http://schemas.microsoft.com/office/drawing/2014/main" id="{2D09C47F-C7C2-C75B-FAFF-AF9695201228}"/>
              </a:ext>
            </a:extLst>
          </p:cNvPr>
          <p:cNvSpPr/>
          <p:nvPr/>
        </p:nvSpPr>
        <p:spPr>
          <a:xfrm>
            <a:off x="6999350" y="3286476"/>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65" name="TextBox 64">
            <a:extLst>
              <a:ext uri="{FF2B5EF4-FFF2-40B4-BE49-F238E27FC236}">
                <a16:creationId xmlns:a16="http://schemas.microsoft.com/office/drawing/2014/main" id="{C2615ED5-E738-A1EF-1DFD-4104E1711C7C}"/>
              </a:ext>
            </a:extLst>
          </p:cNvPr>
          <p:cNvSpPr txBox="1"/>
          <p:nvPr/>
        </p:nvSpPr>
        <p:spPr>
          <a:xfrm>
            <a:off x="7513070" y="3303824"/>
            <a:ext cx="1257626" cy="461665"/>
          </a:xfrm>
          <a:prstGeom prst="rect">
            <a:avLst/>
          </a:prstGeom>
          <a:noFill/>
        </p:spPr>
        <p:txBody>
          <a:bodyPr wrap="square" rtlCol="0">
            <a:spAutoFit/>
          </a:bodyPr>
          <a:lstStyle/>
          <a:p>
            <a:r>
              <a:rPr lang="en-GB" sz="1200" dirty="0"/>
              <a:t>Poorer </a:t>
            </a:r>
          </a:p>
          <a:p>
            <a:r>
              <a:rPr lang="en-GB" sz="1200" dirty="0"/>
              <a:t>prognosis</a:t>
            </a:r>
          </a:p>
        </p:txBody>
      </p:sp>
      <p:pic>
        <p:nvPicPr>
          <p:cNvPr id="63" name="Graphic 62" descr="Downward trend graph with solid fill">
            <a:extLst>
              <a:ext uri="{FF2B5EF4-FFF2-40B4-BE49-F238E27FC236}">
                <a16:creationId xmlns:a16="http://schemas.microsoft.com/office/drawing/2014/main" id="{D49FD028-BC96-03EC-1AC3-567124342FD9}"/>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7061815" y="3351271"/>
            <a:ext cx="342223" cy="342223"/>
          </a:xfrm>
          <a:prstGeom prst="rect">
            <a:avLst/>
          </a:prstGeom>
        </p:spPr>
      </p:pic>
      <p:sp>
        <p:nvSpPr>
          <p:cNvPr id="59" name="Oval 58">
            <a:extLst>
              <a:ext uri="{FF2B5EF4-FFF2-40B4-BE49-F238E27FC236}">
                <a16:creationId xmlns:a16="http://schemas.microsoft.com/office/drawing/2014/main" id="{C50428B0-96D9-2A03-DE6C-4E66ED3010BB}"/>
              </a:ext>
            </a:extLst>
          </p:cNvPr>
          <p:cNvSpPr/>
          <p:nvPr/>
        </p:nvSpPr>
        <p:spPr>
          <a:xfrm>
            <a:off x="6999350" y="4886310"/>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pic>
        <p:nvPicPr>
          <p:cNvPr id="60" name="Graphic 59">
            <a:extLst>
              <a:ext uri="{FF2B5EF4-FFF2-40B4-BE49-F238E27FC236}">
                <a16:creationId xmlns:a16="http://schemas.microsoft.com/office/drawing/2014/main" id="{6397C9B6-6741-E1F2-E329-2E434015B349}"/>
              </a:ext>
            </a:extLst>
          </p:cNvPr>
          <p:cNvPicPr>
            <a:picLocks noChangeAspect="1"/>
          </p:cNvPicPr>
          <p:nvPr/>
        </p:nvPicPr>
        <p:blipFill>
          <a:blip r:embed="rId27">
            <a:extLst>
              <a:ext uri="{96DAC541-7B7A-43D3-8B79-37D633B846F1}">
                <asvg:svgBlip xmlns:asvg="http://schemas.microsoft.com/office/drawing/2016/SVG/main" r:embed="rId28"/>
              </a:ext>
            </a:extLst>
          </a:blip>
          <a:srcRect/>
          <a:stretch/>
        </p:blipFill>
        <p:spPr>
          <a:xfrm>
            <a:off x="7060529" y="4947489"/>
            <a:ext cx="329522" cy="329522"/>
          </a:xfrm>
          <a:prstGeom prst="rect">
            <a:avLst/>
          </a:prstGeom>
        </p:spPr>
      </p:pic>
      <p:sp>
        <p:nvSpPr>
          <p:cNvPr id="61" name="TextBox 60">
            <a:extLst>
              <a:ext uri="{FF2B5EF4-FFF2-40B4-BE49-F238E27FC236}">
                <a16:creationId xmlns:a16="http://schemas.microsoft.com/office/drawing/2014/main" id="{6BA2DD3E-8909-FDCD-9205-E2DD03504D46}"/>
              </a:ext>
            </a:extLst>
          </p:cNvPr>
          <p:cNvSpPr txBox="1"/>
          <p:nvPr/>
        </p:nvSpPr>
        <p:spPr>
          <a:xfrm>
            <a:off x="7523701" y="4882394"/>
            <a:ext cx="1368358" cy="461665"/>
          </a:xfrm>
          <a:prstGeom prst="rect">
            <a:avLst/>
          </a:prstGeom>
          <a:noFill/>
        </p:spPr>
        <p:txBody>
          <a:bodyPr wrap="square" rtlCol="0">
            <a:spAutoFit/>
          </a:bodyPr>
          <a:lstStyle/>
          <a:p>
            <a:r>
              <a:rPr lang="en-GB" sz="1200" dirty="0"/>
              <a:t>Accelerated progression</a:t>
            </a:r>
          </a:p>
        </p:txBody>
      </p:sp>
      <p:sp>
        <p:nvSpPr>
          <p:cNvPr id="57" name="Oval 56">
            <a:extLst>
              <a:ext uri="{FF2B5EF4-FFF2-40B4-BE49-F238E27FC236}">
                <a16:creationId xmlns:a16="http://schemas.microsoft.com/office/drawing/2014/main" id="{72B537BA-F4F3-8F02-209F-837DE5B18C0A}"/>
              </a:ext>
            </a:extLst>
          </p:cNvPr>
          <p:cNvSpPr/>
          <p:nvPr/>
        </p:nvSpPr>
        <p:spPr>
          <a:xfrm>
            <a:off x="6999350" y="5417340"/>
            <a:ext cx="457200" cy="457200"/>
          </a:xfrm>
          <a:prstGeom prst="ellipse">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58" name="TextBox 57">
            <a:extLst>
              <a:ext uri="{FF2B5EF4-FFF2-40B4-BE49-F238E27FC236}">
                <a16:creationId xmlns:a16="http://schemas.microsoft.com/office/drawing/2014/main" id="{49A75C32-4BBD-F4D4-C7B8-96D859222A4D}"/>
              </a:ext>
            </a:extLst>
          </p:cNvPr>
          <p:cNvSpPr txBox="1"/>
          <p:nvPr/>
        </p:nvSpPr>
        <p:spPr>
          <a:xfrm>
            <a:off x="7513068" y="5424055"/>
            <a:ext cx="1231894" cy="461665"/>
          </a:xfrm>
          <a:prstGeom prst="rect">
            <a:avLst/>
          </a:prstGeom>
          <a:noFill/>
        </p:spPr>
        <p:txBody>
          <a:bodyPr wrap="square" rtlCol="0">
            <a:spAutoFit/>
          </a:bodyPr>
          <a:lstStyle/>
          <a:p>
            <a:r>
              <a:rPr lang="en-GB" sz="1200" dirty="0"/>
              <a:t>Increased mortality</a:t>
            </a:r>
          </a:p>
        </p:txBody>
      </p:sp>
      <p:pic>
        <p:nvPicPr>
          <p:cNvPr id="54" name="Graphic 53" descr="Heart with solid fill">
            <a:extLst>
              <a:ext uri="{FF2B5EF4-FFF2-40B4-BE49-F238E27FC236}">
                <a16:creationId xmlns:a16="http://schemas.microsoft.com/office/drawing/2014/main" id="{433BC465-CC90-711A-707F-47E8E8D56B1B}"/>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161674" y="2231513"/>
            <a:ext cx="180909" cy="180909"/>
          </a:xfrm>
          <a:prstGeom prst="rect">
            <a:avLst/>
          </a:prstGeom>
        </p:spPr>
      </p:pic>
      <p:pic>
        <p:nvPicPr>
          <p:cNvPr id="55" name="Graphic 54" descr="Bar chart with solid fill">
            <a:extLst>
              <a:ext uri="{FF2B5EF4-FFF2-40B4-BE49-F238E27FC236}">
                <a16:creationId xmlns:a16="http://schemas.microsoft.com/office/drawing/2014/main" id="{B6562F24-9BD0-0C04-0E08-7F8C5943951B}"/>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7077341" y="3893232"/>
            <a:ext cx="321074" cy="321074"/>
          </a:xfrm>
          <a:prstGeom prst="rect">
            <a:avLst/>
          </a:prstGeom>
        </p:spPr>
      </p:pic>
      <p:pic>
        <p:nvPicPr>
          <p:cNvPr id="56" name="Graphic 55" descr="Close with solid fill">
            <a:extLst>
              <a:ext uri="{FF2B5EF4-FFF2-40B4-BE49-F238E27FC236}">
                <a16:creationId xmlns:a16="http://schemas.microsoft.com/office/drawing/2014/main" id="{20BC31DA-448A-387C-195E-7A913F9A33E7}"/>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7070616" y="5500342"/>
            <a:ext cx="320492" cy="320492"/>
          </a:xfrm>
          <a:prstGeom prst="rect">
            <a:avLst/>
          </a:prstGeom>
        </p:spPr>
      </p:pic>
      <p:sp>
        <p:nvSpPr>
          <p:cNvPr id="44" name="Arrow: Right 43">
            <a:extLst>
              <a:ext uri="{FF2B5EF4-FFF2-40B4-BE49-F238E27FC236}">
                <a16:creationId xmlns:a16="http://schemas.microsoft.com/office/drawing/2014/main" id="{8BA17684-24F0-BF6B-BA7B-C40895069869}"/>
              </a:ext>
            </a:extLst>
          </p:cNvPr>
          <p:cNvSpPr/>
          <p:nvPr/>
        </p:nvSpPr>
        <p:spPr>
          <a:xfrm>
            <a:off x="2656747" y="3172394"/>
            <a:ext cx="4174869" cy="1781242"/>
          </a:xfrm>
          <a:prstGeom prst="rightArrow">
            <a:avLst>
              <a:gd name="adj1" fmla="val 71749"/>
              <a:gd name="adj2" fmla="val 50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1A1A17"/>
              </a:solidFill>
            </a:endParaRPr>
          </a:p>
        </p:txBody>
      </p:sp>
      <p:sp>
        <p:nvSpPr>
          <p:cNvPr id="45" name="TextBox 44">
            <a:extLst>
              <a:ext uri="{FF2B5EF4-FFF2-40B4-BE49-F238E27FC236}">
                <a16:creationId xmlns:a16="http://schemas.microsoft.com/office/drawing/2014/main" id="{1084D52D-9BD1-3E11-F9C7-7C76842ADFD4}"/>
              </a:ext>
            </a:extLst>
          </p:cNvPr>
          <p:cNvSpPr txBox="1"/>
          <p:nvPr/>
        </p:nvSpPr>
        <p:spPr>
          <a:xfrm>
            <a:off x="2901067" y="3490517"/>
            <a:ext cx="3818709" cy="1143903"/>
          </a:xfrm>
          <a:prstGeom prst="rect">
            <a:avLst/>
          </a:prstGeom>
          <a:noFill/>
        </p:spPr>
        <p:txBody>
          <a:bodyPr wrap="square" numCol="2" spcCol="180000">
            <a:spAutoFit/>
          </a:bodyPr>
          <a:lstStyle/>
          <a:p>
            <a:pPr marL="144000" indent="-144000">
              <a:spcBef>
                <a:spcPts val="240"/>
              </a:spcBef>
              <a:spcAft>
                <a:spcPts val="240"/>
              </a:spcAft>
              <a:buFont typeface="Arial" panose="020B0604020202020204" pitchFamily="34" charset="0"/>
              <a:buChar char="•"/>
            </a:pPr>
            <a:r>
              <a:rPr lang="en-GB" sz="1200" b="1" dirty="0"/>
              <a:t>Oxidative stress</a:t>
            </a:r>
          </a:p>
          <a:p>
            <a:pPr marL="144000" indent="-144000">
              <a:spcBef>
                <a:spcPts val="240"/>
              </a:spcBef>
              <a:spcAft>
                <a:spcPts val="240"/>
              </a:spcAft>
              <a:buFont typeface="Arial" panose="020B0604020202020204" pitchFamily="34" charset="0"/>
              <a:buChar char="•"/>
            </a:pPr>
            <a:r>
              <a:rPr lang="en-GB" sz="1200" b="1" dirty="0"/>
              <a:t>Mitochondrial dysfunction</a:t>
            </a:r>
          </a:p>
          <a:p>
            <a:pPr marL="144000" indent="-144000">
              <a:spcBef>
                <a:spcPts val="240"/>
              </a:spcBef>
              <a:spcAft>
                <a:spcPts val="240"/>
              </a:spcAft>
              <a:buFont typeface="Arial" panose="020B0604020202020204" pitchFamily="34" charset="0"/>
              <a:buChar char="•"/>
            </a:pPr>
            <a:r>
              <a:rPr lang="en-GB" sz="1200" b="1" dirty="0"/>
              <a:t>Immune-mediated inflammation</a:t>
            </a:r>
          </a:p>
          <a:p>
            <a:pPr marL="144000" indent="-144000">
              <a:spcBef>
                <a:spcPts val="240"/>
              </a:spcBef>
              <a:spcAft>
                <a:spcPts val="240"/>
              </a:spcAft>
              <a:buFont typeface="Arial" panose="020B0604020202020204" pitchFamily="34" charset="0"/>
              <a:buChar char="•"/>
            </a:pPr>
            <a:r>
              <a:rPr lang="en-GB" sz="1200" b="1" dirty="0"/>
              <a:t>HPA axis </a:t>
            </a:r>
            <a:br>
              <a:rPr lang="en-GB" sz="1200" b="1" dirty="0"/>
            </a:br>
            <a:r>
              <a:rPr lang="en-GB" sz="1200" b="1" dirty="0"/>
              <a:t>dysfunction</a:t>
            </a:r>
          </a:p>
          <a:p>
            <a:pPr marL="144000" indent="-144000">
              <a:spcBef>
                <a:spcPts val="240"/>
              </a:spcBef>
              <a:spcAft>
                <a:spcPts val="240"/>
              </a:spcAft>
              <a:buFont typeface="Arial" panose="020B0604020202020204" pitchFamily="34" charset="0"/>
              <a:buChar char="•"/>
            </a:pPr>
            <a:r>
              <a:rPr lang="en-GB" sz="1200" b="1" dirty="0"/>
              <a:t>Apoptosis</a:t>
            </a:r>
          </a:p>
          <a:p>
            <a:pPr marL="144000" indent="-144000">
              <a:spcBef>
                <a:spcPts val="240"/>
              </a:spcBef>
              <a:spcAft>
                <a:spcPts val="240"/>
              </a:spcAft>
              <a:buFont typeface="Arial" panose="020B0604020202020204" pitchFamily="34" charset="0"/>
              <a:buChar char="•"/>
            </a:pPr>
            <a:r>
              <a:rPr lang="en-GB" sz="1200" b="1" dirty="0"/>
              <a:t>Genetics</a:t>
            </a:r>
          </a:p>
        </p:txBody>
      </p:sp>
      <p:sp>
        <p:nvSpPr>
          <p:cNvPr id="77" name="TextBox 76">
            <a:extLst>
              <a:ext uri="{FF2B5EF4-FFF2-40B4-BE49-F238E27FC236}">
                <a16:creationId xmlns:a16="http://schemas.microsoft.com/office/drawing/2014/main" id="{CFF26454-7475-6EBE-07F7-790603928EF5}"/>
              </a:ext>
            </a:extLst>
          </p:cNvPr>
          <p:cNvSpPr txBox="1"/>
          <p:nvPr/>
        </p:nvSpPr>
        <p:spPr>
          <a:xfrm>
            <a:off x="2709258" y="2098590"/>
            <a:ext cx="4641329" cy="276999"/>
          </a:xfrm>
          <a:prstGeom prst="rect">
            <a:avLst/>
          </a:prstGeom>
          <a:noFill/>
        </p:spPr>
        <p:txBody>
          <a:bodyPr wrap="square" rtlCol="0">
            <a:spAutoFit/>
          </a:bodyPr>
          <a:lstStyle/>
          <a:p>
            <a:r>
              <a:rPr lang="en-GB" sz="1200" b="1" dirty="0">
                <a:solidFill>
                  <a:schemeClr val="accent5">
                    <a:lumMod val="75000"/>
                  </a:schemeClr>
                </a:solidFill>
              </a:rPr>
              <a:t>Neuroprogression</a:t>
            </a:r>
          </a:p>
        </p:txBody>
      </p:sp>
      <p:sp>
        <p:nvSpPr>
          <p:cNvPr id="78" name="TextBox 77">
            <a:extLst>
              <a:ext uri="{FF2B5EF4-FFF2-40B4-BE49-F238E27FC236}">
                <a16:creationId xmlns:a16="http://schemas.microsoft.com/office/drawing/2014/main" id="{42DA0C0F-DA6D-9827-7880-AD24DADD0DF7}"/>
              </a:ext>
            </a:extLst>
          </p:cNvPr>
          <p:cNvSpPr txBox="1"/>
          <p:nvPr/>
        </p:nvSpPr>
        <p:spPr>
          <a:xfrm>
            <a:off x="2765731" y="5797794"/>
            <a:ext cx="3660990" cy="276999"/>
          </a:xfrm>
          <a:prstGeom prst="rect">
            <a:avLst/>
          </a:prstGeom>
          <a:noFill/>
        </p:spPr>
        <p:txBody>
          <a:bodyPr wrap="square" rtlCol="0">
            <a:spAutoFit/>
          </a:bodyPr>
          <a:lstStyle/>
          <a:p>
            <a:r>
              <a:rPr lang="en-GB" sz="1200" b="1" dirty="0" err="1">
                <a:solidFill>
                  <a:schemeClr val="accent5">
                    <a:lumMod val="75000"/>
                  </a:schemeClr>
                </a:solidFill>
              </a:rPr>
              <a:t>Somatoprogression</a:t>
            </a:r>
            <a:endParaRPr lang="en-GB" sz="1200" b="1" dirty="0">
              <a:solidFill>
                <a:schemeClr val="accent5">
                  <a:lumMod val="75000"/>
                </a:schemeClr>
              </a:solidFill>
            </a:endParaRPr>
          </a:p>
        </p:txBody>
      </p:sp>
      <p:sp>
        <p:nvSpPr>
          <p:cNvPr id="79" name="TextBox 78">
            <a:extLst>
              <a:ext uri="{FF2B5EF4-FFF2-40B4-BE49-F238E27FC236}">
                <a16:creationId xmlns:a16="http://schemas.microsoft.com/office/drawing/2014/main" id="{C7750445-726A-8156-3055-4FDB6A89F385}"/>
              </a:ext>
            </a:extLst>
          </p:cNvPr>
          <p:cNvSpPr txBox="1"/>
          <p:nvPr/>
        </p:nvSpPr>
        <p:spPr>
          <a:xfrm>
            <a:off x="2638505" y="2394880"/>
            <a:ext cx="1852151" cy="600164"/>
          </a:xfrm>
          <a:prstGeom prst="rect">
            <a:avLst/>
          </a:prstGeom>
          <a:noFill/>
        </p:spPr>
        <p:txBody>
          <a:bodyPr wrap="square" rtlCol="0">
            <a:spAutoFit/>
          </a:bodyPr>
          <a:lstStyle/>
          <a:p>
            <a:r>
              <a:rPr lang="en-GB" sz="1100" dirty="0">
                <a:solidFill>
                  <a:schemeClr val="accent5">
                    <a:lumMod val="75000"/>
                  </a:schemeClr>
                </a:solidFill>
              </a:rPr>
              <a:t>Disruptions to neuronal signalling, neuroplasticity, and synaptic function</a:t>
            </a:r>
          </a:p>
        </p:txBody>
      </p:sp>
      <p:sp>
        <p:nvSpPr>
          <p:cNvPr id="80" name="TextBox 79">
            <a:extLst>
              <a:ext uri="{FF2B5EF4-FFF2-40B4-BE49-F238E27FC236}">
                <a16:creationId xmlns:a16="http://schemas.microsoft.com/office/drawing/2014/main" id="{D3D8E849-CC56-EFF8-EA69-07F7229F6C3B}"/>
              </a:ext>
            </a:extLst>
          </p:cNvPr>
          <p:cNvSpPr txBox="1"/>
          <p:nvPr/>
        </p:nvSpPr>
        <p:spPr>
          <a:xfrm>
            <a:off x="2659743" y="5187756"/>
            <a:ext cx="1368772" cy="600164"/>
          </a:xfrm>
          <a:prstGeom prst="rect">
            <a:avLst/>
          </a:prstGeom>
          <a:noFill/>
        </p:spPr>
        <p:txBody>
          <a:bodyPr wrap="square" rtlCol="0">
            <a:spAutoFit/>
          </a:bodyPr>
          <a:lstStyle/>
          <a:p>
            <a:r>
              <a:rPr lang="en-GB" sz="1100" dirty="0">
                <a:solidFill>
                  <a:schemeClr val="accent5">
                    <a:lumMod val="75000"/>
                  </a:schemeClr>
                </a:solidFill>
              </a:rPr>
              <a:t>Atherogenicity and impaired insulin sensitivity</a:t>
            </a:r>
          </a:p>
        </p:txBody>
      </p:sp>
      <p:sp>
        <p:nvSpPr>
          <p:cNvPr id="81" name="TextBox 80">
            <a:extLst>
              <a:ext uri="{FF2B5EF4-FFF2-40B4-BE49-F238E27FC236}">
                <a16:creationId xmlns:a16="http://schemas.microsoft.com/office/drawing/2014/main" id="{CE02DB10-BE69-3D6C-38CB-0FDE75EA593B}"/>
              </a:ext>
            </a:extLst>
          </p:cNvPr>
          <p:cNvSpPr txBox="1"/>
          <p:nvPr/>
        </p:nvSpPr>
        <p:spPr>
          <a:xfrm>
            <a:off x="5663240" y="2394880"/>
            <a:ext cx="1443732" cy="769441"/>
          </a:xfrm>
          <a:prstGeom prst="rect">
            <a:avLst/>
          </a:prstGeom>
          <a:noFill/>
        </p:spPr>
        <p:txBody>
          <a:bodyPr wrap="square">
            <a:spAutoFit/>
          </a:bodyPr>
          <a:lstStyle/>
          <a:p>
            <a:r>
              <a:rPr lang="en-GB" sz="1100" dirty="0">
                <a:solidFill>
                  <a:schemeClr val="accent5">
                    <a:lumMod val="75000"/>
                  </a:schemeClr>
                </a:solidFill>
              </a:rPr>
              <a:t>Structural brain changes, MCI, deteriorating function </a:t>
            </a:r>
            <a:endParaRPr lang="en-GB" sz="1100" dirty="0"/>
          </a:p>
        </p:txBody>
      </p:sp>
      <p:sp>
        <p:nvSpPr>
          <p:cNvPr id="84" name="Arrow: Chevron 83">
            <a:extLst>
              <a:ext uri="{FF2B5EF4-FFF2-40B4-BE49-F238E27FC236}">
                <a16:creationId xmlns:a16="http://schemas.microsoft.com/office/drawing/2014/main" id="{68880AAE-F76C-C808-508A-6793C507DE43}"/>
              </a:ext>
            </a:extLst>
          </p:cNvPr>
          <p:cNvSpPr/>
          <p:nvPr/>
        </p:nvSpPr>
        <p:spPr>
          <a:xfrm>
            <a:off x="4289729" y="2445577"/>
            <a:ext cx="248641" cy="541961"/>
          </a:xfrm>
          <a:prstGeom prst="chevr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TextBox 84">
            <a:extLst>
              <a:ext uri="{FF2B5EF4-FFF2-40B4-BE49-F238E27FC236}">
                <a16:creationId xmlns:a16="http://schemas.microsoft.com/office/drawing/2014/main" id="{78CA9C2B-800E-CE6B-9BBC-D3386F7CB141}"/>
              </a:ext>
            </a:extLst>
          </p:cNvPr>
          <p:cNvSpPr txBox="1"/>
          <p:nvPr/>
        </p:nvSpPr>
        <p:spPr>
          <a:xfrm>
            <a:off x="4134224" y="5187756"/>
            <a:ext cx="1470491" cy="600164"/>
          </a:xfrm>
          <a:prstGeom prst="rect">
            <a:avLst/>
          </a:prstGeom>
          <a:noFill/>
        </p:spPr>
        <p:txBody>
          <a:bodyPr wrap="square" rtlCol="0">
            <a:spAutoFit/>
          </a:bodyPr>
          <a:lstStyle/>
          <a:p>
            <a:r>
              <a:rPr lang="en-GB" sz="1100" dirty="0">
                <a:solidFill>
                  <a:schemeClr val="accent5">
                    <a:lumMod val="75000"/>
                  </a:schemeClr>
                </a:solidFill>
              </a:rPr>
              <a:t>Insulin resistance, metabolic syndrome and NAFLD</a:t>
            </a:r>
          </a:p>
        </p:txBody>
      </p:sp>
      <p:sp>
        <p:nvSpPr>
          <p:cNvPr id="86" name="TextBox 85">
            <a:extLst>
              <a:ext uri="{FF2B5EF4-FFF2-40B4-BE49-F238E27FC236}">
                <a16:creationId xmlns:a16="http://schemas.microsoft.com/office/drawing/2014/main" id="{795CB477-551D-19D8-D3A9-50CD7F176A5E}"/>
              </a:ext>
            </a:extLst>
          </p:cNvPr>
          <p:cNvSpPr txBox="1"/>
          <p:nvPr/>
        </p:nvSpPr>
        <p:spPr>
          <a:xfrm>
            <a:off x="4525208" y="2394880"/>
            <a:ext cx="1079507" cy="430887"/>
          </a:xfrm>
          <a:prstGeom prst="rect">
            <a:avLst/>
          </a:prstGeom>
          <a:noFill/>
        </p:spPr>
        <p:txBody>
          <a:bodyPr wrap="square">
            <a:spAutoFit/>
          </a:bodyPr>
          <a:lstStyle/>
          <a:p>
            <a:r>
              <a:rPr lang="en-GB" sz="1100" dirty="0">
                <a:solidFill>
                  <a:schemeClr val="accent5">
                    <a:lumMod val="75000"/>
                  </a:schemeClr>
                </a:solidFill>
              </a:rPr>
              <a:t>Reduced neurogenesis</a:t>
            </a:r>
            <a:endParaRPr lang="en-GB" sz="1100" dirty="0"/>
          </a:p>
        </p:txBody>
      </p:sp>
      <p:sp>
        <p:nvSpPr>
          <p:cNvPr id="87" name="Arrow: Chevron 86">
            <a:extLst>
              <a:ext uri="{FF2B5EF4-FFF2-40B4-BE49-F238E27FC236}">
                <a16:creationId xmlns:a16="http://schemas.microsoft.com/office/drawing/2014/main" id="{62BBB587-D802-7726-B1FB-BF3CE3236374}"/>
              </a:ext>
            </a:extLst>
          </p:cNvPr>
          <p:cNvSpPr/>
          <p:nvPr/>
        </p:nvSpPr>
        <p:spPr>
          <a:xfrm>
            <a:off x="5414599" y="2449255"/>
            <a:ext cx="248641" cy="541961"/>
          </a:xfrm>
          <a:prstGeom prst="chevr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TextBox 87">
            <a:extLst>
              <a:ext uri="{FF2B5EF4-FFF2-40B4-BE49-F238E27FC236}">
                <a16:creationId xmlns:a16="http://schemas.microsoft.com/office/drawing/2014/main" id="{A442E91F-A47F-E95F-E4DD-110A3A3F94BB}"/>
              </a:ext>
            </a:extLst>
          </p:cNvPr>
          <p:cNvSpPr txBox="1"/>
          <p:nvPr/>
        </p:nvSpPr>
        <p:spPr>
          <a:xfrm>
            <a:off x="5663240" y="5187756"/>
            <a:ext cx="1242074" cy="430887"/>
          </a:xfrm>
          <a:prstGeom prst="rect">
            <a:avLst/>
          </a:prstGeom>
          <a:noFill/>
        </p:spPr>
        <p:txBody>
          <a:bodyPr wrap="square" rtlCol="0">
            <a:spAutoFit/>
          </a:bodyPr>
          <a:lstStyle/>
          <a:p>
            <a:r>
              <a:rPr lang="en-GB" sz="1100" dirty="0">
                <a:solidFill>
                  <a:schemeClr val="accent5">
                    <a:lumMod val="75000"/>
                  </a:schemeClr>
                </a:solidFill>
              </a:rPr>
              <a:t>Type 2 diabetes, stroke, CVD</a:t>
            </a:r>
          </a:p>
        </p:txBody>
      </p:sp>
      <p:sp>
        <p:nvSpPr>
          <p:cNvPr id="89" name="Arrow: Chevron 88">
            <a:extLst>
              <a:ext uri="{FF2B5EF4-FFF2-40B4-BE49-F238E27FC236}">
                <a16:creationId xmlns:a16="http://schemas.microsoft.com/office/drawing/2014/main" id="{AA94C517-5B5E-8855-32A9-9FBC5CF551DE}"/>
              </a:ext>
            </a:extLst>
          </p:cNvPr>
          <p:cNvSpPr/>
          <p:nvPr/>
        </p:nvSpPr>
        <p:spPr>
          <a:xfrm>
            <a:off x="3917805" y="5202894"/>
            <a:ext cx="248641" cy="541961"/>
          </a:xfrm>
          <a:prstGeom prst="chevr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Arrow: Chevron 89">
            <a:extLst>
              <a:ext uri="{FF2B5EF4-FFF2-40B4-BE49-F238E27FC236}">
                <a16:creationId xmlns:a16="http://schemas.microsoft.com/office/drawing/2014/main" id="{0E85982A-5428-30EC-166D-A5C6745DABEF}"/>
              </a:ext>
            </a:extLst>
          </p:cNvPr>
          <p:cNvSpPr/>
          <p:nvPr/>
        </p:nvSpPr>
        <p:spPr>
          <a:xfrm>
            <a:off x="5410420" y="5206572"/>
            <a:ext cx="248641" cy="541961"/>
          </a:xfrm>
          <a:prstGeom prst="chevr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41764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oyZv5ufA"/>
  <p:tag name="ARTICULATE_SLIDE_COUNT" val="22"/>
  <p:tag name="ARTICULATE_PROJECT_OPEN" val="0"/>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5ECC8D0-FDAA-4575-9CBC-F31A8967BD43}">
  <we:reference id="e3b93a0b-ccfa-4110-a55c-43ea778c55ae" version="2.0.0.0" store="EXCatalog" storeType="EXCatalog"/>
  <we:alternateReferences>
    <we:reference id="WA200003915" version="2.0.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AC57DDD5-B2AA-4BBA-9C23-19566C160E4E}">
  <ds:schemaRefs>
    <ds:schemaRef ds:uri="http://schemas.microsoft.com/sharepoint/v3/contenttype/forms"/>
  </ds:schemaRefs>
</ds:datastoreItem>
</file>

<file path=customXml/itemProps2.xml><?xml version="1.0" encoding="utf-8"?>
<ds:datastoreItem xmlns:ds="http://schemas.openxmlformats.org/officeDocument/2006/customXml" ds:itemID="{8C6DA629-F75E-45E1-AACB-2A8F224C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B15C88-4031-4F4E-BA98-CAED57AF7C63}">
  <ds:schemaRefs>
    <ds:schemaRef ds:uri="http://schemas.microsoft.com/office/2006/metadata/properties"/>
    <ds:schemaRef ds:uri="http://schemas.microsoft.com/office/infopath/2007/PartnerControls"/>
    <ds:schemaRef ds:uri="28627d7c-4416-4bc1-86cf-ca6c3a42a8f2"/>
    <ds:schemaRef ds:uri="08562aa6-c0ad-4fb9-8a82-15409d3a28b4"/>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1218</TotalTime>
  <Words>626</Words>
  <Application>Microsoft Office PowerPoint</Application>
  <PresentationFormat>Widescreen</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Shared pathways underlie disease comorbidity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1591</cp:revision>
  <cp:lastPrinted>2018-08-16T09:06:48Z</cp:lastPrinted>
  <dcterms:created xsi:type="dcterms:W3CDTF">2017-01-23T14:24:15Z</dcterms:created>
  <dcterms:modified xsi:type="dcterms:W3CDTF">2025-07-22T10:43:17Z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934A997F-4108-42B7-A2F1-76962FE84844</vt:lpwstr>
  </property>
  <property fmtid="{D5CDD505-2E9C-101B-9397-08002B2CF9AE}" pid="3" name="ArticulatePath">
    <vt:lpwstr>6 - Treatment principles 12-Jan-18</vt:lpwstr>
  </property>
  <property fmtid="{D5CDD505-2E9C-101B-9397-08002B2CF9AE}" pid="4" name="ContentTypeId">
    <vt:lpwstr>0x01010062B393518E922946AD600E2E02326B8A</vt:lpwstr>
  </property>
  <property fmtid="{D5CDD505-2E9C-101B-9397-08002B2CF9AE}" pid="5" name="MediaServiceImageTags">
    <vt:lpwstr/>
  </property>
</Properties>
</file>