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revisionInfo.xml" ContentType="application/vnd.ms-powerpoint.revisioninfo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2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8"/>
  </p:notesMasterIdLst>
  <p:handoutMasterIdLst>
    <p:handoutMasterId r:id="rId39"/>
  </p:handoutMasterIdLst>
  <p:sldIdLst>
    <p:sldId id="279" r:id="rId10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1A1A17"/>
    <a:srgbClr val="3F1A01"/>
    <a:srgbClr val="DADDE1"/>
    <a:srgbClr val="D9D9D9"/>
    <a:srgbClr val="B51C12"/>
    <a:srgbClr val="FCEBCC"/>
    <a:srgbClr val="EDECE5"/>
    <a:srgbClr val="EF9C00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DDE95-6C34-421B-B422-D7D7F5CFC8D2}" v="14" dt="2025-05-08T13:13:54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2" autoAdjust="0"/>
    <p:restoredTop sz="73608" autoAdjust="0"/>
  </p:normalViewPr>
  <p:slideViewPr>
    <p:cSldViewPr snapToGrid="0" snapToObjects="1">
      <p:cViewPr varScale="1">
        <p:scale>
          <a:sx n="78" d="100"/>
          <a:sy n="78" d="100"/>
        </p:scale>
        <p:origin x="72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88" y="-2088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5/10/relationships/revisionInfo" Target="/ppt/revisionInfo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slide" Target="/ppt/slides/slide6.xml" Id="rId10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microsoft.com/office/2018/10/relationships/authors" Target="/ppt/authors.xml" Id="rId48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209DDE95-6C34-421B-B422-D7D7F5CFC8D2}"/>
    <pc:docChg chg="custSel modSld">
      <pc:chgData name="Rachel Jagger" userId="cf4acb15-657a-45e0-bad4-d602a69c1922" providerId="ADAL" clId="{209DDE95-6C34-421B-B422-D7D7F5CFC8D2}" dt="2025-05-08T13:20:54.555" v="73" actId="20577"/>
      <pc:docMkLst>
        <pc:docMk/>
      </pc:docMkLst>
      <pc:sldChg chg="modNotesTx">
        <pc:chgData name="Rachel Jagger" userId="cf4acb15-657a-45e0-bad4-d602a69c1922" providerId="ADAL" clId="{209DDE95-6C34-421B-B422-D7D7F5CFC8D2}" dt="2025-05-08T13:14:02.302" v="67" actId="20577"/>
        <pc:sldMkLst>
          <pc:docMk/>
          <pc:sldMk cId="2549297417" sldId="267"/>
        </pc:sldMkLst>
      </pc:sldChg>
      <pc:sldChg chg="modNotesTx">
        <pc:chgData name="Rachel Jagger" userId="cf4acb15-657a-45e0-bad4-d602a69c1922" providerId="ADAL" clId="{209DDE95-6C34-421B-B422-D7D7F5CFC8D2}" dt="2025-05-08T13:20:54.555" v="73" actId="20577"/>
        <pc:sldMkLst>
          <pc:docMk/>
          <pc:sldMk cId="2247659738" sldId="289"/>
        </pc:sldMkLst>
      </pc:sldChg>
      <pc:sldChg chg="addSp delSp modSp mod">
        <pc:chgData name="Rachel Jagger" userId="cf4acb15-657a-45e0-bad4-d602a69c1922" providerId="ADAL" clId="{209DDE95-6C34-421B-B422-D7D7F5CFC8D2}" dt="2025-05-07T19:13:33.719" v="2" actId="962"/>
        <pc:sldMkLst>
          <pc:docMk/>
          <pc:sldMk cId="132287216" sldId="290"/>
        </pc:sldMkLst>
        <pc:spChg chg="del">
          <ac:chgData name="Rachel Jagger" userId="cf4acb15-657a-45e0-bad4-d602a69c1922" providerId="ADAL" clId="{209DDE95-6C34-421B-B422-D7D7F5CFC8D2}" dt="2025-05-07T19:13:31.441" v="0" actId="931"/>
          <ac:spMkLst>
            <pc:docMk/>
            <pc:sldMk cId="132287216" sldId="290"/>
            <ac:spMk id="8" creationId="{3CCC4633-DCBB-ACEA-50D8-67231CC1187D}"/>
          </ac:spMkLst>
        </pc:spChg>
        <pc:picChg chg="add mod">
          <ac:chgData name="Rachel Jagger" userId="cf4acb15-657a-45e0-bad4-d602a69c1922" providerId="ADAL" clId="{209DDE95-6C34-421B-B422-D7D7F5CFC8D2}" dt="2025-05-07T19:13:33.719" v="2" actId="962"/>
          <ac:picMkLst>
            <pc:docMk/>
            <pc:sldMk cId="132287216" sldId="290"/>
            <ac:picMk id="10" creationId="{B095C356-DD39-5700-A4C0-5E9512835124}"/>
          </ac:picMkLst>
        </pc:picChg>
      </pc:sldChg>
      <pc:sldChg chg="modSp mod">
        <pc:chgData name="Rachel Jagger" userId="cf4acb15-657a-45e0-bad4-d602a69c1922" providerId="ADAL" clId="{209DDE95-6C34-421B-B422-D7D7F5CFC8D2}" dt="2025-05-07T19:16:56.753" v="31" actId="1038"/>
        <pc:sldMkLst>
          <pc:docMk/>
          <pc:sldMk cId="304069914" sldId="303"/>
        </pc:sldMkLst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7" creationId="{CCB79B78-EE39-336A-DB27-ECBE3BC03B27}"/>
          </ac:spMkLst>
        </pc:spChg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11" creationId="{20E75BD5-A358-7704-A246-4C6E99AD7046}"/>
          </ac:spMkLst>
        </pc:spChg>
        <pc:grpChg chg="mod">
          <ac:chgData name="Rachel Jagger" userId="cf4acb15-657a-45e0-bad4-d602a69c1922" providerId="ADAL" clId="{209DDE95-6C34-421B-B422-D7D7F5CFC8D2}" dt="2025-05-07T19:16:56.753" v="31" actId="1038"/>
          <ac:grpSpMkLst>
            <pc:docMk/>
            <pc:sldMk cId="304069914" sldId="303"/>
            <ac:grpSpMk id="28" creationId="{542E7C7D-96EA-1477-E120-BDA0D2C05EB4}"/>
          </ac:grpSpMkLst>
        </pc:grpChg>
        <pc:graphicFrameChg chg="mod">
          <ac:chgData name="Rachel Jagger" userId="cf4acb15-657a-45e0-bad4-d602a69c1922" providerId="ADAL" clId="{209DDE95-6C34-421B-B422-D7D7F5CFC8D2}" dt="2025-05-07T19:16:56.753" v="31" actId="1038"/>
          <ac:graphicFrameMkLst>
            <pc:docMk/>
            <pc:sldMk cId="304069914" sldId="303"/>
            <ac:graphicFrameMk id="49" creationId="{F2708330-A939-3A8C-1F81-AEBB3607DB76}"/>
          </ac:graphicFrameMkLst>
        </pc:graphicFrameChg>
      </pc:sldChg>
      <pc:sldChg chg="addSp delSp modSp mod chgLayout modNotes modNotesTx">
        <pc:chgData name="Rachel Jagger" userId="cf4acb15-657a-45e0-bad4-d602a69c1922" providerId="ADAL" clId="{209DDE95-6C34-421B-B422-D7D7F5CFC8D2}" dt="2025-05-08T13:10:10.664" v="57" actId="20577"/>
        <pc:sldMkLst>
          <pc:docMk/>
          <pc:sldMk cId="504263943" sldId="304"/>
        </pc:sldMkLst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2" creationId="{42B44C00-EA46-188F-5818-29CC7FCBACF8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3" creationId="{6D899911-C5BF-2D2F-C483-509D5225FB91}"/>
          </ac:spMkLst>
        </pc:spChg>
        <pc:spChg chg="mod ord">
          <ac:chgData name="Rachel Jagger" userId="cf4acb15-657a-45e0-bad4-d602a69c1922" providerId="ADAL" clId="{209DDE95-6C34-421B-B422-D7D7F5CFC8D2}" dt="2025-05-08T13:10:10.664" v="57" actId="20577"/>
          <ac:spMkLst>
            <pc:docMk/>
            <pc:sldMk cId="504263943" sldId="304"/>
            <ac:spMk id="4" creationId="{E2B16032-474B-26D0-23B6-48B10DB80A3A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5" creationId="{AF93938F-1164-F277-A068-41808E70D179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6" creationId="{2304F05A-FB80-9A72-B02F-654CBF58D595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7" creationId="{D5FF5DFE-A04A-43CD-F8A6-12B9871E71C5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8" creationId="{B2AFA909-9C48-2F36-F05F-C0AEF7AF5D9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9" creationId="{DF5A5418-7FCF-1551-6D8E-5808193D0653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2" creationId="{A8758940-8513-8AB2-7DB7-8BF1D50BA36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3" creationId="{11D476AF-814E-9849-64C0-E6968A71862A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4" creationId="{3D49D9AB-2031-4F36-6AA6-3360B5C2DE7B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5" creationId="{1C48DBB6-1933-12B8-0432-0FBA6067E92D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7" creationId="{59FC4A73-DA67-6786-2F39-90AA01F27E60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8" creationId="{C2EE2890-0880-AFE2-836E-45F718DE9C3B}"/>
          </ac:spMkLst>
        </pc:spChg>
        <pc:spChg chg="mod ord">
          <ac:chgData name="Rachel Jagger" userId="cf4acb15-657a-45e0-bad4-d602a69c1922" providerId="ADAL" clId="{209DDE95-6C34-421B-B422-D7D7F5CFC8D2}" dt="2025-05-07T19:16:05.455" v="19" actId="57"/>
          <ac:spMkLst>
            <pc:docMk/>
            <pc:sldMk cId="504263943" sldId="304"/>
            <ac:spMk id="22" creationId="{B304AD65-CF2D-67C0-328A-C9D4CA96ABC0}"/>
          </ac:spMkLst>
        </pc:sp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0" creationId="{72BB39AC-D22A-58CA-9D20-434CD3AF7E1B}"/>
          </ac:cxnSpMkLst>
        </pc:cxn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1" creationId="{A1F91A99-6DE8-DEC3-C510-705FA2D1A62F}"/>
          </ac:cxnSpMkLst>
        </pc:cxnChg>
      </pc:sldChg>
      <pc:sldChg chg="modNotesTx">
        <pc:chgData name="Rachel Jagger" userId="cf4acb15-657a-45e0-bad4-d602a69c1922" providerId="ADAL" clId="{209DDE95-6C34-421B-B422-D7D7F5CFC8D2}" dt="2025-05-08T13:12:44.068" v="63" actId="20577"/>
        <pc:sldMkLst>
          <pc:docMk/>
          <pc:sldMk cId="3898095177" sldId="306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Id2" /><Relationship Type="http://schemas.openxmlformats.org/officeDocument/2006/relationships/notesMaster" Target="/ppt/notesMasters/notesMaster1.xml" Id="rId1" /></Relationship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this study, data from the 2007 and 2009 releases of the Medical Expenditure Panel Survey (MEPS) were used.</a:t>
            </a:r>
            <a:r>
              <a:rPr lang="en-GB" baseline="30000" dirty="0"/>
              <a:t>1</a:t>
            </a:r>
            <a:r>
              <a:rPr lang="en-GB" dirty="0"/>
              <a:t> The MEPS is a nationally representative annual survey of households representing the US non-institutionalised civilian population.</a:t>
            </a:r>
            <a:r>
              <a:rPr lang="en-GB" baseline="30000" dirty="0"/>
              <a:t>1</a:t>
            </a:r>
            <a:r>
              <a:rPr lang="en-GB" dirty="0"/>
              <a:t> After inclusion/exclusion criteria were applied, including being aged 22–64, not being underweight, and being alive at the end of the study period, a total sample of &gt;33,000 patients was generated.</a:t>
            </a:r>
            <a:r>
              <a:rPr lang="en-GB" baseline="30000" dirty="0"/>
              <a:t>1</a:t>
            </a:r>
            <a:r>
              <a:rPr lang="en-GB" dirty="0"/>
              <a:t> Diagnosis of the various comorbid conditions of interest used the ICD-9-CM and clinical classification codes, provided in the medical care event files.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Bhattacharya R, Shen C, </a:t>
            </a:r>
            <a:r>
              <a:rPr lang="en-GB" dirty="0" err="1"/>
              <a:t>Sambamoorthi</a:t>
            </a:r>
            <a:r>
              <a:rPr lang="en-GB" dirty="0"/>
              <a:t> U. Excess risk of chronic physical conditions associated with depression and anxiety. BMC Psychiatry 2014; 14: 10.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Gold SM, Köhler-Forsberg O, Moss-Morris R, et al. Comorbid depression in medical diseases. Nat Rev Dis Primers 2020; 6 (1): 69.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Momen NC, </a:t>
            </a:r>
            <a:r>
              <a:rPr lang="en-GB" dirty="0" err="1"/>
              <a:t>Østergaard</a:t>
            </a:r>
            <a:r>
              <a:rPr lang="en-GB" dirty="0"/>
              <a:t> SD, Heide-Jorgensen U, et al. Associations between physical diseases and subsequent mental disorders: a longitudinal study in a population-based cohort. World Psychiatry 2024; 23 (3): 421–431.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86267"/>
      </p:ext>
    </p:extLst>
  </p:cSld>
  <p:clrMapOvr>
    <a:masterClrMapping/>
  </p:clrMapOvr>
</p:note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05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6.xml.rels>&#65279;<?xml version="1.0" encoding="utf-8"?><Relationships xmlns="http://schemas.openxmlformats.org/package/2006/relationships"><Relationship Type="http://schemas.openxmlformats.org/officeDocument/2006/relationships/notesSlide" Target="/ppt/notesSlides/notesSlide6.xml" Id="rId3" /><Relationship Type="http://schemas.openxmlformats.org/officeDocument/2006/relationships/slideLayout" Target="/ppt/slideLayouts/slideLayout5.xml" Id="rId2" /><Relationship Type="http://schemas.openxmlformats.org/officeDocument/2006/relationships/tags" Target="/ppt/tags/tag2.xml" Id="rId1" /></Relationships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B9A412-894E-4D7D-8060-45F0FD645D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Comorbidity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025EA-5A6B-4FD8-AD2F-8025613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Prevalence of chronic conditions in patients with MDD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30391-2FF6-4A70-BFA9-386D4A523688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 retrospective analysis of patient data was performed to compare the prevalence of chronic conditions in patients with depression and the general population</a:t>
            </a:r>
            <a:r>
              <a:rPr lang="en-GB" sz="1800" baseline="30000" dirty="0"/>
              <a:t>1</a:t>
            </a:r>
            <a:endParaRPr lang="en-GB" sz="1800" dirty="0"/>
          </a:p>
          <a:p>
            <a:r>
              <a:rPr lang="en-GB" sz="1800" dirty="0"/>
              <a:t>Of the total general population studied (n=33,242), </a:t>
            </a:r>
            <a:r>
              <a:rPr lang="en-GB" sz="1800" b="1" dirty="0"/>
              <a:t>roughly 1 in 10 people had depression</a:t>
            </a:r>
            <a:r>
              <a:rPr lang="en-GB" sz="1800" baseline="30000" dirty="0"/>
              <a:t>1</a:t>
            </a:r>
          </a:p>
          <a:p>
            <a:r>
              <a:rPr lang="en-US" sz="1800" dirty="0"/>
              <a:t>Within the population with depression, the presence of depression was found to be significantly associated with:</a:t>
            </a:r>
            <a:r>
              <a:rPr lang="en-US" sz="1800" baseline="30000" dirty="0"/>
              <a:t>1</a:t>
            </a:r>
            <a:endParaRPr lang="en-US" sz="16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F7D1F66-F4C0-502D-6B91-5F1FB369FA2E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 tIns="108000"/>
          <a:lstStyle/>
          <a:p>
            <a:r>
              <a:rPr lang="en-GB" sz="1800" dirty="0"/>
              <a:t>Many different factors could underly the comorbidity between MDD and physical disease, including:</a:t>
            </a:r>
            <a:r>
              <a:rPr lang="en-GB" sz="1800" baseline="30000" dirty="0"/>
              <a:t>2</a:t>
            </a:r>
            <a:endParaRPr lang="en-GB" sz="1800" dirty="0"/>
          </a:p>
          <a:p>
            <a:pPr lvl="1"/>
            <a:r>
              <a:rPr lang="en-US" sz="1600" dirty="0"/>
              <a:t>Common genetics</a:t>
            </a:r>
          </a:p>
          <a:p>
            <a:pPr lvl="1"/>
            <a:r>
              <a:rPr lang="en-US" sz="1600" dirty="0"/>
              <a:t>Common biological pathways</a:t>
            </a:r>
          </a:p>
          <a:p>
            <a:pPr lvl="1"/>
            <a:r>
              <a:rPr lang="en-US" sz="1600" dirty="0"/>
              <a:t>Common social demographics</a:t>
            </a:r>
          </a:p>
          <a:p>
            <a:pPr lvl="1"/>
            <a:r>
              <a:rPr lang="en-US" sz="1600" dirty="0"/>
              <a:t>Common health behaviours </a:t>
            </a:r>
          </a:p>
          <a:p>
            <a:pPr lvl="1"/>
            <a:r>
              <a:rPr lang="en-US" sz="1600" dirty="0"/>
              <a:t>Common psychological dynamics</a:t>
            </a:r>
          </a:p>
          <a:p>
            <a:r>
              <a:rPr lang="en-GB" sz="1800" dirty="0"/>
              <a:t>Moreover, some medications may interfere with the treatment of depression, and depressive symptoms may reduce medication adherence</a:t>
            </a:r>
            <a:r>
              <a:rPr lang="en-GB" sz="1800" baseline="30000" dirty="0"/>
              <a:t>2</a:t>
            </a:r>
            <a:endParaRPr lang="en-GB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5D53C-0DA8-422E-8E2E-73D43AB2E3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COPD=chronic obstructive pulmonary disorder; MDD=major depressive disorder</a:t>
            </a:r>
          </a:p>
          <a:p>
            <a:endParaRPr lang="en-GB" dirty="0"/>
          </a:p>
          <a:p>
            <a:r>
              <a:rPr lang="en-GB" dirty="0"/>
              <a:t>1. Bhattacharya et al. BMC Psychiatry 2014;14:10; 2. Gold et al. Nat Rev Dis Primers 2020;6(1):69; 3. Momen et al. World Psychiatry 2024;23(3):421–431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BB23A9-06B6-48B3-BCED-328AA500A342}"/>
              </a:ext>
            </a:extLst>
          </p:cNvPr>
          <p:cNvSpPr/>
          <p:nvPr/>
        </p:nvSpPr>
        <p:spPr>
          <a:xfrm>
            <a:off x="1366130" y="5512329"/>
            <a:ext cx="9458154" cy="696337"/>
          </a:xfrm>
          <a:prstGeom prst="roundRect">
            <a:avLst>
              <a:gd name="adj" fmla="val 12861"/>
            </a:avLst>
          </a:prstGeom>
          <a:solidFill>
            <a:schemeClr val="bg1"/>
          </a:solidFill>
          <a:ln w="19050">
            <a:solidFill>
              <a:srgbClr val="D9D1C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Whilst depression is a risk factor for a range of physical conditions, many physical diseases are themselves a risk factor for depression</a:t>
            </a:r>
            <a:r>
              <a:rPr lang="en-GB" b="1" baseline="30000" dirty="0"/>
              <a:t>2,3</a:t>
            </a:r>
            <a:endParaRPr lang="en-GB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F781F71-2C1A-133F-9617-106E55A55AB6}"/>
              </a:ext>
            </a:extLst>
          </p:cNvPr>
          <p:cNvSpPr txBox="1">
            <a:spLocks/>
          </p:cNvSpPr>
          <p:nvPr/>
        </p:nvSpPr>
        <p:spPr>
          <a:xfrm>
            <a:off x="539750" y="4421792"/>
            <a:ext cx="5419725" cy="1019423"/>
          </a:xfrm>
          <a:prstGeom prst="rect">
            <a:avLst/>
          </a:prstGeom>
        </p:spPr>
        <p:txBody>
          <a:bodyPr vert="horz" lIns="0" tIns="0" rIns="0" bIns="0" numCol="2" spcCol="18000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sz="1600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Arthritis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sz="1600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Asthma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sz="1600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COPD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sz="1600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Diabetes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sz="1600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Heart disease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GB" sz="1600" dirty="0">
                <a:solidFill>
                  <a:srgbClr val="3F1A01"/>
                </a:solidFill>
                <a:latin typeface="+mn-lt"/>
                <a:ea typeface="+mn-ea"/>
                <a:cs typeface="+mn-cs"/>
              </a:rPr>
              <a:t>Hypertension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04650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15C88-4031-4F4E-BA98-CAED57AF7C63}">
  <ds:schemaRefs>
    <ds:schemaRef ds:uri="http://schemas.microsoft.com/office/2006/metadata/properties"/>
    <ds:schemaRef ds:uri="http://schemas.microsoft.com/office/infopath/2007/PartnerControls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1112</TotalTime>
  <Words>15464</Words>
  <Application>Microsoft Office PowerPoint</Application>
  <PresentationFormat>Widescreen</PresentationFormat>
  <Paragraphs>846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NewBaskervilleStd-Bold</vt:lpstr>
      <vt:lpstr>Times New Roman</vt:lpstr>
      <vt:lpstr>Wingdings</vt:lpstr>
      <vt:lpstr>Neurotorium - PowerPoint-Skabelon - 2022-01-28</vt:lpstr>
      <vt:lpstr>PowerPoint Presentation</vt:lpstr>
      <vt:lpstr>Defining comorbidity</vt:lpstr>
      <vt:lpstr>Neuropsychiatric comorbidities in patients with depression</vt:lpstr>
      <vt:lpstr>Physical comorbidities in patients with depression</vt:lpstr>
      <vt:lpstr>Shared pathways underly disease comorbidity</vt:lpstr>
      <vt:lpstr>Prevalence of chronic conditions in patients with MDD</vt:lpstr>
      <vt:lpstr>Prevalence of depression in patients with chronic conditions</vt:lpstr>
      <vt:lpstr>Depression adds to the burden of chronic conditions</vt:lpstr>
      <vt:lpstr>The effect of comorbidities on patients’ quality of life</vt:lpstr>
      <vt:lpstr>The impact of comorbidities on clinical outcomes in MDD</vt:lpstr>
      <vt:lpstr>Treatment application of the link between MDD and comorbidities</vt:lpstr>
      <vt:lpstr>Neuropsychiatric comorbidities</vt:lpstr>
      <vt:lpstr>Psychiatric comorbidities of MDD</vt:lpstr>
      <vt:lpstr>Anxiety</vt:lpstr>
      <vt:lpstr>Obsessive–compulsive disorder (OCD)</vt:lpstr>
      <vt:lpstr>Post-traumatic stress disorder (PTSD)</vt:lpstr>
      <vt:lpstr>Attention deficit hyperactivity disorder (ADHD)</vt:lpstr>
      <vt:lpstr>Schizophrenia</vt:lpstr>
      <vt:lpstr>Substance-use disorder</vt:lpstr>
      <vt:lpstr>Personality disorders</vt:lpstr>
      <vt:lpstr>Physical comorbidities</vt:lpstr>
      <vt:lpstr>Mental disorders and physical disease</vt:lpstr>
      <vt:lpstr>Physical comorbidities of MDD</vt:lpstr>
      <vt:lpstr>Diabetes</vt:lpstr>
      <vt:lpstr>Hypertension</vt:lpstr>
      <vt:lpstr>Cardiovascular disease</vt:lpstr>
      <vt:lpstr>Cancer</vt:lpstr>
      <vt:lpstr>Osteoporosis and risk of fractures</vt:lpstr>
      <vt:lpstr>Neurological disorders and MDD</vt:lpstr>
      <vt:lpstr>Alzheimer’s disease (AD) and MDD</vt:lpstr>
      <vt:lpstr>Summary</vt:lpstr>
      <vt:lpstr>Summary of the increased risk of comorbidities in patients with MDD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1589</cp:revision>
  <cp:lastPrinted>2018-08-16T09:06:48Z</cp:lastPrinted>
  <dcterms:created xsi:type="dcterms:W3CDTF">2017-01-23T14:24:15Z</dcterms:created>
  <dcterms:modified xsi:type="dcterms:W3CDTF">2025-05-09T11:22:21Z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