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4"/>
  </p:sldMasterIdLst>
  <p:notesMasterIdLst>
    <p:notesMasterId r:id="rId6"/>
  </p:notesMasterIdLst>
  <p:handoutMasterIdLst>
    <p:handoutMasterId r:id="rId7"/>
  </p:handoutMasterIdLst>
  <p:sldIdLst>
    <p:sldId id="412" r:id="rId5"/>
  </p:sldIdLst>
  <p:sldSz cx="12192000" cy="6858000"/>
  <p:notesSz cx="6858000" cy="9144000"/>
  <p:defaultTextStyle>
    <a:defPPr>
      <a:defRPr lang="da-DK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5" userDrawn="1">
          <p15:clr>
            <a:srgbClr val="A4A3A4"/>
          </p15:clr>
        </p15:guide>
        <p15:guide id="2" orient="horz" pos="860" userDrawn="1">
          <p15:clr>
            <a:srgbClr val="A4A3A4"/>
          </p15:clr>
        </p15:guide>
        <p15:guide id="3" orient="horz" pos="3671" userDrawn="1">
          <p15:clr>
            <a:srgbClr val="A4A3A4"/>
          </p15:clr>
        </p15:guide>
        <p15:guide id="4" orient="horz" pos="3025" userDrawn="1">
          <p15:clr>
            <a:srgbClr val="A4A3A4"/>
          </p15:clr>
        </p15:guide>
        <p15:guide id="5" orient="horz" pos="1283" userDrawn="1">
          <p15:clr>
            <a:srgbClr val="A4A3A4"/>
          </p15:clr>
        </p15:guide>
        <p15:guide id="6" orient="horz" pos="1717" userDrawn="1">
          <p15:clr>
            <a:srgbClr val="A4A3A4"/>
          </p15:clr>
        </p15:guide>
        <p15:guide id="7" orient="horz" pos="2147" userDrawn="1">
          <p15:clr>
            <a:srgbClr val="A4A3A4"/>
          </p15:clr>
        </p15:guide>
        <p15:guide id="8" orient="horz" pos="2588" userDrawn="1">
          <p15:clr>
            <a:srgbClr val="A4A3A4"/>
          </p15:clr>
        </p15:guide>
        <p15:guide id="9" orient="horz" pos="3885" userDrawn="1">
          <p15:clr>
            <a:srgbClr val="A4A3A4"/>
          </p15:clr>
        </p15:guide>
        <p15:guide id="10" orient="horz" pos="3455" userDrawn="1">
          <p15:clr>
            <a:srgbClr val="A4A3A4"/>
          </p15:clr>
        </p15:guide>
        <p15:guide id="11" pos="5379" userDrawn="1">
          <p15:clr>
            <a:srgbClr val="A4A3A4"/>
          </p15:clr>
        </p15:guide>
        <p15:guide id="12" pos="1535" userDrawn="1">
          <p15:clr>
            <a:srgbClr val="A4A3A4"/>
          </p15:clr>
        </p15:guide>
        <p15:guide id="13" pos="388" userDrawn="1">
          <p15:clr>
            <a:srgbClr val="A4A3A4"/>
          </p15:clr>
        </p15:guide>
        <p15:guide id="14" pos="7292" userDrawn="1">
          <p15:clr>
            <a:srgbClr val="A4A3A4"/>
          </p15:clr>
        </p15:guide>
        <p15:guide id="15" pos="6144" userDrawn="1">
          <p15:clr>
            <a:srgbClr val="A4A3A4"/>
          </p15:clr>
        </p15:guide>
        <p15:guide id="16" pos="4605" userDrawn="1">
          <p15:clr>
            <a:srgbClr val="A4A3A4"/>
          </p15:clr>
        </p15:guide>
        <p15:guide id="17" pos="3839" userDrawn="1">
          <p15:clr>
            <a:srgbClr val="A4A3A4"/>
          </p15:clr>
        </p15:guide>
        <p15:guide id="18" pos="3069" userDrawn="1">
          <p15:clr>
            <a:srgbClr val="A4A3A4"/>
          </p15:clr>
        </p15:guide>
        <p15:guide id="19" pos="2299" userDrawn="1">
          <p15:clr>
            <a:srgbClr val="A4A3A4"/>
          </p15:clr>
        </p15:guide>
        <p15:guide id="20" pos="771" userDrawn="1">
          <p15:clr>
            <a:srgbClr val="A4A3A4"/>
          </p15:clr>
        </p15:guide>
        <p15:guide id="21" pos="690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8C2C5DA2-3A3B-2AAD-8327-E8841C7BD6AF}" name="Sam Kew" initials="SK" userId="S::Sam.Kew@primeglobalpeople.com::646f549f-f7a9-425c-a5ab-c5935f1a8cc6" providerId="AD"/>
  <p188:author id="{385AD2AD-4C95-014D-4000-C8FFD23E9390}" name="Lakshmi Yatham" initials="LY" userId="0abe8c4e2ec1a97e" providerId="Windows Live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B9CBB"/>
    <a:srgbClr val="CAD7E4"/>
    <a:srgbClr val="717171"/>
    <a:srgbClr val="4F7599"/>
    <a:srgbClr val="FFFFFF"/>
    <a:srgbClr val="3F1A01"/>
    <a:srgbClr val="000000"/>
    <a:srgbClr val="56523A"/>
    <a:srgbClr val="F0E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22" autoAdjust="0"/>
    <p:restoredTop sz="65860" autoAdjust="0"/>
  </p:normalViewPr>
  <p:slideViewPr>
    <p:cSldViewPr snapToGrid="0">
      <p:cViewPr varScale="1">
        <p:scale>
          <a:sx n="73" d="100"/>
          <a:sy n="73" d="100"/>
        </p:scale>
        <p:origin x="1464" y="60"/>
      </p:cViewPr>
      <p:guideLst>
        <p:guide orient="horz" pos="425"/>
        <p:guide orient="horz" pos="860"/>
        <p:guide orient="horz" pos="3671"/>
        <p:guide orient="horz" pos="3025"/>
        <p:guide orient="horz" pos="1283"/>
        <p:guide orient="horz" pos="1717"/>
        <p:guide orient="horz" pos="2147"/>
        <p:guide orient="horz" pos="2588"/>
        <p:guide orient="horz" pos="3885"/>
        <p:guide orient="horz" pos="3455"/>
        <p:guide pos="5379"/>
        <p:guide pos="1535"/>
        <p:guide pos="388"/>
        <p:guide pos="7292"/>
        <p:guide pos="6144"/>
        <p:guide pos="4605"/>
        <p:guide pos="3839"/>
        <p:guide pos="3069"/>
        <p:guide pos="2299"/>
        <p:guide pos="771"/>
        <p:guide pos="69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22-05-2025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91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360"/>
              </a:spcBef>
            </a:pPr>
            <a:r>
              <a:rPr lang="en-US" altLang="ja-JP" dirty="0"/>
              <a:t>The ultimate treatment goal in depression is functional recovery, and the aim of an intervention should be the complete relief of symptoms,</a:t>
            </a:r>
            <a:r>
              <a:rPr lang="en-US" altLang="ja-JP" baseline="30000" dirty="0"/>
              <a:t>1,2</a:t>
            </a:r>
            <a:r>
              <a:rPr lang="en-US" altLang="ja-JP" dirty="0"/>
              <a:t> associated with;</a:t>
            </a:r>
          </a:p>
          <a:p>
            <a:pPr marL="171450" indent="-171450">
              <a:spcBef>
                <a:spcPts val="360"/>
              </a:spcBef>
              <a:buFont typeface="Arial" panose="020B0604020202020204" pitchFamily="34" charset="0"/>
              <a:buChar char="•"/>
            </a:pPr>
            <a:r>
              <a:rPr lang="en-US" altLang="ja-JP" dirty="0"/>
              <a:t>improved functioning</a:t>
            </a:r>
            <a:r>
              <a:rPr lang="en-US" altLang="ja-JP" baseline="30000" dirty="0"/>
              <a:t>6</a:t>
            </a:r>
          </a:p>
          <a:p>
            <a:pPr marL="171450" indent="-171450">
              <a:spcBef>
                <a:spcPts val="360"/>
              </a:spcBef>
              <a:buFont typeface="Arial" panose="020B0604020202020204" pitchFamily="34" charset="0"/>
              <a:buChar char="•"/>
            </a:pPr>
            <a:r>
              <a:rPr lang="en-US" altLang="ja-JP" dirty="0"/>
              <a:t>better overall quality of life</a:t>
            </a:r>
            <a:r>
              <a:rPr lang="en-US" altLang="ja-JP" baseline="30000" dirty="0"/>
              <a:t>6</a:t>
            </a:r>
          </a:p>
          <a:p>
            <a:pPr marL="171450" indent="-171450">
              <a:spcBef>
                <a:spcPts val="360"/>
              </a:spcBef>
              <a:buFont typeface="Arial" panose="020B0604020202020204" pitchFamily="34" charset="0"/>
              <a:buChar char="•"/>
            </a:pPr>
            <a:r>
              <a:rPr lang="en-US" altLang="ja-JP" dirty="0"/>
              <a:t>lower likelihood of relapse.</a:t>
            </a:r>
            <a:r>
              <a:rPr lang="en-US" altLang="ja-JP" baseline="30000" dirty="0"/>
              <a:t>7</a:t>
            </a:r>
          </a:p>
          <a:p>
            <a:pPr>
              <a:spcBef>
                <a:spcPts val="360"/>
              </a:spcBef>
            </a:pPr>
            <a:endParaRPr lang="en-GB" dirty="0"/>
          </a:p>
          <a:p>
            <a:pPr>
              <a:spcBef>
                <a:spcPts val="360"/>
              </a:spcBef>
            </a:pPr>
            <a:r>
              <a:rPr lang="en-GB" dirty="0"/>
              <a:t>References:</a:t>
            </a:r>
          </a:p>
          <a:p>
            <a:pPr marL="228600" indent="-228600">
              <a:spcBef>
                <a:spcPts val="360"/>
              </a:spcBef>
              <a:buFont typeface="+mj-lt"/>
              <a:buAutoNum type="arabicPeriod"/>
            </a:pPr>
            <a:r>
              <a:rPr lang="pt-BR" dirty="0"/>
              <a:t>Bortolato B, Carvalho AF, McIntyre RS. </a:t>
            </a:r>
            <a:r>
              <a:rPr lang="en-GB" dirty="0"/>
              <a:t>Cognitive dysfunction in major depressive disorder: a state-of-the-art clinical review. CNS </a:t>
            </a:r>
            <a:r>
              <a:rPr lang="en-GB" dirty="0" err="1"/>
              <a:t>Neurol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Drug Targets 2014; 13 (10): 1804–1818.</a:t>
            </a:r>
          </a:p>
          <a:p>
            <a:pPr marL="228600" indent="-228600">
              <a:spcBef>
                <a:spcPts val="360"/>
              </a:spcBef>
              <a:buFont typeface="+mj-lt"/>
              <a:buAutoNum type="arabicPeriod"/>
            </a:pPr>
            <a:r>
              <a:rPr lang="en-GB" dirty="0" err="1"/>
              <a:t>Stotland</a:t>
            </a:r>
            <a:r>
              <a:rPr lang="en-GB" dirty="0"/>
              <a:t>. Recovery from depression. </a:t>
            </a:r>
            <a:r>
              <a:rPr lang="en-GB" dirty="0" err="1"/>
              <a:t>Psychiatr</a:t>
            </a:r>
            <a:r>
              <a:rPr lang="en-GB" dirty="0"/>
              <a:t> Clin N Am 2012; 35: 37–49.</a:t>
            </a:r>
          </a:p>
          <a:p>
            <a:pPr marL="228600" indent="-228600">
              <a:spcBef>
                <a:spcPts val="360"/>
              </a:spcBef>
              <a:buFont typeface="+mj-lt"/>
              <a:buAutoNum type="arabicPeriod"/>
            </a:pPr>
            <a:r>
              <a:rPr lang="en-GB" altLang="ja-JP" dirty="0"/>
              <a:t>Kupfer DJ. Long-term treatment of depression. J</a:t>
            </a:r>
            <a:r>
              <a:rPr lang="en-US" altLang="ja-JP" dirty="0"/>
              <a:t> </a:t>
            </a:r>
            <a:r>
              <a:rPr lang="en-GB" altLang="ja-JP" dirty="0"/>
              <a:t>Clin</a:t>
            </a:r>
            <a:r>
              <a:rPr lang="en-US" altLang="ja-JP" dirty="0"/>
              <a:t> </a:t>
            </a:r>
            <a:r>
              <a:rPr lang="en-GB" altLang="ja-JP" dirty="0"/>
              <a:t>Psych </a:t>
            </a:r>
            <a:r>
              <a:rPr lang="en-US" altLang="ja-JP" dirty="0"/>
              <a:t>1991; </a:t>
            </a:r>
            <a:r>
              <a:rPr lang="en-GB" altLang="ja-JP" dirty="0"/>
              <a:t>52 (</a:t>
            </a:r>
            <a:r>
              <a:rPr lang="en-GB" altLang="ja-JP" dirty="0" err="1"/>
              <a:t>Suppl</a:t>
            </a:r>
            <a:r>
              <a:rPr lang="en-GB" altLang="ja-JP" dirty="0"/>
              <a:t> 5): 28–34.</a:t>
            </a:r>
          </a:p>
          <a:p>
            <a:pPr marL="228600" indent="-228600">
              <a:spcBef>
                <a:spcPts val="360"/>
              </a:spcBef>
              <a:buFont typeface="+mj-lt"/>
              <a:buAutoNum type="arabicPeriod"/>
            </a:pPr>
            <a:r>
              <a:rPr lang="en-US" altLang="ja-JP" dirty="0"/>
              <a:t>McClintock SM, Husain MM, Wisniewski SR, et al. Residual symptoms in depressed outpatients who respond by 50% but do not remit to antidepressant medication. J Clin </a:t>
            </a:r>
            <a:r>
              <a:rPr lang="en-US" altLang="ja-JP" dirty="0" err="1"/>
              <a:t>Psychopharmacol</a:t>
            </a:r>
            <a:r>
              <a:rPr lang="en-US" altLang="ja-JP" dirty="0"/>
              <a:t> 2011; 31 (2): 180–186.</a:t>
            </a:r>
          </a:p>
          <a:p>
            <a:pPr marL="228600" indent="-228600">
              <a:spcBef>
                <a:spcPts val="360"/>
              </a:spcBef>
              <a:buFont typeface="+mj-lt"/>
              <a:buAutoNum type="arabicPeriod"/>
            </a:pPr>
            <a:r>
              <a:rPr lang="en-US" altLang="ja-JP" dirty="0"/>
              <a:t>Trivedi MH, Rush AJ, Wisniewski SR, et al. Evaluation of outcomes with citalopram for depression using measurement-based care in STAR*D: implications for clinical practice. Am J Psychiatry 2006; 163 (1): 28–40.</a:t>
            </a:r>
          </a:p>
          <a:p>
            <a:pPr marL="228600" indent="-228600">
              <a:spcBef>
                <a:spcPts val="360"/>
              </a:spcBef>
              <a:buFont typeface="+mj-lt"/>
              <a:buAutoNum type="arabicPeriod"/>
            </a:pPr>
            <a:r>
              <a:rPr lang="en-GB" dirty="0"/>
              <a:t>Greer TL, Kurian BT, Trivedi MH. Defining and measuring functional recovery from depression. CNS Drugs 2010; 24 (4): 267–284.</a:t>
            </a:r>
          </a:p>
          <a:p>
            <a:pPr marL="228600" indent="-228600">
              <a:spcBef>
                <a:spcPts val="360"/>
              </a:spcBef>
              <a:buFont typeface="+mj-lt"/>
              <a:buAutoNum type="arabicPeriod"/>
            </a:pPr>
            <a:r>
              <a:rPr lang="pt-BR" dirty="0"/>
              <a:t>Tranter R, O’Donovan C, Chandarana P, Kennedy S. </a:t>
            </a:r>
            <a:r>
              <a:rPr lang="en-GB" dirty="0"/>
              <a:t>Prevalence and outcome of partial remission in depression. J Psychiatry </a:t>
            </a:r>
            <a:r>
              <a:rPr lang="en-GB" dirty="0" err="1"/>
              <a:t>Neurosci</a:t>
            </a:r>
            <a:r>
              <a:rPr lang="en-GB" dirty="0"/>
              <a:t> 2002; 27 (4): 241–247.</a:t>
            </a:r>
            <a:endParaRPr lang="en-GB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512BB6DB-171E-4EFE-A716-4F158D6FCB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7587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8" y="513001"/>
            <a:ext cx="3463927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8" y="986690"/>
            <a:ext cx="3463927" cy="40623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3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634294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0315758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1A1A17"/>
                </a:solidFill>
              </a:defRPr>
            </a:lvl2pPr>
            <a:lvl3pPr marL="539987" indent="-179996">
              <a:defRPr>
                <a:solidFill>
                  <a:srgbClr val="1A1A17"/>
                </a:solidFill>
              </a:defRPr>
            </a:lvl3pPr>
            <a:lvl4pPr marL="719982" indent="-179996">
              <a:defRPr>
                <a:solidFill>
                  <a:srgbClr val="1A1A17"/>
                </a:solidFill>
              </a:defRPr>
            </a:lvl4pPr>
            <a:lvl5pPr marL="899978" indent="-179996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2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8029059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302760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541019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8112331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0883954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7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783458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7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7900398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7104670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6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7431197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1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6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6712274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9" y="1416786"/>
            <a:ext cx="11110915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79996" lvl="0" indent="-179996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2327336"/>
            <a:ext cx="11110913" cy="3504664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5286485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1" y="1416786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6"/>
            <a:ext cx="4471988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2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4446134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8084776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1581522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1494501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7126276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9917068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20940422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4002293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0074441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78373702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9001766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7742883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77013116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3273379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0086457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57881554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38671429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87669195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30374236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18446732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42796834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07382255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5" y="4444236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3" y="2645247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1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900" smtClean="0"/>
              <a:pPr/>
              <a:t>‹#›</a:t>
            </a:fld>
            <a:endParaRPr lang="en-GB" sz="90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1"/>
            <a:ext cx="2574927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7"/>
            <a:ext cx="1057779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9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7" y="5102154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49" y="540000"/>
            <a:ext cx="92138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1" y="3879101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5" y="2847600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1"/>
            <a:ext cx="721383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4" y="3880140"/>
            <a:ext cx="189706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8"/>
            <a:ext cx="439903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3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7" y="1411501"/>
            <a:ext cx="457264" cy="74305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2" y="2749216"/>
            <a:ext cx="980295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10" y="2510450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061701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99133457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1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49"/>
            <a:ext cx="9213851" cy="4691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160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  <p:sldLayoutId id="2147483774" r:id="rId18"/>
    <p:sldLayoutId id="2147483775" r:id="rId19"/>
    <p:sldLayoutId id="2147483776" r:id="rId20"/>
    <p:sldLayoutId id="2147483777" r:id="rId21"/>
    <p:sldLayoutId id="2147483778" r:id="rId22"/>
    <p:sldLayoutId id="2147483779" r:id="rId23"/>
    <p:sldLayoutId id="2147483780" r:id="rId24"/>
    <p:sldLayoutId id="2147483781" r:id="rId25"/>
    <p:sldLayoutId id="2147483782" r:id="rId26"/>
    <p:sldLayoutId id="2147483783" r:id="rId27"/>
    <p:sldLayoutId id="2147483784" r:id="rId28"/>
    <p:sldLayoutId id="2147483785" r:id="rId29"/>
    <p:sldLayoutId id="2147483786" r:id="rId30"/>
    <p:sldLayoutId id="2147483787" r:id="rId31"/>
    <p:sldLayoutId id="2147483788" r:id="rId32"/>
    <p:sldLayoutId id="2147483789" r:id="rId33"/>
    <p:sldLayoutId id="2147483790" r:id="rId34"/>
    <p:sldLayoutId id="2147483791" r:id="rId35"/>
    <p:sldLayoutId id="2147483792" r:id="rId3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79996" indent="-179996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59991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39987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19982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899978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10240" userDrawn="1">
          <p15:clr>
            <a:srgbClr val="F26B43"/>
          </p15:clr>
        </p15:guide>
        <p15:guide id="3" pos="453" userDrawn="1">
          <p15:clr>
            <a:srgbClr val="F26B43"/>
          </p15:clr>
        </p15:guide>
        <p15:guide id="4" pos="1023" userDrawn="1">
          <p15:clr>
            <a:srgbClr val="F26B43"/>
          </p15:clr>
        </p15:guide>
        <p15:guide id="5" pos="1249" userDrawn="1">
          <p15:clr>
            <a:srgbClr val="F26B43"/>
          </p15:clr>
        </p15:guide>
        <p15:guide id="6" pos="1820" userDrawn="1">
          <p15:clr>
            <a:srgbClr val="F26B43"/>
          </p15:clr>
        </p15:guide>
        <p15:guide id="7" pos="2047" userDrawn="1">
          <p15:clr>
            <a:srgbClr val="F26B43"/>
          </p15:clr>
        </p15:guide>
        <p15:guide id="8" pos="2616" userDrawn="1">
          <p15:clr>
            <a:srgbClr val="F26B43"/>
          </p15:clr>
        </p15:guide>
        <p15:guide id="9" pos="2843" userDrawn="1">
          <p15:clr>
            <a:srgbClr val="F26B43"/>
          </p15:clr>
        </p15:guide>
        <p15:guide id="10" pos="3413" userDrawn="1">
          <p15:clr>
            <a:srgbClr val="F26B43"/>
          </p15:clr>
        </p15:guide>
        <p15:guide id="11" pos="3640" userDrawn="1">
          <p15:clr>
            <a:srgbClr val="F26B43"/>
          </p15:clr>
        </p15:guide>
        <p15:guide id="12" pos="4209" userDrawn="1">
          <p15:clr>
            <a:srgbClr val="F26B43"/>
          </p15:clr>
        </p15:guide>
        <p15:guide id="13" pos="4436" userDrawn="1">
          <p15:clr>
            <a:srgbClr val="F26B43"/>
          </p15:clr>
        </p15:guide>
        <p15:guide id="14" pos="5005" userDrawn="1">
          <p15:clr>
            <a:srgbClr val="F26B43"/>
          </p15:clr>
        </p15:guide>
        <p15:guide id="15" pos="5233" userDrawn="1">
          <p15:clr>
            <a:srgbClr val="F26B43"/>
          </p15:clr>
        </p15:guide>
        <p15:guide id="16" pos="5803" userDrawn="1">
          <p15:clr>
            <a:srgbClr val="F26B43"/>
          </p15:clr>
        </p15:guide>
        <p15:guide id="17" pos="6029" userDrawn="1">
          <p15:clr>
            <a:srgbClr val="F26B43"/>
          </p15:clr>
        </p15:guide>
        <p15:guide id="18" pos="6599" userDrawn="1">
          <p15:clr>
            <a:srgbClr val="F26B43"/>
          </p15:clr>
        </p15:guide>
        <p15:guide id="19" pos="6827" userDrawn="1">
          <p15:clr>
            <a:srgbClr val="F26B43"/>
          </p15:clr>
        </p15:guide>
        <p15:guide id="20" pos="7396" userDrawn="1">
          <p15:clr>
            <a:srgbClr val="F26B43"/>
          </p15:clr>
        </p15:guide>
        <p15:guide id="21" pos="7623" userDrawn="1">
          <p15:clr>
            <a:srgbClr val="F26B43"/>
          </p15:clr>
        </p15:guide>
        <p15:guide id="22" pos="8192" userDrawn="1">
          <p15:clr>
            <a:srgbClr val="F26B43"/>
          </p15:clr>
        </p15:guide>
        <p15:guide id="23" pos="8419" userDrawn="1">
          <p15:clr>
            <a:srgbClr val="F26B43"/>
          </p15:clr>
        </p15:guide>
        <p15:guide id="24" pos="8989" userDrawn="1">
          <p15:clr>
            <a:srgbClr val="F26B43"/>
          </p15:clr>
        </p15:guide>
        <p15:guide id="25" pos="9216" userDrawn="1">
          <p15:clr>
            <a:srgbClr val="F26B43"/>
          </p15:clr>
        </p15:guide>
        <p15:guide id="26" pos="9785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5760" userDrawn="1">
          <p15:clr>
            <a:srgbClr val="F26B43"/>
          </p15:clr>
        </p15:guide>
        <p15:guide id="29" orient="horz" pos="453" userDrawn="1">
          <p15:clr>
            <a:srgbClr val="F26B43"/>
          </p15:clr>
        </p15:guide>
        <p15:guide id="32" orient="horz" pos="4900" userDrawn="1">
          <p15:clr>
            <a:srgbClr val="F26B43"/>
          </p15:clr>
        </p15:guide>
        <p15:guide id="33" orient="horz" pos="5057" userDrawn="1">
          <p15:clr>
            <a:srgbClr val="F26B43"/>
          </p15:clr>
        </p15:guide>
        <p15:guide id="34" orient="horz" pos="5647" userDrawn="1">
          <p15:clr>
            <a:srgbClr val="F26B43"/>
          </p15:clr>
        </p15:guide>
        <p15:guide id="36" orient="horz" pos="672" userDrawn="1">
          <p15:clr>
            <a:srgbClr val="F26B43"/>
          </p15:clr>
        </p15:guide>
        <p15:guide id="37" orient="horz" pos="960" userDrawn="1">
          <p15:clr>
            <a:srgbClr val="F26B43"/>
          </p15:clr>
        </p15:guide>
        <p15:guide id="38" orient="horz" pos="11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B62B36A-6A07-8027-6A1B-27A46E52FF96}"/>
              </a:ext>
            </a:extLst>
          </p:cNvPr>
          <p:cNvGrpSpPr/>
          <p:nvPr/>
        </p:nvGrpSpPr>
        <p:grpSpPr>
          <a:xfrm>
            <a:off x="5072142" y="4121813"/>
            <a:ext cx="2678004" cy="1450391"/>
            <a:chOff x="5131704" y="2924391"/>
            <a:chExt cx="2678004" cy="145039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91F324-3854-472B-9B18-E9061BDDA51C}"/>
                </a:ext>
              </a:extLst>
            </p:cNvPr>
            <p:cNvSpPr/>
            <p:nvPr/>
          </p:nvSpPr>
          <p:spPr>
            <a:xfrm>
              <a:off x="5131704" y="2924391"/>
              <a:ext cx="2678004" cy="1450391"/>
            </a:xfrm>
            <a:prstGeom prst="rect">
              <a:avLst/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40">
                <a:defRPr/>
              </a:pPr>
              <a:endParaRPr lang="en-GB" sz="1300" kern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5BFEC2D-1676-5F34-E823-22E68CE4CA29}"/>
                </a:ext>
              </a:extLst>
            </p:cNvPr>
            <p:cNvSpPr/>
            <p:nvPr/>
          </p:nvSpPr>
          <p:spPr>
            <a:xfrm>
              <a:off x="5131704" y="2924391"/>
              <a:ext cx="2678000" cy="145039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80000">
                  <a:srgbClr val="FFFFFF"/>
                </a:gs>
                <a:gs pos="100000">
                  <a:schemeClr val="bg1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40">
                <a:defRPr/>
              </a:pPr>
              <a:endParaRPr lang="en-GB" sz="1300" kern="0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97" name="Text Placeholder 6">
            <a:extLst>
              <a:ext uri="{FF2B5EF4-FFF2-40B4-BE49-F238E27FC236}">
                <a16:creationId xmlns:a16="http://schemas.microsoft.com/office/drawing/2014/main" id="{6BE2A812-8110-4F24-9650-A3953673A2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Major depressive disorder (MDD) – Course, natural history and prognosis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6EDA1-E6AA-49EC-AF3F-8A16654D6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about patients who do not reach functional recovery?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5A9E2B2-639D-80BD-7FCE-6DBF301031C8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sz="1800" dirty="0">
                <a:solidFill>
                  <a:schemeClr val="tx1"/>
                </a:solidFill>
              </a:rPr>
              <a:t>The ultimate treatment goal in depression is functional recovery, and the aim of an intervention should be the complete relief of symptoms</a:t>
            </a:r>
            <a:r>
              <a:rPr lang="en-GB" sz="1800" baseline="30000" dirty="0">
                <a:solidFill>
                  <a:schemeClr val="tx1"/>
                </a:solidFill>
              </a:rPr>
              <a:t>1,2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3D9BD5-9FBB-45AB-8CB3-3BA5DCF10E0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a-DK" dirty="0"/>
              <a:t>MDD=major depressive disorder</a:t>
            </a:r>
          </a:p>
          <a:p>
            <a:endParaRPr lang="da-DK" dirty="0"/>
          </a:p>
          <a:p>
            <a:r>
              <a:rPr lang="en-GB" dirty="0"/>
              <a:t>1. </a:t>
            </a:r>
            <a:r>
              <a:rPr lang="en-GB" dirty="0" err="1"/>
              <a:t>Borolato</a:t>
            </a:r>
            <a:r>
              <a:rPr lang="en-GB" dirty="0"/>
              <a:t> et al. CNS </a:t>
            </a:r>
            <a:r>
              <a:rPr lang="en-GB" dirty="0" err="1"/>
              <a:t>Neurol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Drug Targets 2014;13(10):1804–1818; 2. Stotland. </a:t>
            </a:r>
            <a:r>
              <a:rPr lang="en-GB" dirty="0" err="1"/>
              <a:t>Psychiatr</a:t>
            </a:r>
            <a:r>
              <a:rPr lang="en-GB" dirty="0"/>
              <a:t> Clin N Am 2012;35:37–49; </a:t>
            </a:r>
            <a:endParaRPr lang="da-DK" dirty="0"/>
          </a:p>
          <a:p>
            <a:r>
              <a:rPr lang="da-DK" dirty="0"/>
              <a:t>3. Kupfer.</a:t>
            </a:r>
            <a:r>
              <a:rPr lang="en-GB" dirty="0"/>
              <a:t> J Clin Psychiatry 1991;52(</a:t>
            </a:r>
            <a:r>
              <a:rPr lang="en-GB" dirty="0" err="1"/>
              <a:t>Suppl</a:t>
            </a:r>
            <a:r>
              <a:rPr lang="en-GB" dirty="0"/>
              <a:t> 5):28–34</a:t>
            </a:r>
            <a:r>
              <a:rPr lang="da-DK" dirty="0"/>
              <a:t>; </a:t>
            </a:r>
            <a:r>
              <a:rPr lang="en-GB" dirty="0"/>
              <a:t>4. McClintock et al. J Clin </a:t>
            </a:r>
            <a:r>
              <a:rPr lang="en-GB" dirty="0" err="1"/>
              <a:t>Psychopharmacol</a:t>
            </a:r>
            <a:r>
              <a:rPr lang="en-GB" dirty="0"/>
              <a:t>. 2011;31(2):180–186; 5. Trivedi et al. Am J Psychiatry 2006;163(1):28–40</a:t>
            </a:r>
            <a:endParaRPr lang="da-DK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3490FB-07B8-4DA0-0A2A-6C8097E60961}"/>
              </a:ext>
            </a:extLst>
          </p:cNvPr>
          <p:cNvSpPr/>
          <p:nvPr/>
        </p:nvSpPr>
        <p:spPr>
          <a:xfrm>
            <a:off x="3695927" y="4121813"/>
            <a:ext cx="1379300" cy="145039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40"/>
            <a:endParaRPr lang="en-GB" sz="13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03A4F0-CC39-1BF6-1DD2-D0E7F1B86C00}"/>
              </a:ext>
            </a:extLst>
          </p:cNvPr>
          <p:cNvSpPr txBox="1"/>
          <p:nvPr/>
        </p:nvSpPr>
        <p:spPr>
          <a:xfrm rot="16200000">
            <a:off x="269003" y="4123441"/>
            <a:ext cx="833883" cy="29238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1219140">
              <a:defRPr/>
            </a:pPr>
            <a:r>
              <a:rPr lang="en-GB" sz="1300" b="1" ker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Severity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CCA58A-FE47-9416-1491-CF40C2F219FF}"/>
              </a:ext>
            </a:extLst>
          </p:cNvPr>
          <p:cNvCxnSpPr>
            <a:cxnSpLocks/>
          </p:cNvCxnSpPr>
          <p:nvPr/>
        </p:nvCxnSpPr>
        <p:spPr>
          <a:xfrm flipV="1">
            <a:off x="3293941" y="4121813"/>
            <a:ext cx="4410986" cy="28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dash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5DA149E-9C8F-C739-480D-7B48383E5837}"/>
              </a:ext>
            </a:extLst>
          </p:cNvPr>
          <p:cNvSpPr txBox="1"/>
          <p:nvPr/>
        </p:nvSpPr>
        <p:spPr>
          <a:xfrm>
            <a:off x="973212" y="3254172"/>
            <a:ext cx="1284327" cy="29745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1219140">
              <a:defRPr/>
            </a:pPr>
            <a:r>
              <a:rPr lang="en-GB" sz="1300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depression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A81940-52F2-6D67-D793-549D6EB944EA}"/>
              </a:ext>
            </a:extLst>
          </p:cNvPr>
          <p:cNvSpPr txBox="1"/>
          <p:nvPr/>
        </p:nvSpPr>
        <p:spPr>
          <a:xfrm rot="3946615">
            <a:off x="2621726" y="3980048"/>
            <a:ext cx="891270" cy="397032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spAutoFit/>
          </a:bodyPr>
          <a:lstStyle/>
          <a:p>
            <a:pPr algn="ctr" defTabSz="1219140">
              <a:lnSpc>
                <a:spcPts val="1600"/>
              </a:lnSpc>
              <a:defRPr/>
            </a:pPr>
            <a:r>
              <a:rPr lang="en-GB" sz="1300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Progression</a:t>
            </a:r>
          </a:p>
          <a:p>
            <a:pPr algn="ctr" defTabSz="1219140">
              <a:lnSpc>
                <a:spcPts val="1600"/>
              </a:lnSpc>
              <a:defRPr/>
            </a:pPr>
            <a:r>
              <a:rPr lang="en-GB" sz="1300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disorder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B0C616-8B15-F17C-314A-53C7EEE59E19}"/>
              </a:ext>
            </a:extLst>
          </p:cNvPr>
          <p:cNvSpPr txBox="1"/>
          <p:nvPr/>
        </p:nvSpPr>
        <p:spPr>
          <a:xfrm>
            <a:off x="1361852" y="3816538"/>
            <a:ext cx="990977" cy="29745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1219140">
              <a:defRPr/>
            </a:pPr>
            <a:r>
              <a:rPr lang="en-GB" sz="1300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Symptoms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E96D3B-A740-2017-4AE9-1D4971B9EFBB}"/>
              </a:ext>
            </a:extLst>
          </p:cNvPr>
          <p:cNvSpPr txBox="1"/>
          <p:nvPr/>
        </p:nvSpPr>
        <p:spPr>
          <a:xfrm>
            <a:off x="1376926" y="4124197"/>
            <a:ext cx="962123" cy="29745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1219140">
              <a:defRPr/>
            </a:pPr>
            <a:r>
              <a:rPr lang="en-GB" sz="1300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Syndrome</a:t>
            </a:r>
          </a:p>
        </p:txBody>
      </p:sp>
      <p:sp>
        <p:nvSpPr>
          <p:cNvPr id="22" name="Freeform 37">
            <a:extLst>
              <a:ext uri="{FF2B5EF4-FFF2-40B4-BE49-F238E27FC236}">
                <a16:creationId xmlns:a16="http://schemas.microsoft.com/office/drawing/2014/main" id="{65CD10F1-45E9-0175-FB8B-472832E2DF04}"/>
              </a:ext>
            </a:extLst>
          </p:cNvPr>
          <p:cNvSpPr/>
          <p:nvPr/>
        </p:nvSpPr>
        <p:spPr>
          <a:xfrm>
            <a:off x="2333430" y="3376148"/>
            <a:ext cx="4979497" cy="1858706"/>
          </a:xfrm>
          <a:custGeom>
            <a:avLst/>
            <a:gdLst>
              <a:gd name="connsiteX0" fmla="*/ 0 w 5031843"/>
              <a:gd name="connsiteY0" fmla="*/ 157385 h 2008242"/>
              <a:gd name="connsiteX1" fmla="*/ 274848 w 5031843"/>
              <a:gd name="connsiteY1" fmla="*/ 183813 h 2008242"/>
              <a:gd name="connsiteX2" fmla="*/ 1390099 w 5031843"/>
              <a:gd name="connsiteY2" fmla="*/ 2002042 h 2008242"/>
              <a:gd name="connsiteX3" fmla="*/ 2077221 w 5031843"/>
              <a:gd name="connsiteY3" fmla="*/ 759938 h 2008242"/>
              <a:gd name="connsiteX4" fmla="*/ 2447209 w 5031843"/>
              <a:gd name="connsiteY4" fmla="*/ 252525 h 2008242"/>
              <a:gd name="connsiteX5" fmla="*/ 5031843 w 5031843"/>
              <a:gd name="connsiteY5" fmla="*/ 130958 h 2008242"/>
              <a:gd name="connsiteX0" fmla="*/ 0 w 5031843"/>
              <a:gd name="connsiteY0" fmla="*/ 157385 h 2008296"/>
              <a:gd name="connsiteX1" fmla="*/ 274848 w 5031843"/>
              <a:gd name="connsiteY1" fmla="*/ 183813 h 2008296"/>
              <a:gd name="connsiteX2" fmla="*/ 1390099 w 5031843"/>
              <a:gd name="connsiteY2" fmla="*/ 2002042 h 2008296"/>
              <a:gd name="connsiteX3" fmla="*/ 2077221 w 5031843"/>
              <a:gd name="connsiteY3" fmla="*/ 759938 h 2008296"/>
              <a:gd name="connsiteX4" fmla="*/ 2663916 w 5031843"/>
              <a:gd name="connsiteY4" fmla="*/ 194384 h 2008296"/>
              <a:gd name="connsiteX5" fmla="*/ 5031843 w 5031843"/>
              <a:gd name="connsiteY5" fmla="*/ 130958 h 2008296"/>
              <a:gd name="connsiteX0" fmla="*/ 0 w 5031843"/>
              <a:gd name="connsiteY0" fmla="*/ 157385 h 2008355"/>
              <a:gd name="connsiteX1" fmla="*/ 274848 w 5031843"/>
              <a:gd name="connsiteY1" fmla="*/ 183813 h 2008355"/>
              <a:gd name="connsiteX2" fmla="*/ 1390099 w 5031843"/>
              <a:gd name="connsiteY2" fmla="*/ 2002042 h 2008355"/>
              <a:gd name="connsiteX3" fmla="*/ 2077221 w 5031843"/>
              <a:gd name="connsiteY3" fmla="*/ 759938 h 2008355"/>
              <a:gd name="connsiteX4" fmla="*/ 2663916 w 5031843"/>
              <a:gd name="connsiteY4" fmla="*/ 194384 h 2008355"/>
              <a:gd name="connsiteX5" fmla="*/ 5031843 w 5031843"/>
              <a:gd name="connsiteY5" fmla="*/ 130958 h 2008355"/>
              <a:gd name="connsiteX0" fmla="*/ 0 w 5031843"/>
              <a:gd name="connsiteY0" fmla="*/ 157385 h 2008776"/>
              <a:gd name="connsiteX1" fmla="*/ 274848 w 5031843"/>
              <a:gd name="connsiteY1" fmla="*/ 183813 h 2008776"/>
              <a:gd name="connsiteX2" fmla="*/ 1390099 w 5031843"/>
              <a:gd name="connsiteY2" fmla="*/ 2002042 h 2008776"/>
              <a:gd name="connsiteX3" fmla="*/ 2108935 w 5031843"/>
              <a:gd name="connsiteY3" fmla="*/ 775794 h 2008776"/>
              <a:gd name="connsiteX4" fmla="*/ 2663916 w 5031843"/>
              <a:gd name="connsiteY4" fmla="*/ 194384 h 2008776"/>
              <a:gd name="connsiteX5" fmla="*/ 5031843 w 5031843"/>
              <a:gd name="connsiteY5" fmla="*/ 130958 h 2008776"/>
              <a:gd name="connsiteX0" fmla="*/ 0 w 5031843"/>
              <a:gd name="connsiteY0" fmla="*/ 157385 h 2008809"/>
              <a:gd name="connsiteX1" fmla="*/ 274848 w 5031843"/>
              <a:gd name="connsiteY1" fmla="*/ 183813 h 2008809"/>
              <a:gd name="connsiteX2" fmla="*/ 1390099 w 5031843"/>
              <a:gd name="connsiteY2" fmla="*/ 2002042 h 2008809"/>
              <a:gd name="connsiteX3" fmla="*/ 2108935 w 5031843"/>
              <a:gd name="connsiteY3" fmla="*/ 775794 h 2008809"/>
              <a:gd name="connsiteX4" fmla="*/ 2663916 w 5031843"/>
              <a:gd name="connsiteY4" fmla="*/ 194384 h 2008809"/>
              <a:gd name="connsiteX5" fmla="*/ 5031843 w 5031843"/>
              <a:gd name="connsiteY5" fmla="*/ 130958 h 2008809"/>
              <a:gd name="connsiteX0" fmla="*/ 0 w 5031843"/>
              <a:gd name="connsiteY0" fmla="*/ 157385 h 2008809"/>
              <a:gd name="connsiteX1" fmla="*/ 274848 w 5031843"/>
              <a:gd name="connsiteY1" fmla="*/ 183813 h 2008809"/>
              <a:gd name="connsiteX2" fmla="*/ 1390099 w 5031843"/>
              <a:gd name="connsiteY2" fmla="*/ 2002042 h 2008809"/>
              <a:gd name="connsiteX3" fmla="*/ 2108935 w 5031843"/>
              <a:gd name="connsiteY3" fmla="*/ 775794 h 2008809"/>
              <a:gd name="connsiteX4" fmla="*/ 2663916 w 5031843"/>
              <a:gd name="connsiteY4" fmla="*/ 194384 h 2008809"/>
              <a:gd name="connsiteX5" fmla="*/ 5031843 w 5031843"/>
              <a:gd name="connsiteY5" fmla="*/ 130958 h 2008809"/>
              <a:gd name="connsiteX0" fmla="*/ 0 w 5031843"/>
              <a:gd name="connsiteY0" fmla="*/ 148222 h 1999315"/>
              <a:gd name="connsiteX1" fmla="*/ 343560 w 5031843"/>
              <a:gd name="connsiteY1" fmla="*/ 190506 h 1999315"/>
              <a:gd name="connsiteX2" fmla="*/ 1390099 w 5031843"/>
              <a:gd name="connsiteY2" fmla="*/ 1992879 h 1999315"/>
              <a:gd name="connsiteX3" fmla="*/ 2108935 w 5031843"/>
              <a:gd name="connsiteY3" fmla="*/ 766631 h 1999315"/>
              <a:gd name="connsiteX4" fmla="*/ 2663916 w 5031843"/>
              <a:gd name="connsiteY4" fmla="*/ 185221 h 1999315"/>
              <a:gd name="connsiteX5" fmla="*/ 5031843 w 5031843"/>
              <a:gd name="connsiteY5" fmla="*/ 121795 h 1999315"/>
              <a:gd name="connsiteX0" fmla="*/ 0 w 5031843"/>
              <a:gd name="connsiteY0" fmla="*/ 56995 h 1908088"/>
              <a:gd name="connsiteX1" fmla="*/ 343560 w 5031843"/>
              <a:gd name="connsiteY1" fmla="*/ 99279 h 1908088"/>
              <a:gd name="connsiteX2" fmla="*/ 1390099 w 5031843"/>
              <a:gd name="connsiteY2" fmla="*/ 1901652 h 1908088"/>
              <a:gd name="connsiteX3" fmla="*/ 2108935 w 5031843"/>
              <a:gd name="connsiteY3" fmla="*/ 675404 h 1908088"/>
              <a:gd name="connsiteX4" fmla="*/ 2663916 w 5031843"/>
              <a:gd name="connsiteY4" fmla="*/ 93994 h 1908088"/>
              <a:gd name="connsiteX5" fmla="*/ 5031843 w 5031843"/>
              <a:gd name="connsiteY5" fmla="*/ 30568 h 1908088"/>
              <a:gd name="connsiteX0" fmla="*/ 0 w 5031843"/>
              <a:gd name="connsiteY0" fmla="*/ 26427 h 1877520"/>
              <a:gd name="connsiteX1" fmla="*/ 343560 w 5031843"/>
              <a:gd name="connsiteY1" fmla="*/ 68711 h 1877520"/>
              <a:gd name="connsiteX2" fmla="*/ 1390099 w 5031843"/>
              <a:gd name="connsiteY2" fmla="*/ 1871084 h 1877520"/>
              <a:gd name="connsiteX3" fmla="*/ 2108935 w 5031843"/>
              <a:gd name="connsiteY3" fmla="*/ 644836 h 1877520"/>
              <a:gd name="connsiteX4" fmla="*/ 2663916 w 5031843"/>
              <a:gd name="connsiteY4" fmla="*/ 63426 h 1877520"/>
              <a:gd name="connsiteX5" fmla="*/ 5031843 w 5031843"/>
              <a:gd name="connsiteY5" fmla="*/ 0 h 1877520"/>
              <a:gd name="connsiteX0" fmla="*/ 0 w 5031843"/>
              <a:gd name="connsiteY0" fmla="*/ 26427 h 1878075"/>
              <a:gd name="connsiteX1" fmla="*/ 348845 w 5031843"/>
              <a:gd name="connsiteY1" fmla="*/ 42283 h 1878075"/>
              <a:gd name="connsiteX2" fmla="*/ 1390099 w 5031843"/>
              <a:gd name="connsiteY2" fmla="*/ 1871084 h 1878075"/>
              <a:gd name="connsiteX3" fmla="*/ 2108935 w 5031843"/>
              <a:gd name="connsiteY3" fmla="*/ 644836 h 1878075"/>
              <a:gd name="connsiteX4" fmla="*/ 2663916 w 5031843"/>
              <a:gd name="connsiteY4" fmla="*/ 63426 h 1878075"/>
              <a:gd name="connsiteX5" fmla="*/ 5031843 w 5031843"/>
              <a:gd name="connsiteY5" fmla="*/ 0 h 1878075"/>
              <a:gd name="connsiteX0" fmla="*/ 0 w 5031843"/>
              <a:gd name="connsiteY0" fmla="*/ 26427 h 1878532"/>
              <a:gd name="connsiteX1" fmla="*/ 285418 w 5031843"/>
              <a:gd name="connsiteY1" fmla="*/ 21140 h 1878532"/>
              <a:gd name="connsiteX2" fmla="*/ 1390099 w 5031843"/>
              <a:gd name="connsiteY2" fmla="*/ 1871084 h 1878532"/>
              <a:gd name="connsiteX3" fmla="*/ 2108935 w 5031843"/>
              <a:gd name="connsiteY3" fmla="*/ 644836 h 1878532"/>
              <a:gd name="connsiteX4" fmla="*/ 2663916 w 5031843"/>
              <a:gd name="connsiteY4" fmla="*/ 63426 h 1878532"/>
              <a:gd name="connsiteX5" fmla="*/ 5031843 w 5031843"/>
              <a:gd name="connsiteY5" fmla="*/ 0 h 1878532"/>
              <a:gd name="connsiteX0" fmla="*/ 0 w 5031843"/>
              <a:gd name="connsiteY0" fmla="*/ 26427 h 1878302"/>
              <a:gd name="connsiteX1" fmla="*/ 306561 w 5031843"/>
              <a:gd name="connsiteY1" fmla="*/ 31711 h 1878302"/>
              <a:gd name="connsiteX2" fmla="*/ 1390099 w 5031843"/>
              <a:gd name="connsiteY2" fmla="*/ 1871084 h 1878302"/>
              <a:gd name="connsiteX3" fmla="*/ 2108935 w 5031843"/>
              <a:gd name="connsiteY3" fmla="*/ 644836 h 1878302"/>
              <a:gd name="connsiteX4" fmla="*/ 2663916 w 5031843"/>
              <a:gd name="connsiteY4" fmla="*/ 63426 h 1878302"/>
              <a:gd name="connsiteX5" fmla="*/ 5031843 w 5031843"/>
              <a:gd name="connsiteY5" fmla="*/ 0 h 1878302"/>
              <a:gd name="connsiteX0" fmla="*/ 0 w 5031843"/>
              <a:gd name="connsiteY0" fmla="*/ 26427 h 1878075"/>
              <a:gd name="connsiteX1" fmla="*/ 322418 w 5031843"/>
              <a:gd name="connsiteY1" fmla="*/ 42282 h 1878075"/>
              <a:gd name="connsiteX2" fmla="*/ 1390099 w 5031843"/>
              <a:gd name="connsiteY2" fmla="*/ 1871084 h 1878075"/>
              <a:gd name="connsiteX3" fmla="*/ 2108935 w 5031843"/>
              <a:gd name="connsiteY3" fmla="*/ 644836 h 1878075"/>
              <a:gd name="connsiteX4" fmla="*/ 2663916 w 5031843"/>
              <a:gd name="connsiteY4" fmla="*/ 63426 h 1878075"/>
              <a:gd name="connsiteX5" fmla="*/ 5031843 w 5031843"/>
              <a:gd name="connsiteY5" fmla="*/ 0 h 1878075"/>
              <a:gd name="connsiteX0" fmla="*/ 0 w 5031843"/>
              <a:gd name="connsiteY0" fmla="*/ 26427 h 1878417"/>
              <a:gd name="connsiteX1" fmla="*/ 306562 w 5031843"/>
              <a:gd name="connsiteY1" fmla="*/ 26426 h 1878417"/>
              <a:gd name="connsiteX2" fmla="*/ 1390099 w 5031843"/>
              <a:gd name="connsiteY2" fmla="*/ 1871084 h 1878417"/>
              <a:gd name="connsiteX3" fmla="*/ 2108935 w 5031843"/>
              <a:gd name="connsiteY3" fmla="*/ 644836 h 1878417"/>
              <a:gd name="connsiteX4" fmla="*/ 2663916 w 5031843"/>
              <a:gd name="connsiteY4" fmla="*/ 63426 h 1878417"/>
              <a:gd name="connsiteX5" fmla="*/ 5031843 w 5031843"/>
              <a:gd name="connsiteY5" fmla="*/ 0 h 1878417"/>
              <a:gd name="connsiteX0" fmla="*/ 0 w 5031843"/>
              <a:gd name="connsiteY0" fmla="*/ 26427 h 1871224"/>
              <a:gd name="connsiteX1" fmla="*/ 306562 w 5031843"/>
              <a:gd name="connsiteY1" fmla="*/ 26426 h 1871224"/>
              <a:gd name="connsiteX2" fmla="*/ 1390099 w 5031843"/>
              <a:gd name="connsiteY2" fmla="*/ 1871084 h 1871224"/>
              <a:gd name="connsiteX3" fmla="*/ 2108935 w 5031843"/>
              <a:gd name="connsiteY3" fmla="*/ 644836 h 1871224"/>
              <a:gd name="connsiteX4" fmla="*/ 2663916 w 5031843"/>
              <a:gd name="connsiteY4" fmla="*/ 63426 h 1871224"/>
              <a:gd name="connsiteX5" fmla="*/ 5031843 w 5031843"/>
              <a:gd name="connsiteY5" fmla="*/ 0 h 1871224"/>
              <a:gd name="connsiteX0" fmla="*/ 0 w 5031843"/>
              <a:gd name="connsiteY0" fmla="*/ 26427 h 1878130"/>
              <a:gd name="connsiteX1" fmla="*/ 317195 w 5031843"/>
              <a:gd name="connsiteY1" fmla="*/ 39717 h 1878130"/>
              <a:gd name="connsiteX2" fmla="*/ 1390099 w 5031843"/>
              <a:gd name="connsiteY2" fmla="*/ 1871084 h 1878130"/>
              <a:gd name="connsiteX3" fmla="*/ 2108935 w 5031843"/>
              <a:gd name="connsiteY3" fmla="*/ 644836 h 1878130"/>
              <a:gd name="connsiteX4" fmla="*/ 2663916 w 5031843"/>
              <a:gd name="connsiteY4" fmla="*/ 63426 h 1878130"/>
              <a:gd name="connsiteX5" fmla="*/ 5031843 w 5031843"/>
              <a:gd name="connsiteY5" fmla="*/ 0 h 1878130"/>
              <a:gd name="connsiteX0" fmla="*/ 0 w 5031843"/>
              <a:gd name="connsiteY0" fmla="*/ 26427 h 1878130"/>
              <a:gd name="connsiteX1" fmla="*/ 317195 w 5031843"/>
              <a:gd name="connsiteY1" fmla="*/ 39717 h 1878130"/>
              <a:gd name="connsiteX2" fmla="*/ 1390099 w 5031843"/>
              <a:gd name="connsiteY2" fmla="*/ 1871084 h 1878130"/>
              <a:gd name="connsiteX3" fmla="*/ 2108935 w 5031843"/>
              <a:gd name="connsiteY3" fmla="*/ 644836 h 1878130"/>
              <a:gd name="connsiteX4" fmla="*/ 2663916 w 5031843"/>
              <a:gd name="connsiteY4" fmla="*/ 63426 h 1878130"/>
              <a:gd name="connsiteX5" fmla="*/ 5031843 w 5031843"/>
              <a:gd name="connsiteY5" fmla="*/ 0 h 1878130"/>
              <a:gd name="connsiteX0" fmla="*/ 0 w 5031843"/>
              <a:gd name="connsiteY0" fmla="*/ 26427 h 1878130"/>
              <a:gd name="connsiteX1" fmla="*/ 317195 w 5031843"/>
              <a:gd name="connsiteY1" fmla="*/ 39717 h 1878130"/>
              <a:gd name="connsiteX2" fmla="*/ 1390099 w 5031843"/>
              <a:gd name="connsiteY2" fmla="*/ 1871084 h 1878130"/>
              <a:gd name="connsiteX3" fmla="*/ 2108935 w 5031843"/>
              <a:gd name="connsiteY3" fmla="*/ 644836 h 1878130"/>
              <a:gd name="connsiteX4" fmla="*/ 2663916 w 5031843"/>
              <a:gd name="connsiteY4" fmla="*/ 63426 h 1878130"/>
              <a:gd name="connsiteX5" fmla="*/ 5031843 w 5031843"/>
              <a:gd name="connsiteY5" fmla="*/ 0 h 1878130"/>
              <a:gd name="connsiteX0" fmla="*/ 79384 w 5111227"/>
              <a:gd name="connsiteY0" fmla="*/ 26427 h 1878359"/>
              <a:gd name="connsiteX1" fmla="*/ 234432 w 5111227"/>
              <a:gd name="connsiteY1" fmla="*/ 29084 h 1878359"/>
              <a:gd name="connsiteX2" fmla="*/ 1469483 w 5111227"/>
              <a:gd name="connsiteY2" fmla="*/ 1871084 h 1878359"/>
              <a:gd name="connsiteX3" fmla="*/ 2188319 w 5111227"/>
              <a:gd name="connsiteY3" fmla="*/ 644836 h 1878359"/>
              <a:gd name="connsiteX4" fmla="*/ 2743300 w 5111227"/>
              <a:gd name="connsiteY4" fmla="*/ 63426 h 1878359"/>
              <a:gd name="connsiteX5" fmla="*/ 5111227 w 5111227"/>
              <a:gd name="connsiteY5" fmla="*/ 0 h 1878359"/>
              <a:gd name="connsiteX0" fmla="*/ 0 w 5031843"/>
              <a:gd name="connsiteY0" fmla="*/ 26427 h 1878359"/>
              <a:gd name="connsiteX1" fmla="*/ 155048 w 5031843"/>
              <a:gd name="connsiteY1" fmla="*/ 29084 h 1878359"/>
              <a:gd name="connsiteX2" fmla="*/ 1390099 w 5031843"/>
              <a:gd name="connsiteY2" fmla="*/ 1871084 h 1878359"/>
              <a:gd name="connsiteX3" fmla="*/ 2108935 w 5031843"/>
              <a:gd name="connsiteY3" fmla="*/ 644836 h 1878359"/>
              <a:gd name="connsiteX4" fmla="*/ 2663916 w 5031843"/>
              <a:gd name="connsiteY4" fmla="*/ 63426 h 1878359"/>
              <a:gd name="connsiteX5" fmla="*/ 5031843 w 5031843"/>
              <a:gd name="connsiteY5" fmla="*/ 0 h 1878359"/>
              <a:gd name="connsiteX0" fmla="*/ 0 w 5031843"/>
              <a:gd name="connsiteY0" fmla="*/ 26427 h 1878244"/>
              <a:gd name="connsiteX1" fmla="*/ 295929 w 5031843"/>
              <a:gd name="connsiteY1" fmla="*/ 34401 h 1878244"/>
              <a:gd name="connsiteX2" fmla="*/ 1390099 w 5031843"/>
              <a:gd name="connsiteY2" fmla="*/ 1871084 h 1878244"/>
              <a:gd name="connsiteX3" fmla="*/ 2108935 w 5031843"/>
              <a:gd name="connsiteY3" fmla="*/ 644836 h 1878244"/>
              <a:gd name="connsiteX4" fmla="*/ 2663916 w 5031843"/>
              <a:gd name="connsiteY4" fmla="*/ 63426 h 1878244"/>
              <a:gd name="connsiteX5" fmla="*/ 5031843 w 5031843"/>
              <a:gd name="connsiteY5" fmla="*/ 0 h 1878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31843" h="1878244">
                <a:moveTo>
                  <a:pt x="0" y="26427"/>
                </a:moveTo>
                <a:cubicBezTo>
                  <a:pt x="196005" y="28628"/>
                  <a:pt x="159664" y="20353"/>
                  <a:pt x="295929" y="34401"/>
                </a:cubicBezTo>
                <a:cubicBezTo>
                  <a:pt x="432194" y="48449"/>
                  <a:pt x="1087931" y="1769345"/>
                  <a:pt x="1390099" y="1871084"/>
                </a:cubicBezTo>
                <a:cubicBezTo>
                  <a:pt x="1692267" y="1972823"/>
                  <a:pt x="1960058" y="961968"/>
                  <a:pt x="2108935" y="644836"/>
                </a:cubicBezTo>
                <a:cubicBezTo>
                  <a:pt x="2257812" y="327704"/>
                  <a:pt x="2314189" y="118043"/>
                  <a:pt x="2663916" y="63426"/>
                </a:cubicBezTo>
                <a:cubicBezTo>
                  <a:pt x="3013643" y="8809"/>
                  <a:pt x="4611642" y="21142"/>
                  <a:pt x="5031843" y="0"/>
                </a:cubicBezTo>
              </a:path>
            </a:pathLst>
          </a:custGeom>
          <a:noFill/>
          <a:ln w="28575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E002AA-253E-9E5E-737E-883E93B25B22}"/>
              </a:ext>
            </a:extLst>
          </p:cNvPr>
          <p:cNvGrpSpPr/>
          <p:nvPr/>
        </p:nvGrpSpPr>
        <p:grpSpPr>
          <a:xfrm>
            <a:off x="4201837" y="4227403"/>
            <a:ext cx="187088" cy="187088"/>
            <a:chOff x="3455398" y="3259149"/>
            <a:chExt cx="116670" cy="116670"/>
          </a:xfrm>
          <a:effectLst/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AAFC5B1-4E1B-13AB-6B5E-FB48664D5F00}"/>
                </a:ext>
              </a:extLst>
            </p:cNvPr>
            <p:cNvCxnSpPr/>
            <p:nvPr/>
          </p:nvCxnSpPr>
          <p:spPr>
            <a:xfrm rot="27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629406A-AFE1-58D9-B4F9-AB9E8FD3BD95}"/>
                </a:ext>
              </a:extLst>
            </p:cNvPr>
            <p:cNvCxnSpPr/>
            <p:nvPr/>
          </p:nvCxnSpPr>
          <p:spPr>
            <a:xfrm rot="81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BB7BE3D-79A6-C4E7-F2AD-DEA6081A070B}"/>
              </a:ext>
            </a:extLst>
          </p:cNvPr>
          <p:cNvGrpSpPr/>
          <p:nvPr/>
        </p:nvGrpSpPr>
        <p:grpSpPr>
          <a:xfrm>
            <a:off x="4980663" y="3331908"/>
            <a:ext cx="187088" cy="187088"/>
            <a:chOff x="3455398" y="3259149"/>
            <a:chExt cx="116670" cy="116670"/>
          </a:xfrm>
          <a:effectLst/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DE4A826-8265-BCF9-9D46-7F9DF4CF18C6}"/>
                </a:ext>
              </a:extLst>
            </p:cNvPr>
            <p:cNvCxnSpPr/>
            <p:nvPr/>
          </p:nvCxnSpPr>
          <p:spPr>
            <a:xfrm rot="27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BC00497-20CD-620D-1644-B2E9AF7ED143}"/>
                </a:ext>
              </a:extLst>
            </p:cNvPr>
            <p:cNvCxnSpPr/>
            <p:nvPr/>
          </p:nvCxnSpPr>
          <p:spPr>
            <a:xfrm rot="81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C42360-88C5-6AF7-DC8D-C42EBC33E5AE}"/>
              </a:ext>
            </a:extLst>
          </p:cNvPr>
          <p:cNvGrpSpPr/>
          <p:nvPr/>
        </p:nvGrpSpPr>
        <p:grpSpPr>
          <a:xfrm>
            <a:off x="6260453" y="3300344"/>
            <a:ext cx="187088" cy="187088"/>
            <a:chOff x="3455398" y="3259149"/>
            <a:chExt cx="116670" cy="116670"/>
          </a:xfrm>
          <a:effectLst/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591B394-D28F-B6C7-1616-BB1ECCDA5BE2}"/>
                </a:ext>
              </a:extLst>
            </p:cNvPr>
            <p:cNvCxnSpPr/>
            <p:nvPr/>
          </p:nvCxnSpPr>
          <p:spPr>
            <a:xfrm rot="27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7A1E431-23CC-4358-52D4-81897274EBBA}"/>
                </a:ext>
              </a:extLst>
            </p:cNvPr>
            <p:cNvCxnSpPr/>
            <p:nvPr/>
          </p:nvCxnSpPr>
          <p:spPr>
            <a:xfrm rot="81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50724262-F0F4-6F69-3951-7B6877D09370}"/>
              </a:ext>
            </a:extLst>
          </p:cNvPr>
          <p:cNvSpPr/>
          <p:nvPr/>
        </p:nvSpPr>
        <p:spPr>
          <a:xfrm>
            <a:off x="4612598" y="3521737"/>
            <a:ext cx="106876" cy="106877"/>
          </a:xfrm>
          <a:prstGeom prst="ellipse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EDF536D-9752-4608-7763-F279F0950ECD}"/>
              </a:ext>
            </a:extLst>
          </p:cNvPr>
          <p:cNvSpPr/>
          <p:nvPr/>
        </p:nvSpPr>
        <p:spPr>
          <a:xfrm>
            <a:off x="5626005" y="3353068"/>
            <a:ext cx="106876" cy="106877"/>
          </a:xfrm>
          <a:prstGeom prst="ellipse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223DF36-2B08-F1B3-E54D-685A49CDA982}"/>
              </a:ext>
            </a:extLst>
          </p:cNvPr>
          <p:cNvSpPr/>
          <p:nvPr/>
        </p:nvSpPr>
        <p:spPr>
          <a:xfrm>
            <a:off x="6908664" y="3334169"/>
            <a:ext cx="106876" cy="106877"/>
          </a:xfrm>
          <a:prstGeom prst="ellipse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BEBE5DA-BCB2-08B8-2A96-CC09394AA5F5}"/>
              </a:ext>
            </a:extLst>
          </p:cNvPr>
          <p:cNvSpPr txBox="1"/>
          <p:nvPr/>
        </p:nvSpPr>
        <p:spPr>
          <a:xfrm>
            <a:off x="5115027" y="4507761"/>
            <a:ext cx="1238968" cy="297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1219140">
              <a:defRPr/>
            </a:pPr>
            <a:r>
              <a:rPr lang="en-GB" sz="1300" b="1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Relapse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4EE111D-4478-7EBE-9561-3C503256D64E}"/>
              </a:ext>
            </a:extLst>
          </p:cNvPr>
          <p:cNvSpPr txBox="1"/>
          <p:nvPr/>
        </p:nvSpPr>
        <p:spPr>
          <a:xfrm>
            <a:off x="6353998" y="4507761"/>
            <a:ext cx="1350931" cy="297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1219140">
              <a:defRPr/>
            </a:pPr>
            <a:r>
              <a:rPr lang="en-GB" sz="1300" b="1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Recurrence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39A8124-D3E6-BCB9-5015-D23D254225FC}"/>
              </a:ext>
            </a:extLst>
          </p:cNvPr>
          <p:cNvSpPr txBox="1"/>
          <p:nvPr/>
        </p:nvSpPr>
        <p:spPr>
          <a:xfrm>
            <a:off x="4481463" y="2579328"/>
            <a:ext cx="1187523" cy="260735"/>
          </a:xfrm>
          <a:prstGeom prst="rect">
            <a:avLst/>
          </a:prstGeom>
          <a:solidFill>
            <a:schemeClr val="tx1"/>
          </a:solidFill>
          <a:ln>
            <a:solidFill>
              <a:sysClr val="window" lastClr="FFFFFF"/>
            </a:solidFill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algn="ctr" defTabSz="1219140">
              <a:defRPr/>
            </a:pPr>
            <a:r>
              <a:rPr lang="en-GB" sz="13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Remission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D40326-91C7-87F7-BCA5-CCBDB08F62B2}"/>
              </a:ext>
            </a:extLst>
          </p:cNvPr>
          <p:cNvSpPr txBox="1"/>
          <p:nvPr/>
        </p:nvSpPr>
        <p:spPr>
          <a:xfrm>
            <a:off x="5762013" y="2579328"/>
            <a:ext cx="1187523" cy="260735"/>
          </a:xfrm>
          <a:prstGeom prst="rect">
            <a:avLst/>
          </a:prstGeom>
          <a:solidFill>
            <a:schemeClr val="tx1"/>
          </a:solidFill>
          <a:ln>
            <a:solidFill>
              <a:sysClr val="window" lastClr="FFFFFF"/>
            </a:solidFill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algn="ctr" defTabSz="1219140">
              <a:defRPr/>
            </a:pPr>
            <a:r>
              <a:rPr lang="en-GB" sz="13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Recovery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4DB6888-25C4-E0E3-0B89-89C58075FCD6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5075226" y="2840062"/>
            <a:ext cx="1" cy="493395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triangle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C5EE31E-1B79-5998-7529-120B66FF8104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6355774" y="2840062"/>
            <a:ext cx="0" cy="487111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triangle"/>
          </a:ln>
          <a:effectLst/>
        </p:spPr>
      </p:cxnSp>
      <p:sp>
        <p:nvSpPr>
          <p:cNvPr id="43" name="Freeform 58">
            <a:extLst>
              <a:ext uri="{FF2B5EF4-FFF2-40B4-BE49-F238E27FC236}">
                <a16:creationId xmlns:a16="http://schemas.microsoft.com/office/drawing/2014/main" id="{F8EB2690-F085-570A-B4C2-443F299DF219}"/>
              </a:ext>
            </a:extLst>
          </p:cNvPr>
          <p:cNvSpPr/>
          <p:nvPr/>
        </p:nvSpPr>
        <p:spPr>
          <a:xfrm>
            <a:off x="4387823" y="4318504"/>
            <a:ext cx="965377" cy="180303"/>
          </a:xfrm>
          <a:custGeom>
            <a:avLst/>
            <a:gdLst>
              <a:gd name="connsiteX0" fmla="*/ 0 w 1139825"/>
              <a:gd name="connsiteY0" fmla="*/ 3651 h 238601"/>
              <a:gd name="connsiteX1" fmla="*/ 438150 w 1139825"/>
              <a:gd name="connsiteY1" fmla="*/ 32226 h 238601"/>
              <a:gd name="connsiteX2" fmla="*/ 1139825 w 1139825"/>
              <a:gd name="connsiteY2" fmla="*/ 238601 h 238601"/>
              <a:gd name="connsiteX0" fmla="*/ 0 w 1114425"/>
              <a:gd name="connsiteY0" fmla="*/ 5472 h 234072"/>
              <a:gd name="connsiteX1" fmla="*/ 412750 w 1114425"/>
              <a:gd name="connsiteY1" fmla="*/ 27697 h 234072"/>
              <a:gd name="connsiteX2" fmla="*/ 1114425 w 1114425"/>
              <a:gd name="connsiteY2" fmla="*/ 234072 h 234072"/>
              <a:gd name="connsiteX0" fmla="*/ 0 w 1114425"/>
              <a:gd name="connsiteY0" fmla="*/ 5472 h 234072"/>
              <a:gd name="connsiteX1" fmla="*/ 412750 w 1114425"/>
              <a:gd name="connsiteY1" fmla="*/ 27697 h 234072"/>
              <a:gd name="connsiteX2" fmla="*/ 1114425 w 1114425"/>
              <a:gd name="connsiteY2" fmla="*/ 234072 h 234072"/>
              <a:gd name="connsiteX0" fmla="*/ 0 w 1114425"/>
              <a:gd name="connsiteY0" fmla="*/ 1729 h 230329"/>
              <a:gd name="connsiteX1" fmla="*/ 568325 w 1114425"/>
              <a:gd name="connsiteY1" fmla="*/ 39829 h 230329"/>
              <a:gd name="connsiteX2" fmla="*/ 1114425 w 1114425"/>
              <a:gd name="connsiteY2" fmla="*/ 230329 h 230329"/>
              <a:gd name="connsiteX0" fmla="*/ 0 w 1114425"/>
              <a:gd name="connsiteY0" fmla="*/ 1729 h 230329"/>
              <a:gd name="connsiteX1" fmla="*/ 568325 w 1114425"/>
              <a:gd name="connsiteY1" fmla="*/ 39829 h 230329"/>
              <a:gd name="connsiteX2" fmla="*/ 1114425 w 1114425"/>
              <a:gd name="connsiteY2" fmla="*/ 230329 h 230329"/>
              <a:gd name="connsiteX0" fmla="*/ 0 w 1114425"/>
              <a:gd name="connsiteY0" fmla="*/ 1729 h 230329"/>
              <a:gd name="connsiteX1" fmla="*/ 568325 w 1114425"/>
              <a:gd name="connsiteY1" fmla="*/ 39829 h 230329"/>
              <a:gd name="connsiteX2" fmla="*/ 1114425 w 1114425"/>
              <a:gd name="connsiteY2" fmla="*/ 230329 h 230329"/>
              <a:gd name="connsiteX0" fmla="*/ 0 w 1076325"/>
              <a:gd name="connsiteY0" fmla="*/ 1447 h 210997"/>
              <a:gd name="connsiteX1" fmla="*/ 568325 w 1076325"/>
              <a:gd name="connsiteY1" fmla="*/ 39547 h 210997"/>
              <a:gd name="connsiteX2" fmla="*/ 1076325 w 1076325"/>
              <a:gd name="connsiteY2" fmla="*/ 210997 h 210997"/>
              <a:gd name="connsiteX0" fmla="*/ 0 w 975525"/>
              <a:gd name="connsiteY0" fmla="*/ 1447 h 182197"/>
              <a:gd name="connsiteX1" fmla="*/ 568325 w 975525"/>
              <a:gd name="connsiteY1" fmla="*/ 39547 h 182197"/>
              <a:gd name="connsiteX2" fmla="*/ 975525 w 975525"/>
              <a:gd name="connsiteY2" fmla="*/ 182197 h 18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5525" h="182197">
                <a:moveTo>
                  <a:pt x="0" y="1447"/>
                </a:moveTo>
                <a:cubicBezTo>
                  <a:pt x="165364" y="-3845"/>
                  <a:pt x="388938" y="4622"/>
                  <a:pt x="568325" y="39547"/>
                </a:cubicBezTo>
                <a:cubicBezTo>
                  <a:pt x="747712" y="74472"/>
                  <a:pt x="856462" y="117639"/>
                  <a:pt x="975525" y="182197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4" name="Freeform 59">
            <a:extLst>
              <a:ext uri="{FF2B5EF4-FFF2-40B4-BE49-F238E27FC236}">
                <a16:creationId xmlns:a16="http://schemas.microsoft.com/office/drawing/2014/main" id="{15B612F5-0742-55F0-4308-2D8F655FFCAB}"/>
              </a:ext>
            </a:extLst>
          </p:cNvPr>
          <p:cNvSpPr/>
          <p:nvPr/>
        </p:nvSpPr>
        <p:spPr>
          <a:xfrm>
            <a:off x="4768003" y="3603564"/>
            <a:ext cx="917455" cy="876611"/>
          </a:xfrm>
          <a:custGeom>
            <a:avLst/>
            <a:gdLst>
              <a:gd name="connsiteX0" fmla="*/ 0 w 968375"/>
              <a:gd name="connsiteY0" fmla="*/ 0 h 876300"/>
              <a:gd name="connsiteX1" fmla="*/ 339725 w 968375"/>
              <a:gd name="connsiteY1" fmla="*/ 85725 h 876300"/>
              <a:gd name="connsiteX2" fmla="*/ 720725 w 968375"/>
              <a:gd name="connsiteY2" fmla="*/ 460375 h 876300"/>
              <a:gd name="connsiteX3" fmla="*/ 968375 w 968375"/>
              <a:gd name="connsiteY3" fmla="*/ 876300 h 876300"/>
              <a:gd name="connsiteX0" fmla="*/ 0 w 968375"/>
              <a:gd name="connsiteY0" fmla="*/ 0 h 876300"/>
              <a:gd name="connsiteX1" fmla="*/ 342900 w 968375"/>
              <a:gd name="connsiteY1" fmla="*/ 104775 h 876300"/>
              <a:gd name="connsiteX2" fmla="*/ 720725 w 968375"/>
              <a:gd name="connsiteY2" fmla="*/ 460375 h 876300"/>
              <a:gd name="connsiteX3" fmla="*/ 968375 w 968375"/>
              <a:gd name="connsiteY3" fmla="*/ 876300 h 876300"/>
              <a:gd name="connsiteX0" fmla="*/ 0 w 968375"/>
              <a:gd name="connsiteY0" fmla="*/ 0 h 876300"/>
              <a:gd name="connsiteX1" fmla="*/ 374650 w 968375"/>
              <a:gd name="connsiteY1" fmla="*/ 127000 h 876300"/>
              <a:gd name="connsiteX2" fmla="*/ 720725 w 968375"/>
              <a:gd name="connsiteY2" fmla="*/ 460375 h 876300"/>
              <a:gd name="connsiteX3" fmla="*/ 968375 w 968375"/>
              <a:gd name="connsiteY3" fmla="*/ 876300 h 876300"/>
              <a:gd name="connsiteX0" fmla="*/ 0 w 946150"/>
              <a:gd name="connsiteY0" fmla="*/ 0 h 879475"/>
              <a:gd name="connsiteX1" fmla="*/ 352425 w 946150"/>
              <a:gd name="connsiteY1" fmla="*/ 130175 h 879475"/>
              <a:gd name="connsiteX2" fmla="*/ 698500 w 946150"/>
              <a:gd name="connsiteY2" fmla="*/ 463550 h 879475"/>
              <a:gd name="connsiteX3" fmla="*/ 946150 w 946150"/>
              <a:gd name="connsiteY3" fmla="*/ 879475 h 879475"/>
              <a:gd name="connsiteX0" fmla="*/ 0 w 946150"/>
              <a:gd name="connsiteY0" fmla="*/ 0 h 879475"/>
              <a:gd name="connsiteX1" fmla="*/ 352425 w 946150"/>
              <a:gd name="connsiteY1" fmla="*/ 130175 h 879475"/>
              <a:gd name="connsiteX2" fmla="*/ 698500 w 946150"/>
              <a:gd name="connsiteY2" fmla="*/ 463550 h 879475"/>
              <a:gd name="connsiteX3" fmla="*/ 946150 w 946150"/>
              <a:gd name="connsiteY3" fmla="*/ 879475 h 879475"/>
              <a:gd name="connsiteX0" fmla="*/ 0 w 946150"/>
              <a:gd name="connsiteY0" fmla="*/ 0 h 879475"/>
              <a:gd name="connsiteX1" fmla="*/ 352425 w 946150"/>
              <a:gd name="connsiteY1" fmla="*/ 130175 h 879475"/>
              <a:gd name="connsiteX2" fmla="*/ 727075 w 946150"/>
              <a:gd name="connsiteY2" fmla="*/ 501650 h 879475"/>
              <a:gd name="connsiteX3" fmla="*/ 946150 w 946150"/>
              <a:gd name="connsiteY3" fmla="*/ 879475 h 879475"/>
              <a:gd name="connsiteX0" fmla="*/ 0 w 927100"/>
              <a:gd name="connsiteY0" fmla="*/ 0 h 885825"/>
              <a:gd name="connsiteX1" fmla="*/ 352425 w 927100"/>
              <a:gd name="connsiteY1" fmla="*/ 130175 h 885825"/>
              <a:gd name="connsiteX2" fmla="*/ 727075 w 927100"/>
              <a:gd name="connsiteY2" fmla="*/ 501650 h 885825"/>
              <a:gd name="connsiteX3" fmla="*/ 927100 w 927100"/>
              <a:gd name="connsiteY3" fmla="*/ 885825 h 885825"/>
              <a:gd name="connsiteX0" fmla="*/ 0 w 927100"/>
              <a:gd name="connsiteY0" fmla="*/ 0 h 885825"/>
              <a:gd name="connsiteX1" fmla="*/ 352425 w 927100"/>
              <a:gd name="connsiteY1" fmla="*/ 130175 h 885825"/>
              <a:gd name="connsiteX2" fmla="*/ 727075 w 927100"/>
              <a:gd name="connsiteY2" fmla="*/ 501650 h 885825"/>
              <a:gd name="connsiteX3" fmla="*/ 927100 w 927100"/>
              <a:gd name="connsiteY3" fmla="*/ 885825 h 885825"/>
              <a:gd name="connsiteX0" fmla="*/ 0 w 927100"/>
              <a:gd name="connsiteY0" fmla="*/ 0 h 885825"/>
              <a:gd name="connsiteX1" fmla="*/ 352425 w 927100"/>
              <a:gd name="connsiteY1" fmla="*/ 130175 h 885825"/>
              <a:gd name="connsiteX2" fmla="*/ 727075 w 927100"/>
              <a:gd name="connsiteY2" fmla="*/ 501650 h 885825"/>
              <a:gd name="connsiteX3" fmla="*/ 927100 w 927100"/>
              <a:gd name="connsiteY3" fmla="*/ 885825 h 88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885825">
                <a:moveTo>
                  <a:pt x="0" y="0"/>
                </a:moveTo>
                <a:cubicBezTo>
                  <a:pt x="119327" y="20373"/>
                  <a:pt x="231246" y="46567"/>
                  <a:pt x="352425" y="130175"/>
                </a:cubicBezTo>
                <a:cubicBezTo>
                  <a:pt x="473604" y="213783"/>
                  <a:pt x="631296" y="375708"/>
                  <a:pt x="727075" y="501650"/>
                </a:cubicBezTo>
                <a:cubicBezTo>
                  <a:pt x="822854" y="627592"/>
                  <a:pt x="887412" y="746918"/>
                  <a:pt x="927100" y="885825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5" name="Freeform 60">
            <a:extLst>
              <a:ext uri="{FF2B5EF4-FFF2-40B4-BE49-F238E27FC236}">
                <a16:creationId xmlns:a16="http://schemas.microsoft.com/office/drawing/2014/main" id="{308995C3-74DC-7F11-C4D8-F9A600D1046D}"/>
              </a:ext>
            </a:extLst>
          </p:cNvPr>
          <p:cNvSpPr/>
          <p:nvPr/>
        </p:nvSpPr>
        <p:spPr>
          <a:xfrm>
            <a:off x="5732586" y="3509306"/>
            <a:ext cx="271705" cy="974011"/>
          </a:xfrm>
          <a:custGeom>
            <a:avLst/>
            <a:gdLst>
              <a:gd name="connsiteX0" fmla="*/ 0 w 285750"/>
              <a:gd name="connsiteY0" fmla="*/ 0 h 965200"/>
              <a:gd name="connsiteX1" fmla="*/ 234950 w 285750"/>
              <a:gd name="connsiteY1" fmla="*/ 555625 h 965200"/>
              <a:gd name="connsiteX2" fmla="*/ 285750 w 285750"/>
              <a:gd name="connsiteY2" fmla="*/ 965200 h 965200"/>
              <a:gd name="connsiteX0" fmla="*/ 0 w 285750"/>
              <a:gd name="connsiteY0" fmla="*/ 0 h 965200"/>
              <a:gd name="connsiteX1" fmla="*/ 234950 w 285750"/>
              <a:gd name="connsiteY1" fmla="*/ 555625 h 965200"/>
              <a:gd name="connsiteX2" fmla="*/ 285750 w 285750"/>
              <a:gd name="connsiteY2" fmla="*/ 965200 h 965200"/>
              <a:gd name="connsiteX0" fmla="*/ 0 w 287698"/>
              <a:gd name="connsiteY0" fmla="*/ 0 h 965200"/>
              <a:gd name="connsiteX1" fmla="*/ 234950 w 287698"/>
              <a:gd name="connsiteY1" fmla="*/ 555625 h 965200"/>
              <a:gd name="connsiteX2" fmla="*/ 285750 w 287698"/>
              <a:gd name="connsiteY2" fmla="*/ 965200 h 965200"/>
              <a:gd name="connsiteX0" fmla="*/ 0 w 286665"/>
              <a:gd name="connsiteY0" fmla="*/ 0 h 965200"/>
              <a:gd name="connsiteX1" fmla="*/ 139700 w 286665"/>
              <a:gd name="connsiteY1" fmla="*/ 225425 h 965200"/>
              <a:gd name="connsiteX2" fmla="*/ 234950 w 286665"/>
              <a:gd name="connsiteY2" fmla="*/ 555625 h 965200"/>
              <a:gd name="connsiteX3" fmla="*/ 285750 w 286665"/>
              <a:gd name="connsiteY3" fmla="*/ 965200 h 965200"/>
              <a:gd name="connsiteX0" fmla="*/ 0 w 267615"/>
              <a:gd name="connsiteY0" fmla="*/ 0 h 971550"/>
              <a:gd name="connsiteX1" fmla="*/ 120650 w 267615"/>
              <a:gd name="connsiteY1" fmla="*/ 231775 h 971550"/>
              <a:gd name="connsiteX2" fmla="*/ 215900 w 267615"/>
              <a:gd name="connsiteY2" fmla="*/ 561975 h 971550"/>
              <a:gd name="connsiteX3" fmla="*/ 266700 w 267615"/>
              <a:gd name="connsiteY3" fmla="*/ 971550 h 971550"/>
              <a:gd name="connsiteX0" fmla="*/ 0 w 268211"/>
              <a:gd name="connsiteY0" fmla="*/ 0 h 971550"/>
              <a:gd name="connsiteX1" fmla="*/ 120650 w 268211"/>
              <a:gd name="connsiteY1" fmla="*/ 231775 h 971550"/>
              <a:gd name="connsiteX2" fmla="*/ 231775 w 268211"/>
              <a:gd name="connsiteY2" fmla="*/ 561975 h 971550"/>
              <a:gd name="connsiteX3" fmla="*/ 266700 w 268211"/>
              <a:gd name="connsiteY3" fmla="*/ 971550 h 971550"/>
              <a:gd name="connsiteX0" fmla="*/ 0 w 274561"/>
              <a:gd name="connsiteY0" fmla="*/ 0 h 984250"/>
              <a:gd name="connsiteX1" fmla="*/ 127000 w 274561"/>
              <a:gd name="connsiteY1" fmla="*/ 244475 h 984250"/>
              <a:gd name="connsiteX2" fmla="*/ 238125 w 274561"/>
              <a:gd name="connsiteY2" fmla="*/ 574675 h 984250"/>
              <a:gd name="connsiteX3" fmla="*/ 273050 w 274561"/>
              <a:gd name="connsiteY3" fmla="*/ 984250 h 98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561" h="984250">
                <a:moveTo>
                  <a:pt x="0" y="0"/>
                </a:moveTo>
                <a:cubicBezTo>
                  <a:pt x="19050" y="39158"/>
                  <a:pt x="87842" y="151871"/>
                  <a:pt x="127000" y="244475"/>
                </a:cubicBezTo>
                <a:cubicBezTo>
                  <a:pt x="166158" y="337079"/>
                  <a:pt x="213783" y="451379"/>
                  <a:pt x="238125" y="574675"/>
                </a:cubicBezTo>
                <a:cubicBezTo>
                  <a:pt x="262467" y="697971"/>
                  <a:pt x="279929" y="889000"/>
                  <a:pt x="273050" y="98425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6" name="Freeform 61">
            <a:extLst>
              <a:ext uri="{FF2B5EF4-FFF2-40B4-BE49-F238E27FC236}">
                <a16:creationId xmlns:a16="http://schemas.microsoft.com/office/drawing/2014/main" id="{7C38D88D-DBFD-3355-4A0E-60DBFA10E436}"/>
              </a:ext>
            </a:extLst>
          </p:cNvPr>
          <p:cNvSpPr/>
          <p:nvPr/>
        </p:nvSpPr>
        <p:spPr>
          <a:xfrm>
            <a:off x="7017654" y="3484172"/>
            <a:ext cx="276493" cy="1017999"/>
          </a:xfrm>
          <a:custGeom>
            <a:avLst/>
            <a:gdLst>
              <a:gd name="connsiteX0" fmla="*/ 0 w 307975"/>
              <a:gd name="connsiteY0" fmla="*/ 0 h 1044575"/>
              <a:gd name="connsiteX1" fmla="*/ 203200 w 307975"/>
              <a:gd name="connsiteY1" fmla="*/ 428625 h 1044575"/>
              <a:gd name="connsiteX2" fmla="*/ 307975 w 307975"/>
              <a:gd name="connsiteY2" fmla="*/ 1044575 h 1044575"/>
              <a:gd name="connsiteX0" fmla="*/ 0 w 307975"/>
              <a:gd name="connsiteY0" fmla="*/ 0 h 1044575"/>
              <a:gd name="connsiteX1" fmla="*/ 203200 w 307975"/>
              <a:gd name="connsiteY1" fmla="*/ 428625 h 1044575"/>
              <a:gd name="connsiteX2" fmla="*/ 307975 w 307975"/>
              <a:gd name="connsiteY2" fmla="*/ 1044575 h 1044575"/>
              <a:gd name="connsiteX0" fmla="*/ 0 w 279400"/>
              <a:gd name="connsiteY0" fmla="*/ 0 h 1028700"/>
              <a:gd name="connsiteX1" fmla="*/ 174625 w 279400"/>
              <a:gd name="connsiteY1" fmla="*/ 412750 h 1028700"/>
              <a:gd name="connsiteX2" fmla="*/ 279400 w 279400"/>
              <a:gd name="connsiteY2" fmla="*/ 1028700 h 1028700"/>
              <a:gd name="connsiteX0" fmla="*/ 0 w 279400"/>
              <a:gd name="connsiteY0" fmla="*/ 0 h 1028700"/>
              <a:gd name="connsiteX1" fmla="*/ 174625 w 279400"/>
              <a:gd name="connsiteY1" fmla="*/ 412750 h 1028700"/>
              <a:gd name="connsiteX2" fmla="*/ 279400 w 279400"/>
              <a:gd name="connsiteY2" fmla="*/ 1028700 h 1028700"/>
              <a:gd name="connsiteX0" fmla="*/ 0 w 279400"/>
              <a:gd name="connsiteY0" fmla="*/ 0 h 1028700"/>
              <a:gd name="connsiteX1" fmla="*/ 174625 w 279400"/>
              <a:gd name="connsiteY1" fmla="*/ 412750 h 1028700"/>
              <a:gd name="connsiteX2" fmla="*/ 279400 w 279400"/>
              <a:gd name="connsiteY2" fmla="*/ 102870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400" h="1028700">
                <a:moveTo>
                  <a:pt x="0" y="0"/>
                </a:moveTo>
                <a:cubicBezTo>
                  <a:pt x="88635" y="133614"/>
                  <a:pt x="128058" y="241300"/>
                  <a:pt x="174625" y="412750"/>
                </a:cubicBezTo>
                <a:cubicBezTo>
                  <a:pt x="221192" y="584200"/>
                  <a:pt x="274902" y="814123"/>
                  <a:pt x="279400" y="102870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tailEnd type="triangle"/>
          </a:ln>
          <a:effectLst/>
        </p:spPr>
        <p:txBody>
          <a:bodyPr rtlCol="0" anchor="ctr"/>
          <a:lstStyle/>
          <a:p>
            <a:pPr algn="ctr" defTabSz="1219140">
              <a:defRPr/>
            </a:pPr>
            <a:endParaRPr lang="en-GB" sz="1300" kern="0">
              <a:solidFill>
                <a:prstClr val="white"/>
              </a:solidFill>
              <a:latin typeface="Arial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38BD995-DDAC-7200-B17A-9476E9F390AD}"/>
              </a:ext>
            </a:extLst>
          </p:cNvPr>
          <p:cNvCxnSpPr>
            <a:cxnSpLocks/>
          </p:cNvCxnSpPr>
          <p:nvPr/>
        </p:nvCxnSpPr>
        <p:spPr>
          <a:xfrm>
            <a:off x="1319086" y="4121813"/>
            <a:ext cx="1443836" cy="286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dash"/>
          </a:ln>
          <a:effectLst/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9CD96AE-693C-9232-7DEC-E0DCA100D2E2}"/>
              </a:ext>
            </a:extLst>
          </p:cNvPr>
          <p:cNvCxnSpPr/>
          <p:nvPr/>
        </p:nvCxnSpPr>
        <p:spPr>
          <a:xfrm>
            <a:off x="887861" y="3393889"/>
            <a:ext cx="0" cy="1751495"/>
          </a:xfrm>
          <a:prstGeom prst="straightConnector1">
            <a:avLst/>
          </a:prstGeom>
          <a:noFill/>
          <a:ln w="19050" cap="flat" cmpd="sng" algn="ctr">
            <a:solidFill>
              <a:schemeClr val="tx2"/>
            </a:solidFill>
            <a:prstDash val="solid"/>
            <a:tailEnd type="triangle"/>
          </a:ln>
          <a:effectLst/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A1A396D-A112-F763-823F-B26E63FDA7E1}"/>
              </a:ext>
            </a:extLst>
          </p:cNvPr>
          <p:cNvSpPr txBox="1"/>
          <p:nvPr/>
        </p:nvSpPr>
        <p:spPr>
          <a:xfrm>
            <a:off x="3695931" y="5215912"/>
            <a:ext cx="1379300" cy="297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1219140">
              <a:defRPr/>
            </a:pPr>
            <a:r>
              <a:rPr lang="en-GB" sz="1300" b="1" ker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Acute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B55C05D-B855-2B7A-FCF9-F238A0605F87}"/>
              </a:ext>
            </a:extLst>
          </p:cNvPr>
          <p:cNvSpPr txBox="1"/>
          <p:nvPr/>
        </p:nvSpPr>
        <p:spPr>
          <a:xfrm>
            <a:off x="1186990" y="5215905"/>
            <a:ext cx="2305789" cy="297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 defTabSz="1219140">
              <a:defRPr/>
            </a:pPr>
            <a:r>
              <a:rPr lang="en-GB" sz="1300" b="1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phases: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8A87B73-B02B-FAA5-F57E-37A504CE9279}"/>
              </a:ext>
            </a:extLst>
          </p:cNvPr>
          <p:cNvSpPr/>
          <p:nvPr/>
        </p:nvSpPr>
        <p:spPr>
          <a:xfrm>
            <a:off x="539750" y="2150211"/>
            <a:ext cx="7213480" cy="3077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defTabSz="1219140">
              <a:defRPr/>
            </a:pPr>
            <a:r>
              <a:rPr lang="en-GB" sz="1400" b="1" ker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course of MDD</a:t>
            </a:r>
            <a:r>
              <a:rPr lang="en-GB" sz="1400" b="1" kern="0" baseline="300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1400" ker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F2ACE39A-24EC-C44E-4063-7E9AAD47AACB}"/>
              </a:ext>
            </a:extLst>
          </p:cNvPr>
          <p:cNvSpPr/>
          <p:nvPr/>
        </p:nvSpPr>
        <p:spPr>
          <a:xfrm>
            <a:off x="4365626" y="3740150"/>
            <a:ext cx="3017838" cy="409575"/>
          </a:xfrm>
          <a:custGeom>
            <a:avLst/>
            <a:gdLst>
              <a:gd name="connsiteX0" fmla="*/ 0 w 2974975"/>
              <a:gd name="connsiteY0" fmla="*/ 419100 h 419100"/>
              <a:gd name="connsiteX1" fmla="*/ 155575 w 2974975"/>
              <a:gd name="connsiteY1" fmla="*/ 184150 h 419100"/>
              <a:gd name="connsiteX2" fmla="*/ 635000 w 2974975"/>
              <a:gd name="connsiteY2" fmla="*/ 73025 h 419100"/>
              <a:gd name="connsiteX3" fmla="*/ 1692275 w 2974975"/>
              <a:gd name="connsiteY3" fmla="*/ 34925 h 419100"/>
              <a:gd name="connsiteX4" fmla="*/ 2514600 w 2974975"/>
              <a:gd name="connsiteY4" fmla="*/ 22225 h 419100"/>
              <a:gd name="connsiteX5" fmla="*/ 2974975 w 2974975"/>
              <a:gd name="connsiteY5" fmla="*/ 0 h 419100"/>
              <a:gd name="connsiteX0" fmla="*/ 0 w 2974975"/>
              <a:gd name="connsiteY0" fmla="*/ 409575 h 409575"/>
              <a:gd name="connsiteX1" fmla="*/ 155575 w 2974975"/>
              <a:gd name="connsiteY1" fmla="*/ 174625 h 409575"/>
              <a:gd name="connsiteX2" fmla="*/ 635000 w 2974975"/>
              <a:gd name="connsiteY2" fmla="*/ 63500 h 409575"/>
              <a:gd name="connsiteX3" fmla="*/ 1692275 w 2974975"/>
              <a:gd name="connsiteY3" fmla="*/ 25400 h 409575"/>
              <a:gd name="connsiteX4" fmla="*/ 2514600 w 2974975"/>
              <a:gd name="connsiteY4" fmla="*/ 12700 h 409575"/>
              <a:gd name="connsiteX5" fmla="*/ 2974975 w 2974975"/>
              <a:gd name="connsiteY5" fmla="*/ 0 h 409575"/>
              <a:gd name="connsiteX0" fmla="*/ 0 w 2974975"/>
              <a:gd name="connsiteY0" fmla="*/ 409575 h 409575"/>
              <a:gd name="connsiteX1" fmla="*/ 155575 w 2974975"/>
              <a:gd name="connsiteY1" fmla="*/ 174625 h 409575"/>
              <a:gd name="connsiteX2" fmla="*/ 635000 w 2974975"/>
              <a:gd name="connsiteY2" fmla="*/ 63500 h 409575"/>
              <a:gd name="connsiteX3" fmla="*/ 1692275 w 2974975"/>
              <a:gd name="connsiteY3" fmla="*/ 25400 h 409575"/>
              <a:gd name="connsiteX4" fmla="*/ 2514600 w 2974975"/>
              <a:gd name="connsiteY4" fmla="*/ 12700 h 409575"/>
              <a:gd name="connsiteX5" fmla="*/ 2974975 w 2974975"/>
              <a:gd name="connsiteY5" fmla="*/ 0 h 409575"/>
              <a:gd name="connsiteX0" fmla="*/ 0 w 3017838"/>
              <a:gd name="connsiteY0" fmla="*/ 409575 h 409575"/>
              <a:gd name="connsiteX1" fmla="*/ 155575 w 3017838"/>
              <a:gd name="connsiteY1" fmla="*/ 174625 h 409575"/>
              <a:gd name="connsiteX2" fmla="*/ 635000 w 3017838"/>
              <a:gd name="connsiteY2" fmla="*/ 63500 h 409575"/>
              <a:gd name="connsiteX3" fmla="*/ 1692275 w 3017838"/>
              <a:gd name="connsiteY3" fmla="*/ 25400 h 409575"/>
              <a:gd name="connsiteX4" fmla="*/ 2514600 w 3017838"/>
              <a:gd name="connsiteY4" fmla="*/ 12700 h 409575"/>
              <a:gd name="connsiteX5" fmla="*/ 3017838 w 3017838"/>
              <a:gd name="connsiteY5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17838" h="409575">
                <a:moveTo>
                  <a:pt x="0" y="409575"/>
                </a:moveTo>
                <a:cubicBezTo>
                  <a:pt x="24871" y="320939"/>
                  <a:pt x="49742" y="232304"/>
                  <a:pt x="155575" y="174625"/>
                </a:cubicBezTo>
                <a:cubicBezTo>
                  <a:pt x="261408" y="116946"/>
                  <a:pt x="378883" y="88371"/>
                  <a:pt x="635000" y="63500"/>
                </a:cubicBezTo>
                <a:cubicBezTo>
                  <a:pt x="891117" y="38629"/>
                  <a:pt x="1379008" y="33867"/>
                  <a:pt x="1692275" y="25400"/>
                </a:cubicBezTo>
                <a:cubicBezTo>
                  <a:pt x="2005542" y="16933"/>
                  <a:pt x="2300817" y="18521"/>
                  <a:pt x="2514600" y="12700"/>
                </a:cubicBezTo>
                <a:lnTo>
                  <a:pt x="3017838" y="0"/>
                </a:lnTo>
              </a:path>
            </a:pathLst>
          </a:custGeom>
          <a:noFill/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ounded Rectangle 89">
            <a:extLst>
              <a:ext uri="{FF2B5EF4-FFF2-40B4-BE49-F238E27FC236}">
                <a16:creationId xmlns:a16="http://schemas.microsoft.com/office/drawing/2014/main" id="{1E58AF32-4BDA-E902-EC55-D220735F5823}"/>
              </a:ext>
            </a:extLst>
          </p:cNvPr>
          <p:cNvSpPr/>
          <p:nvPr/>
        </p:nvSpPr>
        <p:spPr>
          <a:xfrm>
            <a:off x="8502285" y="3576379"/>
            <a:ext cx="2801854" cy="1857848"/>
          </a:xfrm>
          <a:prstGeom prst="rect">
            <a:avLst/>
          </a:prstGeom>
          <a:solidFill>
            <a:srgbClr val="D9D1CC"/>
          </a:solidFill>
          <a:ln w="19050"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>
                <a:solidFill>
                  <a:schemeClr val="tx2"/>
                </a:solidFill>
              </a:rPr>
              <a:t>Partial responders: </a:t>
            </a:r>
            <a:r>
              <a:rPr lang="en-US" sz="1400">
                <a:solidFill>
                  <a:schemeClr val="tx2"/>
                </a:solidFill>
              </a:rPr>
              <a:t>patients who have experienced response following antidepressant therapy but who still have symptoms of depression and no longer show any further sign of improvement after an extended period of treatment</a:t>
            </a:r>
            <a:r>
              <a:rPr lang="en-US" sz="1400" baseline="30000">
                <a:solidFill>
                  <a:schemeClr val="tx2"/>
                </a:solidFill>
              </a:rPr>
              <a:t>1,</a:t>
            </a:r>
            <a:r>
              <a:rPr lang="en-GB" sz="1400" kern="0" baseline="30000">
                <a:solidFill>
                  <a:schemeClr val="tx2"/>
                </a:solidFill>
              </a:rPr>
              <a:t>4,5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49315348-96C6-F657-9879-216E71C881E9}"/>
              </a:ext>
            </a:extLst>
          </p:cNvPr>
          <p:cNvCxnSpPr>
            <a:cxnSpLocks/>
          </p:cNvCxnSpPr>
          <p:nvPr/>
        </p:nvCxnSpPr>
        <p:spPr>
          <a:xfrm flipH="1">
            <a:off x="7427119" y="3737871"/>
            <a:ext cx="1075166" cy="0"/>
          </a:xfrm>
          <a:prstGeom prst="straightConnector1">
            <a:avLst/>
          </a:prstGeom>
          <a:ln w="19050">
            <a:solidFill>
              <a:srgbClr val="D9D1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ABDE95F-40A1-269E-02B7-1E1BB960465A}"/>
              </a:ext>
            </a:extLst>
          </p:cNvPr>
          <p:cNvCxnSpPr/>
          <p:nvPr/>
        </p:nvCxnSpPr>
        <p:spPr>
          <a:xfrm>
            <a:off x="3785684" y="3379562"/>
            <a:ext cx="427553" cy="85156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ysDash"/>
            <a:tailEnd type="triangle"/>
          </a:ln>
          <a:effectLst/>
        </p:spPr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3596D00B-0654-B9F9-FDD6-16D1E39CC37A}"/>
              </a:ext>
            </a:extLst>
          </p:cNvPr>
          <p:cNvGrpSpPr/>
          <p:nvPr/>
        </p:nvGrpSpPr>
        <p:grpSpPr>
          <a:xfrm>
            <a:off x="4294497" y="4029748"/>
            <a:ext cx="187088" cy="187088"/>
            <a:chOff x="3455398" y="3259149"/>
            <a:chExt cx="116670" cy="116670"/>
          </a:xfrm>
          <a:effectLst/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D7FCADC-2B46-B77F-F9AE-36591FBD249F}"/>
                </a:ext>
              </a:extLst>
            </p:cNvPr>
            <p:cNvCxnSpPr/>
            <p:nvPr/>
          </p:nvCxnSpPr>
          <p:spPr>
            <a:xfrm rot="27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82B2B9B-C2B8-75DF-CC04-F54B6D42BD44}"/>
                </a:ext>
              </a:extLst>
            </p:cNvPr>
            <p:cNvCxnSpPr/>
            <p:nvPr/>
          </p:nvCxnSpPr>
          <p:spPr>
            <a:xfrm rot="8100000">
              <a:off x="3513733" y="3259149"/>
              <a:ext cx="0" cy="11667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7A7491-6CD9-674D-7EF6-4EAD7AC66433}"/>
              </a:ext>
            </a:extLst>
          </p:cNvPr>
          <p:cNvCxnSpPr>
            <a:cxnSpLocks/>
          </p:cNvCxnSpPr>
          <p:nvPr/>
        </p:nvCxnSpPr>
        <p:spPr>
          <a:xfrm>
            <a:off x="3834240" y="3499609"/>
            <a:ext cx="463991" cy="504633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ysDash"/>
            <a:tailEnd type="triangle"/>
          </a:ln>
          <a:effectLst/>
        </p:spPr>
      </p:cxn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131D20CE-0EC8-0A8B-7189-2DF000ACFFA6}"/>
              </a:ext>
            </a:extLst>
          </p:cNvPr>
          <p:cNvSpPr/>
          <p:nvPr/>
        </p:nvSpPr>
        <p:spPr>
          <a:xfrm rot="19907016">
            <a:off x="3985542" y="3487951"/>
            <a:ext cx="142504" cy="537613"/>
          </a:xfrm>
          <a:prstGeom prst="triangle">
            <a:avLst>
              <a:gd name="adj" fmla="val 0"/>
            </a:avLst>
          </a:prstGeom>
          <a:solidFill>
            <a:schemeClr val="tx1">
              <a:lumMod val="90000"/>
              <a:lumOff val="10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C8F0504-AF57-A889-88E6-DF157D614EF1}"/>
              </a:ext>
            </a:extLst>
          </p:cNvPr>
          <p:cNvSpPr txBox="1"/>
          <p:nvPr/>
        </p:nvSpPr>
        <p:spPr>
          <a:xfrm>
            <a:off x="3203203" y="3222700"/>
            <a:ext cx="1187523" cy="260735"/>
          </a:xfrm>
          <a:prstGeom prst="rect">
            <a:avLst/>
          </a:prstGeom>
          <a:solidFill>
            <a:schemeClr val="tx1"/>
          </a:solidFill>
          <a:ln>
            <a:solidFill>
              <a:sysClr val="window" lastClr="FFFFFF"/>
            </a:solidFill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algn="ctr" defTabSz="1219140">
              <a:defRPr/>
            </a:pPr>
            <a:r>
              <a:rPr lang="en-GB" sz="13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FCBF543-3882-783B-9FD3-614FD7E5907A}"/>
              </a:ext>
            </a:extLst>
          </p:cNvPr>
          <p:cNvSpPr txBox="1"/>
          <p:nvPr/>
        </p:nvSpPr>
        <p:spPr>
          <a:xfrm>
            <a:off x="4987093" y="5231241"/>
            <a:ext cx="1272329" cy="297453"/>
          </a:xfrm>
          <a:prstGeom prst="rect">
            <a:avLst/>
          </a:prstGeom>
          <a:noFill/>
          <a:effectLst/>
        </p:spPr>
        <p:txBody>
          <a:bodyPr wrap="square" lIns="0" rIns="0" rtlCol="0">
            <a:spAutoFit/>
          </a:bodyPr>
          <a:lstStyle/>
          <a:p>
            <a:pPr algn="r" defTabSz="1219140">
              <a:defRPr/>
            </a:pPr>
            <a:r>
              <a:rPr lang="en-GB" sz="1300" b="1" kern="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Continuation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49042DA-AB21-EF56-5CBD-84DC88F26D74}"/>
              </a:ext>
            </a:extLst>
          </p:cNvPr>
          <p:cNvSpPr txBox="1"/>
          <p:nvPr/>
        </p:nvSpPr>
        <p:spPr>
          <a:xfrm>
            <a:off x="6486199" y="5231241"/>
            <a:ext cx="1399233" cy="297453"/>
          </a:xfrm>
          <a:prstGeom prst="rect">
            <a:avLst/>
          </a:prstGeom>
          <a:noFill/>
          <a:effectLst/>
        </p:spPr>
        <p:txBody>
          <a:bodyPr wrap="square" lIns="0" rIns="0" rtlCol="0">
            <a:spAutoFit/>
          </a:bodyPr>
          <a:lstStyle/>
          <a:p>
            <a:pPr defTabSz="1219140">
              <a:defRPr/>
            </a:pPr>
            <a:r>
              <a:rPr lang="en-GB" sz="1300" b="1" kern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Maintenance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F2B5538-7963-4904-9033-FF6D42F47026}"/>
              </a:ext>
            </a:extLst>
          </p:cNvPr>
          <p:cNvSpPr txBox="1"/>
          <p:nvPr/>
        </p:nvSpPr>
        <p:spPr>
          <a:xfrm>
            <a:off x="6060769" y="5901945"/>
            <a:ext cx="56088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This work is adapted from ‘Long-term treatment of depression’ by Kupfer, used under CC-BY. This work is licensed under Creative Commons license CC-BY-SA by The Lundbeck Foundation. </a:t>
            </a:r>
            <a:endParaRPr lang="da-DK" sz="1000" dirty="0"/>
          </a:p>
        </p:txBody>
      </p:sp>
    </p:spTree>
    <p:extLst>
      <p:ext uri="{BB962C8B-B14F-4D97-AF65-F5344CB8AC3E}">
        <p14:creationId xmlns:p14="http://schemas.microsoft.com/office/powerpoint/2010/main" val="141068959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F2BF7A-4C8A-44B6-B7F9-78274F378166}">
  <ds:schemaRefs>
    <ds:schemaRef ds:uri="08562aa6-c0ad-4fb9-8a82-15409d3a28b4"/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28627d7c-4416-4bc1-86cf-ca6c3a42a8f2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384359-E9FE-45B3-9E18-7BBE71E35A35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858</TotalTime>
  <Words>464</Words>
  <Application>Microsoft Office PowerPoint</Application>
  <PresentationFormat>Widescreen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What about patients who do not reach functional recovery?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Viktoria-Maria Hvidtfelt Lykke</cp:lastModifiedBy>
  <cp:revision>33</cp:revision>
  <cp:lastPrinted>2018-03-08T09:14:43Z</cp:lastPrinted>
  <dcterms:created xsi:type="dcterms:W3CDTF">2017-02-09T13:53:53Z</dcterms:created>
  <dcterms:modified xsi:type="dcterms:W3CDTF">2025-05-22T12:17:10Z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_dlc_DocIdItemGuid">
    <vt:lpwstr>334bca4c-a0c1-4766-9238-ea663be56655</vt:lpwstr>
  </property>
  <property fmtid="{D5CDD505-2E9C-101B-9397-08002B2CF9AE}" pid="4" name="MediaServiceImageTags">
    <vt:lpwstr/>
  </property>
</Properties>
</file>