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4"/>
  </p:sldMasterIdLst>
  <p:notesMasterIdLst>
    <p:notesMasterId r:id="rId6"/>
  </p:notesMasterIdLst>
  <p:handoutMasterIdLst>
    <p:handoutMasterId r:id="rId7"/>
  </p:handoutMasterIdLst>
  <p:sldIdLst>
    <p:sldId id="377" r:id="rId5"/>
  </p:sldIdLst>
  <p:sldSz cx="12192000" cy="6858000"/>
  <p:notesSz cx="6858000" cy="9144000"/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5" userDrawn="1">
          <p15:clr>
            <a:srgbClr val="A4A3A4"/>
          </p15:clr>
        </p15:guide>
        <p15:guide id="2" orient="horz" pos="860" userDrawn="1">
          <p15:clr>
            <a:srgbClr val="A4A3A4"/>
          </p15:clr>
        </p15:guide>
        <p15:guide id="3" orient="horz" pos="3671" userDrawn="1">
          <p15:clr>
            <a:srgbClr val="A4A3A4"/>
          </p15:clr>
        </p15:guide>
        <p15:guide id="4" orient="horz" pos="3025" userDrawn="1">
          <p15:clr>
            <a:srgbClr val="A4A3A4"/>
          </p15:clr>
        </p15:guide>
        <p15:guide id="5" orient="horz" pos="1283" userDrawn="1">
          <p15:clr>
            <a:srgbClr val="A4A3A4"/>
          </p15:clr>
        </p15:guide>
        <p15:guide id="6" orient="horz" pos="1717" userDrawn="1">
          <p15:clr>
            <a:srgbClr val="A4A3A4"/>
          </p15:clr>
        </p15:guide>
        <p15:guide id="7" orient="horz" pos="2147" userDrawn="1">
          <p15:clr>
            <a:srgbClr val="A4A3A4"/>
          </p15:clr>
        </p15:guide>
        <p15:guide id="8" orient="horz" pos="2588" userDrawn="1">
          <p15:clr>
            <a:srgbClr val="A4A3A4"/>
          </p15:clr>
        </p15:guide>
        <p15:guide id="9" orient="horz" pos="3885" userDrawn="1">
          <p15:clr>
            <a:srgbClr val="A4A3A4"/>
          </p15:clr>
        </p15:guide>
        <p15:guide id="10" orient="horz" pos="3455" userDrawn="1">
          <p15:clr>
            <a:srgbClr val="A4A3A4"/>
          </p15:clr>
        </p15:guide>
        <p15:guide id="11" pos="5379" userDrawn="1">
          <p15:clr>
            <a:srgbClr val="A4A3A4"/>
          </p15:clr>
        </p15:guide>
        <p15:guide id="12" pos="1535" userDrawn="1">
          <p15:clr>
            <a:srgbClr val="A4A3A4"/>
          </p15:clr>
        </p15:guide>
        <p15:guide id="13" pos="388" userDrawn="1">
          <p15:clr>
            <a:srgbClr val="A4A3A4"/>
          </p15:clr>
        </p15:guide>
        <p15:guide id="14" pos="7292" userDrawn="1">
          <p15:clr>
            <a:srgbClr val="A4A3A4"/>
          </p15:clr>
        </p15:guide>
        <p15:guide id="15" pos="6144" userDrawn="1">
          <p15:clr>
            <a:srgbClr val="A4A3A4"/>
          </p15:clr>
        </p15:guide>
        <p15:guide id="16" pos="4605" userDrawn="1">
          <p15:clr>
            <a:srgbClr val="A4A3A4"/>
          </p15:clr>
        </p15:guide>
        <p15:guide id="17" pos="3839" userDrawn="1">
          <p15:clr>
            <a:srgbClr val="A4A3A4"/>
          </p15:clr>
        </p15:guide>
        <p15:guide id="18" pos="3069" userDrawn="1">
          <p15:clr>
            <a:srgbClr val="A4A3A4"/>
          </p15:clr>
        </p15:guide>
        <p15:guide id="19" pos="2299" userDrawn="1">
          <p15:clr>
            <a:srgbClr val="A4A3A4"/>
          </p15:clr>
        </p15:guide>
        <p15:guide id="20" pos="771" userDrawn="1">
          <p15:clr>
            <a:srgbClr val="A4A3A4"/>
          </p15:clr>
        </p15:guide>
        <p15:guide id="21" pos="69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8C2C5DA2-3A3B-2AAD-8327-E8841C7BD6AF}" name="Sam Kew" initials="SK" userId="S::Sam.Kew@primeglobalpeople.com::646f549f-f7a9-425c-a5ab-c5935f1a8cc6" providerId="AD"/>
  <p188:author id="{385AD2AD-4C95-014D-4000-C8FFD23E9390}" name="Lakshmi Yatham" initials="LY" userId="0abe8c4e2ec1a97e" providerId="Windows Live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7B9CBB"/>
    <a:srgbClr val="CAD7E4"/>
    <a:srgbClr val="717171"/>
    <a:srgbClr val="4F7599"/>
    <a:srgbClr val="FFFFFF"/>
    <a:srgbClr val="3F1A01"/>
    <a:srgbClr val="000000"/>
    <a:srgbClr val="56523A"/>
    <a:srgbClr val="F0E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22" autoAdjust="0"/>
    <p:restoredTop sz="65860" autoAdjust="0"/>
  </p:normalViewPr>
  <p:slideViewPr>
    <p:cSldViewPr snapToGrid="0">
      <p:cViewPr varScale="1">
        <p:scale>
          <a:sx n="73" d="100"/>
          <a:sy n="73" d="100"/>
        </p:scale>
        <p:origin x="1464" y="60"/>
      </p:cViewPr>
      <p:guideLst>
        <p:guide orient="horz" pos="425"/>
        <p:guide orient="horz" pos="860"/>
        <p:guide orient="horz" pos="3671"/>
        <p:guide orient="horz" pos="3025"/>
        <p:guide orient="horz" pos="1283"/>
        <p:guide orient="horz" pos="1717"/>
        <p:guide orient="horz" pos="2147"/>
        <p:guide orient="horz" pos="2588"/>
        <p:guide orient="horz" pos="3885"/>
        <p:guide orient="horz" pos="3455"/>
        <p:guide pos="5379"/>
        <p:guide pos="1535"/>
        <p:guide pos="388"/>
        <p:guide pos="7292"/>
        <p:guide pos="6144"/>
        <p:guide pos="4605"/>
        <p:guide pos="3839"/>
        <p:guide pos="3069"/>
        <p:guide pos="2299"/>
        <p:guide pos="771"/>
        <p:guide pos="69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Percent of patients reporting good or fair functioning on longitudinal SDS</a:t>
            </a:r>
            <a:r>
              <a:rPr lang="en-GB" sz="1400" baseline="30000"/>
              <a:t>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70928859289876"/>
          <c:y val="0.15450660981751413"/>
          <c:w val="0.81711577505004573"/>
          <c:h val="0.59935468164346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Patients who achieved remission with residual symptoms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Work</c:v>
                </c:pt>
                <c:pt idx="1">
                  <c:v>Marital</c:v>
                </c:pt>
                <c:pt idx="2">
                  <c:v>Parental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44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3-4F51-9940-7C7FC6D8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Patients who achieved complete remission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Work</c:v>
                </c:pt>
                <c:pt idx="1">
                  <c:v>Marital</c:v>
                </c:pt>
                <c:pt idx="2">
                  <c:v>Parental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81</c:v>
                </c:pt>
                <c:pt idx="1">
                  <c:v>81</c:v>
                </c:pt>
                <c:pt idx="2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63-4F51-9940-7C7FC6D8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29410575"/>
        <c:axId val="1029408655"/>
      </c:barChart>
      <c:catAx>
        <c:axId val="102941057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9408655"/>
        <c:crosses val="autoZero"/>
        <c:auto val="1"/>
        <c:lblAlgn val="ctr"/>
        <c:lblOffset val="100"/>
        <c:noMultiLvlLbl val="0"/>
      </c:catAx>
      <c:valAx>
        <c:axId val="102940865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Patients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9410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451C-3127-9345-B215-375E581185A4}" type="datetimeFigureOut">
              <a:t>22-05-2025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35C2-AFF5-5541-82EE-05BA89BFE7AD}" type="slidenum"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5660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0C4C2-CF67-4705-8C7E-37F3D76E11DA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878-C735-4833-80BB-BD34E17C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60"/>
              </a:spcBef>
            </a:pPr>
            <a:r>
              <a:rPr lang="en-GB" altLang="ja-JP" dirty="0"/>
              <a:t>Patients recovering from depression often still experience functional impairments, and if identified may benefit from more aggressive treatment.</a:t>
            </a:r>
            <a:r>
              <a:rPr lang="en-GB" altLang="ja-JP" baseline="30000" dirty="0"/>
              <a:t>1</a:t>
            </a:r>
            <a:endParaRPr lang="en-GB" altLang="ja-JP" dirty="0"/>
          </a:p>
          <a:p>
            <a:pPr>
              <a:spcBef>
                <a:spcPts val="360"/>
              </a:spcBef>
            </a:pPr>
            <a:endParaRPr lang="en-GB" altLang="ja-JP" dirty="0"/>
          </a:p>
          <a:p>
            <a:pPr>
              <a:spcBef>
                <a:spcPts val="360"/>
              </a:spcBef>
            </a:pPr>
            <a:r>
              <a:rPr lang="en-GB" altLang="ja-JP" dirty="0"/>
              <a:t>References: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US" altLang="ja-JP" dirty="0"/>
              <a:t>Kennedy N, Paykel ES. Treatment and response in refractory depression: results from a specialist affective disorders service. J Affect </a:t>
            </a:r>
            <a:r>
              <a:rPr lang="en-US" altLang="ja-JP" dirty="0" err="1"/>
              <a:t>Disord</a:t>
            </a:r>
            <a:r>
              <a:rPr lang="en-US" altLang="ja-JP" dirty="0"/>
              <a:t> 2004; 81 (1): 49–53.</a:t>
            </a:r>
          </a:p>
          <a:p>
            <a:pPr marL="228600" indent="-228600">
              <a:spcBef>
                <a:spcPts val="360"/>
              </a:spcBef>
              <a:buFont typeface="+mj-lt"/>
              <a:buAutoNum type="arabicPeriod"/>
            </a:pPr>
            <a:r>
              <a:rPr lang="en-GB" altLang="ja-JP" dirty="0"/>
              <a:t>Sheehan DV, </a:t>
            </a:r>
            <a:r>
              <a:rPr lang="en-GB" altLang="ja-JP" dirty="0" err="1"/>
              <a:t>Nakagome</a:t>
            </a:r>
            <a:r>
              <a:rPr lang="en-GB" altLang="ja-JP" dirty="0"/>
              <a:t> K, Asami Y, et al. Restoring function in major depressive disorder: a systematic review. J Affect </a:t>
            </a:r>
            <a:r>
              <a:rPr lang="en-GB" altLang="ja-JP" dirty="0" err="1"/>
              <a:t>Disord</a:t>
            </a:r>
            <a:r>
              <a:rPr lang="en-GB" altLang="ja-JP" dirty="0"/>
              <a:t> 2017; 215: 299–313.</a:t>
            </a:r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E4812BCA-ECB8-BDAD-D790-30B76F721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36711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8" y="513001"/>
            <a:ext cx="3463927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8" y="986690"/>
            <a:ext cx="3463927" cy="40623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3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63429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315758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6" y="-1439864"/>
            <a:ext cx="8388351" cy="981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1A1A17"/>
                </a:solidFill>
              </a:defRPr>
            </a:lvl2pPr>
            <a:lvl3pPr marL="539987" indent="-179996">
              <a:defRPr>
                <a:solidFill>
                  <a:srgbClr val="1A1A17"/>
                </a:solidFill>
              </a:defRPr>
            </a:lvl3pPr>
            <a:lvl4pPr marL="719982" indent="-179996">
              <a:defRPr>
                <a:solidFill>
                  <a:srgbClr val="1A1A17"/>
                </a:solidFill>
              </a:defRPr>
            </a:lvl4pPr>
            <a:lvl5pPr marL="899978" indent="-179996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2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8029059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9" y="1416786"/>
            <a:ext cx="5419725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02760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6"/>
            <a:ext cx="5410199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8112331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4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50" y="1416786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0883954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7" y="1416786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783458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7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7900398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7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6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7104670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6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7431197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1" y="1416786"/>
            <a:ext cx="8266113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6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79996" lvl="0" indent="-179996"/>
            <a:r>
              <a:rPr lang="en-US"/>
              <a:t>Click to edit Master text styles</a:t>
            </a:r>
          </a:p>
          <a:p>
            <a:pPr marL="179996" lvl="1" indent="-179996"/>
            <a:r>
              <a:rPr lang="en-US"/>
              <a:t>Second level</a:t>
            </a:r>
          </a:p>
          <a:p>
            <a:pPr marL="179996" lvl="2" indent="-179996"/>
            <a:r>
              <a:rPr lang="en-US"/>
              <a:t>Third level</a:t>
            </a:r>
          </a:p>
          <a:p>
            <a:pPr marL="179996" lvl="3" indent="-179996"/>
            <a:r>
              <a:rPr lang="en-US"/>
              <a:t>Fourth level</a:t>
            </a:r>
          </a:p>
          <a:p>
            <a:pPr marL="179996" lvl="4" indent="-179996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6712274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1416786"/>
            <a:ext cx="11110915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79996" lvl="0" indent="-179996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2327336"/>
            <a:ext cx="11110913" cy="3504664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5286485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1" y="1416786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6"/>
            <a:ext cx="4471988" cy="4415215"/>
          </a:xfrm>
          <a:prstGeom prst="rect">
            <a:avLst/>
          </a:prstGeom>
        </p:spPr>
        <p:txBody>
          <a:bodyPr/>
          <a:lstStyle>
            <a:lvl1pPr marL="179996" indent="-179996">
              <a:defRPr sz="1600">
                <a:solidFill>
                  <a:srgbClr val="3F1A01"/>
                </a:solidFill>
              </a:defRPr>
            </a:lvl1pPr>
            <a:lvl2pPr marL="359991" indent="-179996">
              <a:defRPr sz="1400">
                <a:solidFill>
                  <a:srgbClr val="3F1A01"/>
                </a:solidFill>
              </a:defRPr>
            </a:lvl2pPr>
            <a:lvl3pPr marL="539987" indent="-179996">
              <a:defRPr>
                <a:solidFill>
                  <a:srgbClr val="3F1A01"/>
                </a:solidFill>
              </a:defRPr>
            </a:lvl3pPr>
            <a:lvl4pPr marL="719982" indent="-179996">
              <a:defRPr>
                <a:solidFill>
                  <a:srgbClr val="3F1A01"/>
                </a:solidFill>
              </a:defRPr>
            </a:lvl4pPr>
            <a:lvl5pPr marL="899978" indent="-179996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2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446134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8084776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1581522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1494501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7126276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9917068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2094042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400229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0074441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7837370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900176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7742883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7701311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273379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008645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546100"/>
            <a:ext cx="6642100" cy="2105819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678907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7" y="-2243137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3" y="5875722"/>
            <a:ext cx="2253411" cy="440943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7881554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38671429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87669195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30374236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1844673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42796834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485000"/>
            <a:ext cx="6642100" cy="2429819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238819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2" y="-2176100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1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07382255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5" y="4444236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3" y="2645247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1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7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1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900" smtClean="0"/>
              <a:pPr/>
              <a:t>‹#›</a:t>
            </a:fld>
            <a:endParaRPr lang="en-GB" sz="90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1"/>
            <a:ext cx="2574927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7"/>
            <a:ext cx="1057779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9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7" y="5102154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49" y="540000"/>
            <a:ext cx="92138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1" y="3879101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5" y="2847600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1"/>
            <a:ext cx="721383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4" y="3880140"/>
            <a:ext cx="189706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8"/>
            <a:ext cx="439903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3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7" y="1411501"/>
            <a:ext cx="457264" cy="7430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2" y="2749216"/>
            <a:ext cx="980295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10" y="2510450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594" indent="-228594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61701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99133457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1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49"/>
            <a:ext cx="9213851" cy="4691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4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AC7BE3E-27AC-43DE-A021-75828ED76538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1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2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160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  <p:sldLayoutId id="2147483779" r:id="rId23"/>
    <p:sldLayoutId id="2147483780" r:id="rId24"/>
    <p:sldLayoutId id="2147483781" r:id="rId25"/>
    <p:sldLayoutId id="2147483782" r:id="rId26"/>
    <p:sldLayoutId id="2147483783" r:id="rId27"/>
    <p:sldLayoutId id="2147483784" r:id="rId28"/>
    <p:sldLayoutId id="2147483785" r:id="rId29"/>
    <p:sldLayoutId id="2147483786" r:id="rId30"/>
    <p:sldLayoutId id="2147483787" r:id="rId31"/>
    <p:sldLayoutId id="2147483788" r:id="rId32"/>
    <p:sldLayoutId id="2147483789" r:id="rId33"/>
    <p:sldLayoutId id="2147483790" r:id="rId34"/>
    <p:sldLayoutId id="2147483791" r:id="rId35"/>
    <p:sldLayoutId id="2147483792" r:id="rId3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914377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59991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39987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19982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899978" indent="-179996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024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023" userDrawn="1">
          <p15:clr>
            <a:srgbClr val="F26B43"/>
          </p15:clr>
        </p15:guide>
        <p15:guide id="5" pos="1249" userDrawn="1">
          <p15:clr>
            <a:srgbClr val="F26B43"/>
          </p15:clr>
        </p15:guide>
        <p15:guide id="6" pos="1820" userDrawn="1">
          <p15:clr>
            <a:srgbClr val="F26B43"/>
          </p15:clr>
        </p15:guide>
        <p15:guide id="7" pos="2047" userDrawn="1">
          <p15:clr>
            <a:srgbClr val="F26B43"/>
          </p15:clr>
        </p15:guide>
        <p15:guide id="8" pos="2616" userDrawn="1">
          <p15:clr>
            <a:srgbClr val="F26B43"/>
          </p15:clr>
        </p15:guide>
        <p15:guide id="9" pos="2843" userDrawn="1">
          <p15:clr>
            <a:srgbClr val="F26B43"/>
          </p15:clr>
        </p15:guide>
        <p15:guide id="10" pos="3413" userDrawn="1">
          <p15:clr>
            <a:srgbClr val="F26B43"/>
          </p15:clr>
        </p15:guide>
        <p15:guide id="11" pos="3640" userDrawn="1">
          <p15:clr>
            <a:srgbClr val="F26B43"/>
          </p15:clr>
        </p15:guide>
        <p15:guide id="12" pos="4209" userDrawn="1">
          <p15:clr>
            <a:srgbClr val="F26B43"/>
          </p15:clr>
        </p15:guide>
        <p15:guide id="13" pos="4436" userDrawn="1">
          <p15:clr>
            <a:srgbClr val="F26B43"/>
          </p15:clr>
        </p15:guide>
        <p15:guide id="14" pos="5005" userDrawn="1">
          <p15:clr>
            <a:srgbClr val="F26B43"/>
          </p15:clr>
        </p15:guide>
        <p15:guide id="15" pos="5233" userDrawn="1">
          <p15:clr>
            <a:srgbClr val="F26B43"/>
          </p15:clr>
        </p15:guide>
        <p15:guide id="16" pos="5803" userDrawn="1">
          <p15:clr>
            <a:srgbClr val="F26B43"/>
          </p15:clr>
        </p15:guide>
        <p15:guide id="17" pos="6029" userDrawn="1">
          <p15:clr>
            <a:srgbClr val="F26B43"/>
          </p15:clr>
        </p15:guide>
        <p15:guide id="18" pos="6599" userDrawn="1">
          <p15:clr>
            <a:srgbClr val="F26B43"/>
          </p15:clr>
        </p15:guide>
        <p15:guide id="19" pos="6827" userDrawn="1">
          <p15:clr>
            <a:srgbClr val="F26B43"/>
          </p15:clr>
        </p15:guide>
        <p15:guide id="20" pos="7396" userDrawn="1">
          <p15:clr>
            <a:srgbClr val="F26B43"/>
          </p15:clr>
        </p15:guide>
        <p15:guide id="21" pos="7623" userDrawn="1">
          <p15:clr>
            <a:srgbClr val="F26B43"/>
          </p15:clr>
        </p15:guide>
        <p15:guide id="22" pos="8192" userDrawn="1">
          <p15:clr>
            <a:srgbClr val="F26B43"/>
          </p15:clr>
        </p15:guide>
        <p15:guide id="23" pos="8419" userDrawn="1">
          <p15:clr>
            <a:srgbClr val="F26B43"/>
          </p15:clr>
        </p15:guide>
        <p15:guide id="24" pos="8989" userDrawn="1">
          <p15:clr>
            <a:srgbClr val="F26B43"/>
          </p15:clr>
        </p15:guide>
        <p15:guide id="25" pos="9216" userDrawn="1">
          <p15:clr>
            <a:srgbClr val="F26B43"/>
          </p15:clr>
        </p15:guide>
        <p15:guide id="26" pos="9785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5760" userDrawn="1">
          <p15:clr>
            <a:srgbClr val="F26B43"/>
          </p15:clr>
        </p15:guide>
        <p15:guide id="29" orient="horz" pos="453" userDrawn="1">
          <p15:clr>
            <a:srgbClr val="F26B43"/>
          </p15:clr>
        </p15:guide>
        <p15:guide id="32" orient="horz" pos="4900" userDrawn="1">
          <p15:clr>
            <a:srgbClr val="F26B43"/>
          </p15:clr>
        </p15:guide>
        <p15:guide id="33" orient="horz" pos="5057" userDrawn="1">
          <p15:clr>
            <a:srgbClr val="F26B43"/>
          </p15:clr>
        </p15:guide>
        <p15:guide id="34" orient="horz" pos="5647" userDrawn="1">
          <p15:clr>
            <a:srgbClr val="F26B43"/>
          </p15:clr>
        </p15:guide>
        <p15:guide id="36" orient="horz" pos="672" userDrawn="1">
          <p15:clr>
            <a:srgbClr val="F26B43"/>
          </p15:clr>
        </p15:guide>
        <p15:guide id="37" orient="horz" pos="960" userDrawn="1">
          <p15:clr>
            <a:srgbClr val="F26B43"/>
          </p15:clr>
        </p15:guide>
        <p15:guide id="38" orient="horz" pos="11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E8573D9-83A6-BE83-03A7-19B806FCBF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7097204"/>
              </p:ext>
            </p:extLst>
          </p:nvPr>
        </p:nvGraphicFramePr>
        <p:xfrm>
          <a:off x="539749" y="1416785"/>
          <a:ext cx="5416547" cy="4440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22" name="Rectangle 3"/>
          <p:cNvSpPr>
            <a:spLocks noChangeArrowheads="1"/>
          </p:cNvSpPr>
          <p:nvPr/>
        </p:nvSpPr>
        <p:spPr bwMode="auto">
          <a:xfrm>
            <a:off x="9417461" y="6038632"/>
            <a:ext cx="15044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9723" tIns="54863" rIns="109723" bIns="54863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charset="-128"/>
              </a:defRPr>
            </a:lvl9pPr>
          </a:lstStyle>
          <a:p>
            <a:pPr defTabSz="1097209">
              <a:spcBef>
                <a:spcPct val="0"/>
              </a:spcBef>
              <a:buNone/>
              <a:defRPr/>
            </a:pPr>
            <a:endParaRPr lang="ja-JP" altLang="en-US" sz="11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60" name="Text Placeholder 6">
            <a:extLst>
              <a:ext uri="{FF2B5EF4-FFF2-40B4-BE49-F238E27FC236}">
                <a16:creationId xmlns:a16="http://schemas.microsoft.com/office/drawing/2014/main" id="{F1750D6C-35D6-4C30-A900-40A88F29FD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Major depressive disorder (MDD) – Course, natural history and prognosis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ja-JP" dirty="0"/>
              <a:t>Chronic impairments in functioning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5B5354-C62D-8107-D0DD-627646A442CC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r>
              <a:rPr lang="en-US">
                <a:solidFill>
                  <a:srgbClr val="1F1F1F"/>
                </a:solidFill>
              </a:rPr>
              <a:t>A systematic review of functional outcomes in MDD found 35 studies of functional recovery after MDD, most commonly using the SDS scale</a:t>
            </a:r>
            <a:r>
              <a:rPr lang="en-US" baseline="30000">
                <a:solidFill>
                  <a:srgbClr val="1F1F1F"/>
                </a:solidFill>
              </a:rPr>
              <a:t>2</a:t>
            </a:r>
            <a:endParaRPr lang="en-US">
              <a:solidFill>
                <a:srgbClr val="1F1F1F"/>
              </a:solidFill>
            </a:endParaRPr>
          </a:p>
          <a:p>
            <a:r>
              <a:rPr lang="en-US">
                <a:solidFill>
                  <a:srgbClr val="1F1F1F"/>
                </a:solidFill>
              </a:rPr>
              <a:t>Antidepressant treatments significantly improved functional outcomes</a:t>
            </a:r>
            <a:r>
              <a:rPr lang="en-US" baseline="30000">
                <a:solidFill>
                  <a:srgbClr val="1F1F1F"/>
                </a:solidFill>
              </a:rPr>
              <a:t>2</a:t>
            </a:r>
            <a:endParaRPr lang="en-US">
              <a:solidFill>
                <a:srgbClr val="1F1F1F"/>
              </a:solidFill>
            </a:endParaRPr>
          </a:p>
          <a:p>
            <a:r>
              <a:rPr lang="en-US">
                <a:solidFill>
                  <a:srgbClr val="1F1F1F"/>
                </a:solidFill>
              </a:rPr>
              <a:t>Early response to treatment predicted functional improvement in patients receiving treatment, while baseline disease severity did not</a:t>
            </a:r>
            <a:r>
              <a:rPr lang="en-US" baseline="30000">
                <a:solidFill>
                  <a:srgbClr val="1F1F1F"/>
                </a:solidFill>
              </a:rPr>
              <a:t>2</a:t>
            </a:r>
            <a:endParaRPr lang="en-US">
              <a:solidFill>
                <a:srgbClr val="1F1F1F"/>
              </a:solidFill>
            </a:endParaRPr>
          </a:p>
          <a:p>
            <a:r>
              <a:rPr lang="en-US">
                <a:solidFill>
                  <a:srgbClr val="1F1F1F"/>
                </a:solidFill>
              </a:rPr>
              <a:t>This suggests that many patients with MDD, particularly partial responders, will continue to experience functional impairments</a:t>
            </a:r>
            <a:r>
              <a:rPr lang="nl-NL" baseline="30000">
                <a:solidFill>
                  <a:srgbClr val="1F1F1F"/>
                </a:solidFill>
              </a:rPr>
              <a:t>2</a:t>
            </a:r>
            <a:endParaRPr lang="en-GB">
              <a:solidFill>
                <a:srgbClr val="1F1F1F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542A2-AB6E-4071-BF68-8E420A8DCE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MDD=major depressive disorder; SDS=Sheehan Disability Scale</a:t>
            </a:r>
          </a:p>
          <a:p>
            <a:endParaRPr lang="en-GB"/>
          </a:p>
          <a:p>
            <a:r>
              <a:rPr lang="en-GB"/>
              <a:t>1. Kennedy &amp; Paykel. J Affect </a:t>
            </a:r>
            <a:r>
              <a:rPr lang="en-GB" err="1"/>
              <a:t>Disord</a:t>
            </a:r>
            <a:r>
              <a:rPr lang="en-GB"/>
              <a:t> 2004;80(1):135–114; 2. Sheehan et al. J Affect </a:t>
            </a:r>
            <a:r>
              <a:rPr lang="en-GB" err="1"/>
              <a:t>Disord</a:t>
            </a:r>
            <a:r>
              <a:rPr lang="en-GB"/>
              <a:t> 2017;215:299–313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22686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2BF7A-4C8A-44B6-B7F9-78274F378166}">
  <ds:schemaRefs>
    <ds:schemaRef ds:uri="08562aa6-c0ad-4fb9-8a82-15409d3a28b4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28627d7c-4416-4bc1-86cf-ca6c3a42a8f2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F2A3832-272C-4766-B510-459BBEB3A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384359-E9FE-45B3-9E18-7BBE71E35A35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859</TotalTime>
  <Words>217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</vt:lpstr>
      <vt:lpstr>Times New Roman</vt:lpstr>
      <vt:lpstr>Neurotorium - PowerPoint-Skabelon - 2022-01-28</vt:lpstr>
      <vt:lpstr>Chronic impairments in functioning</vt:lpstr>
    </vt:vector>
  </TitlesOfParts>
  <Company>H. Lundbeck A/S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Lundbeck</dc:title>
  <dc:creator>Jakob Heldager Pedersen</dc:creator>
  <cp:lastModifiedBy>Viktoria-Maria Hvidtfelt Lykke</cp:lastModifiedBy>
  <cp:revision>35</cp:revision>
  <cp:lastPrinted>2018-03-08T09:14:43Z</cp:lastPrinted>
  <dcterms:created xsi:type="dcterms:W3CDTF">2017-02-09T13:53:53Z</dcterms:created>
  <dcterms:modified xsi:type="dcterms:W3CDTF">2025-05-22T12:17:58Z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_dlc_DocIdItemGuid">
    <vt:lpwstr>334bca4c-a0c1-4766-9238-ea663be56655</vt:lpwstr>
  </property>
  <property fmtid="{D5CDD505-2E9C-101B-9397-08002B2CF9AE}" pid="4" name="MediaServiceImageTags">
    <vt:lpwstr/>
  </property>
</Properties>
</file>