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tableStyles.xml" ContentType="application/vnd.openxmlformats-officedocument.presentationml.tableStyles+xml"/>
  <Override PartName="/customXml/item2.xml" ContentType="application/xml"/>
  <Override PartName="/customXml/itemProps2.xml" ContentType="application/vnd.openxmlformats-officedocument.customXmlProperties+xml"/>
  <Override PartName="/ppt/tags/tag1.xml" ContentType="application/vnd.openxmlformats-officedocument.presentationml.tags+xml"/>
  <Override PartName="/ppt/viewProps.xml" ContentType="application/vnd.openxmlformats-officedocument.presentationml.viewProp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ommentAuthors.xml" ContentType="application/vnd.openxmlformats-officedocument.presentationml.commentAuthors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56"/>
  </p:notesMasterIdLst>
  <p:handoutMasterIdLst>
    <p:handoutMasterId r:id="rId57"/>
  </p:handoutMasterIdLst>
  <p:sldIdLst>
    <p:sldId id="353" r:id="rId20"/>
  </p:sldIdLst>
  <p:sldSz cx="12192000" cy="6858000"/>
  <p:notesSz cx="7099300" cy="10234613"/>
  <p:custDataLst>
    <p:tags r:id="rId5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29765362-E0D3-DCC9-7F4D-A4B5DF9B9193}" name="Anthony Cleare" initials="AC" userId="S::spmaajc@kcl.ac.uk::d57f10dc-95a9-46a8-8e9c-e74b570fad1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3F1A01"/>
    <a:srgbClr val="8C7567"/>
    <a:srgbClr val="D9D1CC"/>
    <a:srgbClr val="1A1A17"/>
    <a:srgbClr val="DADDE1"/>
    <a:srgbClr val="D9D9D9"/>
    <a:srgbClr val="FCEBCC"/>
    <a:srgbClr val="EDECE5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27" autoAdjust="0"/>
    <p:restoredTop sz="78329" autoAdjust="0"/>
  </p:normalViewPr>
  <p:slideViewPr>
    <p:cSldViewPr snapToGrid="0" snapToObjects="1">
      <p:cViewPr varScale="1">
        <p:scale>
          <a:sx n="86" d="100"/>
          <a:sy n="86" d="100"/>
        </p:scale>
        <p:origin x="161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946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16" d="100"/>
        <a:sy n="116" d="100"/>
      </p:scale>
      <p:origin x="0" y="-1572"/>
    </p:cViewPr>
  </p:sorterViewPr>
  <p:notesViewPr>
    <p:cSldViewPr snapToGrid="0" snapToObjects="1">
      <p:cViewPr>
        <p:scale>
          <a:sx n="125" d="100"/>
          <a:sy n="125" d="100"/>
        </p:scale>
        <p:origin x="2832" y="-18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ableStyles" Target="/ppt/tableStyles.xml" Id="rId63" /><Relationship Type="http://schemas.openxmlformats.org/officeDocument/2006/relationships/customXml" Target="/customXml/item2.xml" Id="rId2" /><Relationship Type="http://schemas.openxmlformats.org/officeDocument/2006/relationships/tags" Target="/ppt/tags/tag1.xml" Id="rId58" /><Relationship Type="http://schemas.openxmlformats.org/officeDocument/2006/relationships/viewProps" Target="/ppt/viewProps.xml" Id="rId61" /><Relationship Type="http://schemas.openxmlformats.org/officeDocument/2006/relationships/notesMaster" Target="/ppt/notesMasters/notesMaster1.xml" Id="rId56" /><Relationship Type="http://schemas.microsoft.com/office/2018/10/relationships/authors" Target="/ppt/authors.xml" Id="rId64" /><Relationship Type="http://schemas.openxmlformats.org/officeDocument/2006/relationships/customXml" Target="/customXml/item3.xml" Id="rId3" /><Relationship Type="http://schemas.openxmlformats.org/officeDocument/2006/relationships/commentAuthors" Target="/ppt/commentAuthors.xml" Id="rId59" /><Relationship Type="http://schemas.openxmlformats.org/officeDocument/2006/relationships/slide" Target="/ppt/slides/slide16.xml" Id="rId20" /><Relationship Type="http://schemas.openxmlformats.org/officeDocument/2006/relationships/theme" Target="/ppt/theme/theme1.xml" Id="rId6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57" /><Relationship Type="http://schemas.openxmlformats.org/officeDocument/2006/relationships/presProps" Target="/ppt/presProps.xml" Id="rId60" /><Relationship Type="http://schemas.openxmlformats.org/officeDocument/2006/relationships/slideMaster" Target="/ppt/slideMasters/slideMaster1.xml" Id="rId4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01-07-2025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Id2" /><Relationship Type="http://schemas.openxmlformats.org/officeDocument/2006/relationships/notesMaster" Target="/ppt/notesMasters/notesMaster1.xml" Id="rId1" /></Relationship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9" name="Slide Image Placeholder 8">
            <a:extLst>
              <a:ext uri="{FF2B5EF4-FFF2-40B4-BE49-F238E27FC236}">
                <a16:creationId xmlns:a16="http://schemas.microsoft.com/office/drawing/2014/main" id="{9856A515-378F-E003-112F-3730A81633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" name="Notes Placeholder 9">
            <a:extLst>
              <a:ext uri="{FF2B5EF4-FFF2-40B4-BE49-F238E27FC236}">
                <a16:creationId xmlns:a16="http://schemas.microsoft.com/office/drawing/2014/main" id="{87B47A1F-8AF9-BC97-0CA5-C4B217B7E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6818" y="5028023"/>
            <a:ext cx="5382004" cy="3926441"/>
          </a:xfrm>
        </p:spPr>
        <p:txBody>
          <a:bodyPr/>
          <a:lstStyle/>
          <a:p>
            <a:r>
              <a:rPr lang="en-US" dirty="0"/>
              <a:t>This slide gives definitions for key epidemiological terms used in studies to quantify the burden of a disease. Term defined are the Burden of disease (</a:t>
            </a:r>
            <a:r>
              <a:rPr lang="en-US" dirty="0" err="1"/>
              <a:t>BoD</a:t>
            </a:r>
            <a:r>
              <a:rPr lang="en-US" dirty="0"/>
              <a:t>), Quality adjusted life years (QALYs), Years of life lost (YLLs), Years lived with disability (YLDs), Disability adjusted life years (DALYs), and Healthy life expectancy, or health-adjusted life expectancy (HALE).</a:t>
            </a:r>
            <a:r>
              <a:rPr lang="en-US" baseline="30000" dirty="0"/>
              <a:t>1-3</a:t>
            </a:r>
          </a:p>
          <a:p>
            <a:endParaRPr lang="en-US" dirty="0"/>
          </a:p>
          <a:p>
            <a:r>
              <a:rPr lang="en-US" dirty="0"/>
              <a:t>References:</a:t>
            </a:r>
          </a:p>
          <a:p>
            <a:pPr marL="237675" indent="-237675">
              <a:buFont typeface="+mj-lt"/>
              <a:buAutoNum type="arabicPeriod"/>
            </a:pPr>
            <a:r>
              <a:rPr lang="en-US" dirty="0"/>
              <a:t>Porta M. A Dictionary of Epidemiology. Oxford, UK: Oxford University Press, 2008.</a:t>
            </a:r>
          </a:p>
          <a:p>
            <a:pPr marL="237675" indent="-237675">
              <a:buFont typeface="+mj-lt"/>
              <a:buAutoNum type="arabicPeriod"/>
            </a:pPr>
            <a:r>
              <a:rPr lang="en-US" dirty="0"/>
              <a:t>World Health Organization. Indicator metadata registry list. Available at: https://www.who.int/data/gho/indicator-metadata-registry. Accessed June 2025.</a:t>
            </a:r>
          </a:p>
          <a:p>
            <a:pPr marL="237675" indent="-237675">
              <a:buFont typeface="+mj-lt"/>
              <a:buAutoNum type="arabicPeriod"/>
            </a:pPr>
            <a:r>
              <a:rPr lang="en-US" dirty="0"/>
              <a:t>Institute For Health Metrics and Evaluation. The global burden of disease: generating evidence, guiding policy. University Of Washington, 2013.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F6C8CC-7294-DD07-16DB-1632B2BE751D}"/>
              </a:ext>
            </a:extLst>
          </p:cNvPr>
          <p:cNvSpPr/>
          <p:nvPr/>
        </p:nvSpPr>
        <p:spPr>
          <a:xfrm>
            <a:off x="796818" y="5028023"/>
            <a:ext cx="5382004" cy="7293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70" tIns="47535" rIns="95070" bIns="47535"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053C1B-DEA6-C8A3-62CA-D739987F5C64}"/>
              </a:ext>
            </a:extLst>
          </p:cNvPr>
          <p:cNvSpPr txBox="1"/>
          <p:nvPr/>
        </p:nvSpPr>
        <p:spPr>
          <a:xfrm>
            <a:off x="57013" y="4853640"/>
            <a:ext cx="606903" cy="9570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5070" tIns="47535" rIns="95070" bIns="47535" rtlCol="0">
            <a:spAutoFit/>
          </a:bodyPr>
          <a:lstStyle/>
          <a:p>
            <a:r>
              <a:rPr lang="en-US" sz="900" dirty="0"/>
              <a:t>WHO (A) Pg 1, (B) Pg 3, (C) Pg 4, (D) Pg 7, (E) Pg 9</a:t>
            </a:r>
            <a:endParaRPr lang="en-GB" sz="9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009024D-5530-EF7A-74D7-E96CA5F673E2}"/>
              </a:ext>
            </a:extLst>
          </p:cNvPr>
          <p:cNvCxnSpPr/>
          <p:nvPr/>
        </p:nvCxnSpPr>
        <p:spPr>
          <a:xfrm>
            <a:off x="663917" y="5117307"/>
            <a:ext cx="132900" cy="1025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9F5DCC8-0803-126A-E95C-D1358FB378E0}"/>
              </a:ext>
            </a:extLst>
          </p:cNvPr>
          <p:cNvSpPr txBox="1"/>
          <p:nvPr/>
        </p:nvSpPr>
        <p:spPr>
          <a:xfrm>
            <a:off x="6378368" y="4778676"/>
            <a:ext cx="692426" cy="13876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5070" tIns="47535" rIns="95070" bIns="47535" rtlCol="0">
            <a:spAutoFit/>
          </a:bodyPr>
          <a:lstStyle/>
          <a:p>
            <a:r>
              <a:rPr lang="en-US" sz="900" dirty="0"/>
              <a:t>Porta 2008 (A) Pg 25, (B) Pg 67, (C) Pg 111, (D) Pg 201</a:t>
            </a:r>
          </a:p>
          <a:p>
            <a:r>
              <a:rPr lang="en-US" sz="900" dirty="0"/>
              <a:t>IMHE (A) Pg 7, (B) Pg 9</a:t>
            </a:r>
            <a:endParaRPr lang="en-GB" sz="9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0ACD15F-20D9-D124-0B4B-E7916EBD7475}"/>
              </a:ext>
            </a:extLst>
          </p:cNvPr>
          <p:cNvCxnSpPr>
            <a:endCxn id="2" idx="3"/>
          </p:cNvCxnSpPr>
          <p:nvPr/>
        </p:nvCxnSpPr>
        <p:spPr>
          <a:xfrm flipH="1">
            <a:off x="6178822" y="5117307"/>
            <a:ext cx="199547" cy="27538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825827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2368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6.xml.rels>&#65279;<?xml version="1.0" encoding="utf-8"?><Relationships xmlns="http://schemas.openxmlformats.org/package/2006/relationships"><Relationship Type="http://schemas.openxmlformats.org/officeDocument/2006/relationships/notesSlide" Target="/ppt/notesSlides/notesSlide16.xml" Id="rId2" /><Relationship Type="http://schemas.openxmlformats.org/officeDocument/2006/relationships/slideLayout" Target="/ppt/slideLayouts/slideLayout2.xml" Id="rId1" /></Relationships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dirty="0"/>
              <a:t>Major depressive disorder (MDD) – Definitions and diagnosis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US"/>
              <a:t>Definitions of burden of disease and key epidemiological terms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</p:spPr>
        <p:txBody>
          <a:bodyPr>
            <a:normAutofit lnSpcReduction="10000"/>
          </a:bodyPr>
          <a:lstStyle/>
          <a:p>
            <a:r>
              <a:rPr lang="en-US" sz="1400" b="1" dirty="0"/>
              <a:t>Burden of disease (</a:t>
            </a:r>
            <a:r>
              <a:rPr lang="en-US" sz="1400" b="1" dirty="0" err="1"/>
              <a:t>BoD</a:t>
            </a:r>
            <a:r>
              <a:rPr lang="en-US" sz="1400" b="1" dirty="0"/>
              <a:t>)</a:t>
            </a:r>
            <a:r>
              <a:rPr lang="en-US" sz="1400" b="1" baseline="30000" dirty="0"/>
              <a:t>1</a:t>
            </a:r>
          </a:p>
          <a:p>
            <a:pPr lvl="1"/>
            <a:r>
              <a:rPr lang="en-US" sz="1200" dirty="0"/>
              <a:t>Measure of suffering caused by disease, which integrates mortality and morbidity </a:t>
            </a:r>
          </a:p>
          <a:p>
            <a:pPr lvl="1"/>
            <a:r>
              <a:rPr lang="en-US" sz="1200" dirty="0"/>
              <a:t>Measurements include QALYs and/or DALYs</a:t>
            </a:r>
          </a:p>
          <a:p>
            <a:r>
              <a:rPr lang="en-US" sz="1400" b="1" dirty="0"/>
              <a:t>Quality adjusted life years (QALY)</a:t>
            </a:r>
            <a:r>
              <a:rPr lang="en-US" sz="1400" b="1" baseline="30000" dirty="0"/>
              <a:t>1</a:t>
            </a:r>
          </a:p>
          <a:p>
            <a:pPr lvl="1"/>
            <a:r>
              <a:rPr lang="en-US" sz="1200" dirty="0"/>
              <a:t>An adjustment of overall life expectancy, incorporating both quantity and quality of life</a:t>
            </a:r>
          </a:p>
          <a:p>
            <a:r>
              <a:rPr lang="en-US" sz="1400" b="1" dirty="0"/>
              <a:t>Years of life lost (YLL)</a:t>
            </a:r>
            <a:r>
              <a:rPr lang="en-US" sz="1400" b="1" baseline="30000" dirty="0"/>
              <a:t>2,3</a:t>
            </a:r>
          </a:p>
          <a:p>
            <a:pPr lvl="1"/>
            <a:r>
              <a:rPr lang="en-US" sz="1200" dirty="0"/>
              <a:t>Years of life lost due to premature mortality</a:t>
            </a:r>
          </a:p>
          <a:p>
            <a:r>
              <a:rPr lang="en-US" sz="1400" b="1" dirty="0"/>
              <a:t>Years lived with disability (YLD)</a:t>
            </a:r>
            <a:r>
              <a:rPr lang="en-US" sz="1400" b="1" baseline="30000" dirty="0"/>
              <a:t>2,3</a:t>
            </a:r>
          </a:p>
          <a:p>
            <a:pPr lvl="1"/>
            <a:r>
              <a:rPr lang="en-US" sz="1200" dirty="0"/>
              <a:t>Years of life lived with any short-term or long-term health loss</a:t>
            </a:r>
            <a:endParaRPr lang="da-DK" sz="1200" dirty="0"/>
          </a:p>
          <a:p>
            <a:r>
              <a:rPr lang="en-US" sz="1400" b="1" dirty="0"/>
              <a:t>Disability adjusted life years (DALY)</a:t>
            </a:r>
            <a:r>
              <a:rPr lang="en-US" sz="1400" b="1" baseline="30000" dirty="0"/>
              <a:t>1-3</a:t>
            </a:r>
          </a:p>
          <a:p>
            <a:pPr lvl="1"/>
            <a:r>
              <a:rPr lang="en-US" sz="1200" dirty="0"/>
              <a:t>The sum of years lost due to premature death (YLLs) and years lived with disability (YLDs)</a:t>
            </a:r>
          </a:p>
          <a:p>
            <a:pPr lvl="1"/>
            <a:r>
              <a:rPr lang="en-US" sz="1200" dirty="0"/>
              <a:t>DALYs can be seen as years of healthy life lost</a:t>
            </a:r>
          </a:p>
          <a:p>
            <a:r>
              <a:rPr lang="en-US" sz="1400" b="1" dirty="0"/>
              <a:t>Healthy life expectancy, or health-adjusted life expectancy (HALE)</a:t>
            </a:r>
            <a:r>
              <a:rPr lang="en-US" sz="1400" b="1" baseline="30000" dirty="0"/>
              <a:t>2,3</a:t>
            </a:r>
            <a:endParaRPr lang="en-US" sz="1400" b="1" dirty="0"/>
          </a:p>
          <a:p>
            <a:pPr lvl="1"/>
            <a:r>
              <a:rPr lang="en-US" sz="1200" dirty="0"/>
              <a:t>The number of years that a person at a given age can expect to live in good health, taking into account mortality and disability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95B7A-6C75-46DC-8AFE-4F1B3DB76E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US" dirty="0"/>
              <a:t>1. Porta. A Dictionary of Epidemiology. 2008; </a:t>
            </a:r>
          </a:p>
          <a:p>
            <a:r>
              <a:rPr lang="en-US" dirty="0"/>
              <a:t>2. WHO. Indicator metadata registry list. Available at: https://www.who.int/data/gho/indicator-metadata-registry. Accessed June 2025;</a:t>
            </a:r>
          </a:p>
          <a:p>
            <a:r>
              <a:rPr lang="en-US" dirty="0"/>
              <a:t>3. IHME. The global burden of disease: generating evidence, guiding policy. 2013</a:t>
            </a:r>
          </a:p>
        </p:txBody>
      </p:sp>
    </p:spTree>
    <p:extLst>
      <p:ext uri="{BB962C8B-B14F-4D97-AF65-F5344CB8AC3E}">
        <p14:creationId xmlns:p14="http://schemas.microsoft.com/office/powerpoint/2010/main" val="712423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B15C88-4031-4F4E-BA98-CAED57AF7C63}">
  <ds:schemaRefs>
    <ds:schemaRef ds:uri="http://schemas.microsoft.com/office/2006/documentManagement/types"/>
    <ds:schemaRef ds:uri="28627d7c-4416-4bc1-86cf-ca6c3a42a8f2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1975</TotalTime>
  <Words>15607</Words>
  <Application>Microsoft Office PowerPoint</Application>
  <PresentationFormat>Widescreen</PresentationFormat>
  <Paragraphs>1283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ElsevierGulliver</vt:lpstr>
      <vt:lpstr>Times New Roman</vt:lpstr>
      <vt:lpstr>Neurotorium - PowerPoint-Skabelon - 2022-01-28</vt:lpstr>
      <vt:lpstr>PowerPoint Presentation</vt:lpstr>
      <vt:lpstr>History of depression</vt:lpstr>
      <vt:lpstr>Definition of major depressive disorder</vt:lpstr>
      <vt:lpstr>Depression</vt:lpstr>
      <vt:lpstr>Depression</vt:lpstr>
      <vt:lpstr>Symptoms of depression</vt:lpstr>
      <vt:lpstr>The impact of the symptoms of depression on patients</vt:lpstr>
      <vt:lpstr>MDD symptoms in DSM-5-TR</vt:lpstr>
      <vt:lpstr>DSM-5-TR criteria for MDD</vt:lpstr>
      <vt:lpstr>The Montgomery–Åsberg Depression Rating Scale </vt:lpstr>
      <vt:lpstr>Definitions of clinical course and treatment outcomes I</vt:lpstr>
      <vt:lpstr>MDD is a complex, often recurrent and remitting disorder1</vt:lpstr>
      <vt:lpstr>Residual depressive symptoms and the risk of relapse</vt:lpstr>
      <vt:lpstr>Definitions of symptoms and signs</vt:lpstr>
      <vt:lpstr>Definitions of epidemiological terms</vt:lpstr>
      <vt:lpstr>Definitions of burden of disease and key epidemiological terms </vt:lpstr>
      <vt:lpstr>Definitions of clinical course and treatment outcomes II</vt:lpstr>
      <vt:lpstr>Diagnosis of major depressive disorder – signs and symptoms</vt:lpstr>
      <vt:lpstr>Signs and symptoms of depression – diagnostic criteria</vt:lpstr>
      <vt:lpstr>Levels of depression severity</vt:lpstr>
      <vt:lpstr>Structured interviews for diagnosis of MDD</vt:lpstr>
      <vt:lpstr>Major depressive disorder – differential diagnosis</vt:lpstr>
      <vt:lpstr>DSM categories related to depressive disorders</vt:lpstr>
      <vt:lpstr>Persistent depressive disorder (PDD)</vt:lpstr>
      <vt:lpstr>Other specified depressive disorders</vt:lpstr>
      <vt:lpstr>Other differential diagnoses</vt:lpstr>
      <vt:lpstr>MDD specifiers I </vt:lpstr>
      <vt:lpstr>MDD specifiers II </vt:lpstr>
      <vt:lpstr>MDD specifiers III </vt:lpstr>
      <vt:lpstr>MDD specifiers IV</vt:lpstr>
      <vt:lpstr>MDD specifiers V</vt:lpstr>
      <vt:lpstr>ICD-11 classification of depression</vt:lpstr>
      <vt:lpstr>Common screening and rating instruments for depression</vt:lpstr>
      <vt:lpstr>Hamilton Depression Rating Scale (HAM-D)</vt:lpstr>
      <vt:lpstr>Montgomery–Åsberg Depression Rating Scale (MADRS)</vt:lpstr>
      <vt:lpstr>Children Depression Rating Scale – Revised (CDRS-R) </vt:lpstr>
      <vt:lpstr>Beck Depression Inventory (BDI-II)</vt:lpstr>
      <vt:lpstr>Geriatric Depression Scale (GDS)</vt:lpstr>
      <vt:lpstr>Center for Epidemiologic Studies Depression Scale (CES-D)</vt:lpstr>
      <vt:lpstr>Patient Health Questionnaire (PHQ2 or PHQ9)</vt:lpstr>
      <vt:lpstr>General Behavior Inventory 10-Item Depression Scale (GBI-10D) </vt:lpstr>
      <vt:lpstr>Measuring treatment outcomes in depression</vt:lpstr>
      <vt:lpstr>Depression severity captured in different rating scales</vt:lpstr>
      <vt:lpstr>The course of MDD</vt:lpstr>
      <vt:lpstr>Measurement-based care in depression</vt:lpstr>
      <vt:lpstr>Functional, physical, and psychosocial impacts of depression</vt:lpstr>
      <vt:lpstr>Functional impairment in depression</vt:lpstr>
      <vt:lpstr>Physical health outcome in people with depression</vt:lpstr>
      <vt:lpstr>Patient-reported psychopathology in patients in remission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1662</cp:revision>
  <cp:lastPrinted>2025-06-06T09:38:54Z</cp:lastPrinted>
  <dcterms:created xsi:type="dcterms:W3CDTF">2017-01-23T14:24:15Z</dcterms:created>
  <dcterms:modified xsi:type="dcterms:W3CDTF">2025-07-01T07:25:43Z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