
<file path=[Content_Types].xml><?xml version="1.0" encoding="utf-8"?>
<Types xmlns="http://schemas.openxmlformats.org/package/2006/content-types">
  <Default Extension="jpeg" ContentType="image/jpeg"/>
  <Default Extension="xml" ContentType="application/vnd.openxmlformats-officedocument.presentationml.presentation.main+xml"/>
  <Default Extension="png" ContentType="image/png"/>
  <Default Extension="svg" ContentType="image/svg+xml"/>
  <Default Extension="rels" ContentType="application/vnd.openxmlformats-package.relationships+xml"/>
  <Override PartName="/ppt/tableStyles.xml" ContentType="application/vnd.openxmlformats-officedocument.presentationml.tableStyles+xml"/>
  <Override PartName="/customXml/item2.xml" ContentType="application/xml"/>
  <Override PartName="/customXml/itemProps2.xml" ContentType="application/vnd.openxmlformats-officedocument.customXmlProperties+xml"/>
  <Override PartName="/ppt/tags/tag1.xml" ContentType="application/vnd.openxmlformats-officedocument.presentationml.tags+xml"/>
  <Override PartName="/ppt/viewProps.xml" ContentType="application/vnd.openxmlformats-officedocument.presentationml.viewProps+xml"/>
  <Override PartName="/ppt/notesMasters/notesMaster1.xml" ContentType="application/vnd.openxmlformats-officedocument.presentationml.notesMaster+xml"/>
  <Override PartName="/ppt/theme/theme2.xml" ContentType="application/vnd.openxmlformats-officedocument.theme+xml"/>
  <Override PartName="/ppt/authors.xml" ContentType="application/vnd.ms-powerpoint.authors+xml"/>
  <Override PartName="/customXml/item3.xml" ContentType="application/xml"/>
  <Override PartName="/customXml/itemProps3.xml" ContentType="application/vnd.openxmlformats-officedocument.customXmlProperties+xml"/>
  <Override PartName="/ppt/commentAuthors.xml" ContentType="application/vnd.openxmlformats-officedocument.presentationml.commentAuthors+xml"/>
  <Override PartName="/ppt/theme/theme1.xml" ContentType="application/vnd.openxmlformats-officedocument.theme+xml"/>
  <Override PartName="/customXml/item1.xml" ContentType="application/xml"/>
  <Override PartName="/customXml/itemProps1.xml" ContentType="application/vnd.openxmlformats-officedocument.customXmlProperties+xml"/>
  <Override PartName="/ppt/slides/slide19.xml" ContentType="application/vnd.openxmlformats-officedocument.presentationml.slide+xml"/>
  <Override PartName="/ppt/notesSlides/notesSlide19.xml" ContentType="application/vnd.openxmlformats-officedocument.presentationml.notesSlide+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handoutMasters/handoutMaster1.xml" ContentType="application/vnd.openxmlformats-officedocument.presentationml.handoutMaster+xml"/>
  <Override PartName="/ppt/theme/theme3.xml" ContentType="application/vnd.openxmlformats-officedocument.theme+xml"/>
  <Override PartName="/ppt/presProps.xml" ContentType="application/vnd.openxmlformats-officedocument.presentationml.presProps+xml"/>
  <Override PartName="/ppt/webextensions/taskpanes.xml" ContentType="application/vnd.ms-office.webextensiontaskpanes+xml"/>
  <Override PartName="/ppt/webextensions/webextension1.xml" ContentType="application/vnd.ms-office.webextensio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&#65279;<?xml version="1.0" encoding="utf-8"?><Relationships xmlns="http://schemas.openxmlformats.org/package/2006/relationships"><Relationship Type="http://schemas.openxmlformats.org/package/2006/relationships/metadata/thumbnail" Target="/docProps/thumbnail.jpeg" Id="rId3" /><Relationship Type="http://schemas.openxmlformats.org/officeDocument/2006/relationships/officeDocument" Target="/ppt/presentation.xml" Id="rId2" /><Relationship Type="http://schemas.microsoft.com/office/2011/relationships/webextensiontaskpanes" Target="/ppt/webextensions/taskpanes.xml" Id="rId1" /><Relationship Type="http://schemas.openxmlformats.org/officeDocument/2006/relationships/custom-properties" Target="/docProps/custom.xml" Id="rId6" /><Relationship Type="http://schemas.openxmlformats.org/officeDocument/2006/relationships/extended-properties" Target="/docProps/app.xml" Id="rId5" /><Relationship Type="http://schemas.openxmlformats.org/package/2006/relationships/metadata/core-properties" Target="/docProps/core.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56"/>
  </p:notesMasterIdLst>
  <p:handoutMasterIdLst>
    <p:handoutMasterId r:id="rId57"/>
  </p:handoutMasterIdLst>
  <p:sldIdLst>
    <p:sldId id="357" r:id="rId23"/>
  </p:sldIdLst>
  <p:sldSz cx="12192000" cy="6858000"/>
  <p:notesSz cx="7099300" cy="10234613"/>
  <p:custDataLst>
    <p:tags r:id="rId5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A505D-5E7E-6BEB-4195-801D42364FA7}" name="Ceren Akdeniz Vogt" initials="CA" userId="S::cak@lundbeckfonden.com::6291f9b8-8487-4396-8769-615d243e0f4b" providerId="AD"/>
  <p188:author id="{29765362-E0D3-DCC9-7F4D-A4B5DF9B9193}" name="Anthony Cleare" initials="AC" userId="S::spmaajc@kcl.ac.uk::d57f10dc-95a9-46a8-8e9c-e74b570fad1b" providerId="AD"/>
  <p188:author id="{F286F46B-D11B-7411-908D-9B4A368D0C37}" name="Chris Edge" initials="CE" userId="S::Chris.Edge@primeglobalpeople.com::9878e1fe-fc43-4c11-846c-29f97c46eb4b"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 id="{FFE47EE6-A2F0-13A5-8EE8-3661DB1849A6}" name="Medical Writer" initials="MP" userId="Medical Writ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40" clrIdx="6">
    <p:extLst>
      <p:ext uri="{19B8F6BF-5375-455C-9EA6-DF929625EA0E}">
        <p15:presenceInfo xmlns:p15="http://schemas.microsoft.com/office/powerpoint/2012/main" userId="S-1-5-21-1839211835-619659539-556599288-185339" providerId="AD"/>
      </p:ext>
    </p:extLst>
  </p:cmAuthor>
  <p:cmAuthor id="1" name="Christopher Edge" initials="CE" lastIdx="261" clrIdx="0"/>
  <p:cmAuthor id="8" name="Murat Yildirim" initials="MY" lastIdx="141"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C12"/>
    <a:srgbClr val="3F1A01"/>
    <a:srgbClr val="8C7567"/>
    <a:srgbClr val="D9D1CC"/>
    <a:srgbClr val="1A1A17"/>
    <a:srgbClr val="DADDE1"/>
    <a:srgbClr val="D9D9D9"/>
    <a:srgbClr val="FCEBCC"/>
    <a:srgbClr val="EDECE5"/>
    <a:srgbClr val="EF9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27" autoAdjust="0"/>
    <p:restoredTop sz="78329" autoAdjust="0"/>
  </p:normalViewPr>
  <p:slideViewPr>
    <p:cSldViewPr snapToGrid="0" snapToObjects="1">
      <p:cViewPr varScale="1">
        <p:scale>
          <a:sx n="86" d="100"/>
          <a:sy n="86" d="100"/>
        </p:scale>
        <p:origin x="1614" y="96"/>
      </p:cViewPr>
      <p:guideLst>
        <p:guide orient="horz" pos="2160"/>
        <p:guide pos="3840"/>
      </p:guideLst>
    </p:cSldViewPr>
  </p:slideViewPr>
  <p:outlineViewPr>
    <p:cViewPr>
      <p:scale>
        <a:sx n="33" d="100"/>
        <a:sy n="33" d="100"/>
      </p:scale>
      <p:origin x="0" y="-49464"/>
    </p:cViewPr>
  </p:outlineViewPr>
  <p:notesTextViewPr>
    <p:cViewPr>
      <p:scale>
        <a:sx n="125" d="100"/>
        <a:sy n="125" d="100"/>
      </p:scale>
      <p:origin x="0" y="0"/>
    </p:cViewPr>
  </p:notesTextViewPr>
  <p:sorterViewPr>
    <p:cViewPr>
      <p:scale>
        <a:sx n="116" d="100"/>
        <a:sy n="116" d="100"/>
      </p:scale>
      <p:origin x="0" y="-1572"/>
    </p:cViewPr>
  </p:sorterViewPr>
  <p:notesViewPr>
    <p:cSldViewPr snapToGrid="0" snapToObjects="1">
      <p:cViewPr>
        <p:scale>
          <a:sx n="125" d="100"/>
          <a:sy n="125" d="100"/>
        </p:scale>
        <p:origin x="2832" y="-186"/>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tableStyles" Target="/ppt/tableStyles.xml" Id="rId63" /><Relationship Type="http://schemas.openxmlformats.org/officeDocument/2006/relationships/customXml" Target="/customXml/item2.xml" Id="rId2" /><Relationship Type="http://schemas.openxmlformats.org/officeDocument/2006/relationships/tags" Target="/ppt/tags/tag1.xml" Id="rId58" /><Relationship Type="http://schemas.openxmlformats.org/officeDocument/2006/relationships/viewProps" Target="/ppt/viewProps.xml" Id="rId61" /><Relationship Type="http://schemas.openxmlformats.org/officeDocument/2006/relationships/notesMaster" Target="/ppt/notesMasters/notesMaster1.xml" Id="rId56" /><Relationship Type="http://schemas.microsoft.com/office/2018/10/relationships/authors" Target="/ppt/authors.xml" Id="rId64" /><Relationship Type="http://schemas.openxmlformats.org/officeDocument/2006/relationships/customXml" Target="/customXml/item3.xml" Id="rId3" /><Relationship Type="http://schemas.openxmlformats.org/officeDocument/2006/relationships/commentAuthors" Target="/ppt/commentAuthors.xml" Id="rId59" /><Relationship Type="http://schemas.openxmlformats.org/officeDocument/2006/relationships/theme" Target="/ppt/theme/theme1.xml" Id="rId62" /><Relationship Type="http://schemas.openxmlformats.org/officeDocument/2006/relationships/customXml" Target="/customXml/item1.xml" Id="rId1" /><Relationship Type="http://schemas.openxmlformats.org/officeDocument/2006/relationships/slide" Target="/ppt/slides/slide19.xml" Id="rId23" /><Relationship Type="http://schemas.openxmlformats.org/officeDocument/2006/relationships/handoutMaster" Target="/ppt/handoutMasters/handoutMaster1.xml" Id="rId57" /><Relationship Type="http://schemas.openxmlformats.org/officeDocument/2006/relationships/presProps" Target="/ppt/presProps.xml" Id="rId60" /><Relationship Type="http://schemas.openxmlformats.org/officeDocument/2006/relationships/slideMaster" Target="/ppt/slideMasters/slideMaster1.xml" Id="rId4"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3076363" cy="513508"/>
          </a:xfrm>
          <a:prstGeom prst="rect">
            <a:avLst/>
          </a:prstGeom>
        </p:spPr>
        <p:txBody>
          <a:bodyPr vert="horz" lIns="95070" tIns="47535" rIns="95070" bIns="47535" rtlCol="0"/>
          <a:lstStyle>
            <a:lvl1pPr algn="l">
              <a:defRPr sz="1200"/>
            </a:lvl1pPr>
          </a:lstStyle>
          <a:p>
            <a:endParaRPr lang="en-GB"/>
          </a:p>
        </p:txBody>
      </p:sp>
      <p:sp>
        <p:nvSpPr>
          <p:cNvPr id="3" name="Date Placeholder 2"/>
          <p:cNvSpPr>
            <a:spLocks noGrp="1"/>
          </p:cNvSpPr>
          <p:nvPr>
            <p:ph type="dt" sz="quarter" idx="1"/>
          </p:nvPr>
        </p:nvSpPr>
        <p:spPr>
          <a:xfrm>
            <a:off x="4021304" y="6"/>
            <a:ext cx="3076363" cy="513508"/>
          </a:xfrm>
          <a:prstGeom prst="rect">
            <a:avLst/>
          </a:prstGeom>
        </p:spPr>
        <p:txBody>
          <a:bodyPr vert="horz" lIns="95070" tIns="47535" rIns="95070" bIns="47535" rtlCol="0"/>
          <a:lstStyle>
            <a:lvl1pPr algn="r">
              <a:defRPr sz="1200"/>
            </a:lvl1pPr>
          </a:lstStyle>
          <a:p>
            <a:fld id="{3B6579D3-62B4-4809-8D0C-4876020E209D}" type="datetimeFigureOut">
              <a:rPr lang="en-GB" smtClean="0"/>
              <a:t>01/07/2025</a:t>
            </a:fld>
            <a:endParaRPr lang="en-GB"/>
          </a:p>
        </p:txBody>
      </p:sp>
      <p:sp>
        <p:nvSpPr>
          <p:cNvPr id="4" name="Footer Placeholder 3"/>
          <p:cNvSpPr>
            <a:spLocks noGrp="1"/>
          </p:cNvSpPr>
          <p:nvPr>
            <p:ph type="ftr" sz="quarter" idx="2"/>
          </p:nvPr>
        </p:nvSpPr>
        <p:spPr>
          <a:xfrm>
            <a:off x="10" y="9721106"/>
            <a:ext cx="3076363" cy="513507"/>
          </a:xfrm>
          <a:prstGeom prst="rect">
            <a:avLst/>
          </a:prstGeom>
        </p:spPr>
        <p:txBody>
          <a:bodyPr vert="horz" lIns="95070" tIns="47535" rIns="95070" bIns="47535" rtlCol="0" anchor="b"/>
          <a:lstStyle>
            <a:lvl1pPr algn="l">
              <a:defRPr sz="1200"/>
            </a:lvl1pPr>
          </a:lstStyle>
          <a:p>
            <a:endParaRPr lang="en-GB"/>
          </a:p>
        </p:txBody>
      </p:sp>
      <p:sp>
        <p:nvSpPr>
          <p:cNvPr id="5" name="Slide Number Placeholder 4"/>
          <p:cNvSpPr>
            <a:spLocks noGrp="1"/>
          </p:cNvSpPr>
          <p:nvPr>
            <p:ph type="sldNum" sz="quarter" idx="3"/>
          </p:nvPr>
        </p:nvSpPr>
        <p:spPr>
          <a:xfrm>
            <a:off x="4021304" y="9721106"/>
            <a:ext cx="3076363" cy="513507"/>
          </a:xfrm>
          <a:prstGeom prst="rect">
            <a:avLst/>
          </a:prstGeom>
        </p:spPr>
        <p:txBody>
          <a:bodyPr vert="horz" lIns="95070" tIns="47535" rIns="95070" bIns="47535"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3076363" cy="513508"/>
          </a:xfrm>
          <a:prstGeom prst="rect">
            <a:avLst/>
          </a:prstGeom>
        </p:spPr>
        <p:txBody>
          <a:bodyPr vert="horz" lIns="95070" tIns="47535" rIns="95070" bIns="47535" rtlCol="0"/>
          <a:lstStyle>
            <a:lvl1pPr algn="l">
              <a:defRPr sz="1200"/>
            </a:lvl1pPr>
          </a:lstStyle>
          <a:p>
            <a:endParaRPr lang="en-US"/>
          </a:p>
        </p:txBody>
      </p:sp>
      <p:sp>
        <p:nvSpPr>
          <p:cNvPr id="3" name="Date Placeholder 2"/>
          <p:cNvSpPr>
            <a:spLocks noGrp="1"/>
          </p:cNvSpPr>
          <p:nvPr>
            <p:ph type="dt" idx="1"/>
          </p:nvPr>
        </p:nvSpPr>
        <p:spPr>
          <a:xfrm>
            <a:off x="4021304" y="6"/>
            <a:ext cx="3076363" cy="513508"/>
          </a:xfrm>
          <a:prstGeom prst="rect">
            <a:avLst/>
          </a:prstGeom>
        </p:spPr>
        <p:txBody>
          <a:bodyPr vert="horz" lIns="95070" tIns="47535" rIns="95070" bIns="47535" rtlCol="0"/>
          <a:lstStyle>
            <a:lvl1pPr algn="r">
              <a:defRPr sz="1200"/>
            </a:lvl1pPr>
          </a:lstStyle>
          <a:p>
            <a:fld id="{799FA8D8-D74F-5A4A-BB10-7F88E22CEF6D}" type="datetimeFigureOut">
              <a:t>01-07-2025</a:t>
            </a:fld>
            <a:endParaRPr lang="en-US"/>
          </a:p>
        </p:txBody>
      </p:sp>
      <p:sp>
        <p:nvSpPr>
          <p:cNvPr id="4" name="Slide Image Placeholder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5070" tIns="47535" rIns="95070" bIns="47535" rtlCol="0" anchor="ctr"/>
          <a:lstStyle/>
          <a:p>
            <a:endParaRPr lang="en-US"/>
          </a:p>
        </p:txBody>
      </p:sp>
      <p:sp>
        <p:nvSpPr>
          <p:cNvPr id="5" name="Notes Placeholder 4"/>
          <p:cNvSpPr>
            <a:spLocks noGrp="1"/>
          </p:cNvSpPr>
          <p:nvPr>
            <p:ph type="body" sz="quarter" idx="3"/>
          </p:nvPr>
        </p:nvSpPr>
        <p:spPr>
          <a:xfrm>
            <a:off x="709931" y="4925408"/>
            <a:ext cx="5679440" cy="4029879"/>
          </a:xfrm>
          <a:prstGeom prst="rect">
            <a:avLst/>
          </a:prstGeom>
        </p:spPr>
        <p:txBody>
          <a:bodyPr vert="horz" lIns="95070" tIns="47535" rIns="95070" bIns="47535"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0" y="9721106"/>
            <a:ext cx="3076363" cy="513507"/>
          </a:xfrm>
          <a:prstGeom prst="rect">
            <a:avLst/>
          </a:prstGeom>
        </p:spPr>
        <p:txBody>
          <a:bodyPr vert="horz" lIns="95070" tIns="47535" rIns="95070" bIns="47535" rtlCol="0" anchor="b"/>
          <a:lstStyle>
            <a:lvl1pPr algn="l">
              <a:defRPr sz="1200"/>
            </a:lvl1pPr>
          </a:lstStyle>
          <a:p>
            <a:endParaRPr lang="en-US"/>
          </a:p>
        </p:txBody>
      </p:sp>
      <p:sp>
        <p:nvSpPr>
          <p:cNvPr id="7" name="Slide Number Placeholder 6"/>
          <p:cNvSpPr>
            <a:spLocks noGrp="1"/>
          </p:cNvSpPr>
          <p:nvPr>
            <p:ph type="sldNum" sz="quarter" idx="5"/>
          </p:nvPr>
        </p:nvSpPr>
        <p:spPr>
          <a:xfrm>
            <a:off x="4021304" y="9721106"/>
            <a:ext cx="3076363" cy="513507"/>
          </a:xfrm>
          <a:prstGeom prst="rect">
            <a:avLst/>
          </a:prstGeom>
        </p:spPr>
        <p:txBody>
          <a:bodyPr vert="horz" lIns="95070" tIns="47535" rIns="95070" bIns="47535"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9.xml.rels>&#65279;<?xml version="1.0" encoding="utf-8"?><Relationships xmlns="http://schemas.openxmlformats.org/package/2006/relationships"><Relationship Type="http://schemas.openxmlformats.org/officeDocument/2006/relationships/slide" Target="/ppt/slides/slide19.xml" Id="rId2" /><Relationship Type="http://schemas.openxmlformats.org/officeDocument/2006/relationships/notesMaster" Target="/ppt/notesMasters/notesMaster1.xml" Id="rId1" /></Relationship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846704" y="5116484"/>
            <a:ext cx="5405890" cy="3837980"/>
          </a:xfrm>
        </p:spPr>
        <p:txBody>
          <a:bodyPr/>
          <a:lstStyle/>
          <a:p>
            <a:r>
              <a:rPr lang="en-GB" dirty="0"/>
              <a:t>This slide gives the signs and symptoms listed in the major diagnostic manuals used to describe the diagnostic criteria. The slide highlights the high level of agreement between the manuals. Low self-esteem or self-confidence is listed as a separate criteria in the DSM-5-TR, which is not the case in ICD-11.</a:t>
            </a:r>
            <a:r>
              <a:rPr lang="en-GB" baseline="30000" dirty="0"/>
              <a:t>1,2</a:t>
            </a:r>
          </a:p>
          <a:p>
            <a:endParaRPr lang="en-GB" dirty="0"/>
          </a:p>
          <a:p>
            <a:r>
              <a:rPr lang="en-GB" dirty="0"/>
              <a:t>References:</a:t>
            </a:r>
          </a:p>
          <a:p>
            <a:pPr marL="237675" indent="-237675">
              <a:buFont typeface="+mj-lt"/>
              <a:buAutoNum type="arabicPeriod"/>
            </a:pPr>
            <a:r>
              <a:rPr lang="en-GB" altLang="en-US" dirty="0">
                <a:solidFill>
                  <a:prstClr val="black"/>
                </a:solidFill>
              </a:rPr>
              <a:t>American Psychiatric Association. Diagnostic and Statistical Manual of Mental Disorders. Fifth Edition – text revision. © American Psychiatric Association, 2022.</a:t>
            </a:r>
          </a:p>
          <a:p>
            <a:pPr marL="237675" indent="-237675">
              <a:spcBef>
                <a:spcPts val="374"/>
              </a:spcBef>
              <a:buFont typeface="+mj-lt"/>
              <a:buAutoNum type="arabicPeriod"/>
            </a:pPr>
            <a:r>
              <a:rPr lang="en-GB" dirty="0"/>
              <a:t>World Health Organization. International Classification of Diseases – 11</a:t>
            </a:r>
            <a:r>
              <a:rPr lang="en-GB" baseline="30000" dirty="0"/>
              <a:t>th</a:t>
            </a:r>
            <a:r>
              <a:rPr lang="en-GB" dirty="0"/>
              <a:t> edition. Available at: https://icd.who.int/en. Accessed June 2025.</a:t>
            </a:r>
          </a:p>
        </p:txBody>
      </p:sp>
      <p:sp>
        <p:nvSpPr>
          <p:cNvPr id="4" name="Slide Number Placeholder 3"/>
          <p:cNvSpPr>
            <a:spLocks noGrp="1"/>
          </p:cNvSpPr>
          <p:nvPr>
            <p:ph type="sldNum" sz="quarter" idx="10"/>
          </p:nvPr>
        </p:nvSpPr>
        <p:spPr/>
        <p:txBody>
          <a:bodyPr/>
          <a:lstStyle/>
          <a:p>
            <a:fld id="{037C2873-EBE5-CF42-9E30-7832FC02D1D9}" type="slidenum">
              <a:rPr lang="en-US" smtClean="0"/>
              <a:pPr/>
              <a:t>19</a:t>
            </a:fld>
            <a:endParaRPr lang="en-US" dirty="0"/>
          </a:p>
        </p:txBody>
      </p:sp>
      <p:sp>
        <p:nvSpPr>
          <p:cNvPr id="7" name="Slide Image Placeholder 6">
            <a:extLst>
              <a:ext uri="{FF2B5EF4-FFF2-40B4-BE49-F238E27FC236}">
                <a16:creationId xmlns:a16="http://schemas.microsoft.com/office/drawing/2014/main" id="{082FEEF9-6B85-EA3E-BE88-79564E5C735F}"/>
              </a:ext>
            </a:extLst>
          </p:cNvPr>
          <p:cNvSpPr>
            <a:spLocks noGrp="1" noRot="1" noChangeAspect="1"/>
          </p:cNvSpPr>
          <p:nvPr>
            <p:ph type="sldImg"/>
          </p:nvPr>
        </p:nvSpPr>
        <p:spPr/>
      </p:sp>
      <p:sp>
        <p:nvSpPr>
          <p:cNvPr id="2" name="TextBox 1">
            <a:extLst>
              <a:ext uri="{FF2B5EF4-FFF2-40B4-BE49-F238E27FC236}">
                <a16:creationId xmlns:a16="http://schemas.microsoft.com/office/drawing/2014/main" id="{223F00B7-33B6-0108-9501-988A54B7B8BD}"/>
              </a:ext>
            </a:extLst>
          </p:cNvPr>
          <p:cNvSpPr txBox="1"/>
          <p:nvPr/>
        </p:nvSpPr>
        <p:spPr>
          <a:xfrm>
            <a:off x="48492" y="4801638"/>
            <a:ext cx="746932" cy="1100581"/>
          </a:xfrm>
          <a:prstGeom prst="rect">
            <a:avLst/>
          </a:prstGeom>
          <a:noFill/>
          <a:ln>
            <a:solidFill>
              <a:srgbClr val="FF0000"/>
            </a:solidFill>
          </a:ln>
        </p:spPr>
        <p:txBody>
          <a:bodyPr wrap="square" lIns="95070" tIns="47535" rIns="95070" bIns="47535" rtlCol="0">
            <a:spAutoFit/>
          </a:bodyPr>
          <a:lstStyle/>
          <a:p>
            <a:r>
              <a:rPr lang="en-US" sz="900" dirty="0"/>
              <a:t>ICD-11 (B) Pg 420</a:t>
            </a:r>
          </a:p>
          <a:p>
            <a:r>
              <a:rPr lang="en-US" sz="900" dirty="0"/>
              <a:t>DSM-5 MDD &amp; PDD (B) Pg 183, (C) Pg 185</a:t>
            </a:r>
            <a:endParaRPr lang="en-GB" sz="900" dirty="0"/>
          </a:p>
        </p:txBody>
      </p:sp>
      <p:sp>
        <p:nvSpPr>
          <p:cNvPr id="5" name="Rectangle 4">
            <a:extLst>
              <a:ext uri="{FF2B5EF4-FFF2-40B4-BE49-F238E27FC236}">
                <a16:creationId xmlns:a16="http://schemas.microsoft.com/office/drawing/2014/main" id="{CA976309-5758-3EA9-1AE4-C997FF8C6C73}"/>
              </a:ext>
            </a:extLst>
          </p:cNvPr>
          <p:cNvSpPr/>
          <p:nvPr/>
        </p:nvSpPr>
        <p:spPr>
          <a:xfrm>
            <a:off x="846704" y="5116484"/>
            <a:ext cx="5324991" cy="104403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5070" tIns="47535" rIns="95070" bIns="47535" rtlCol="0" anchor="ctr"/>
          <a:lstStyle/>
          <a:p>
            <a:pPr algn="ctr"/>
            <a:endParaRPr lang="en-GB"/>
          </a:p>
        </p:txBody>
      </p:sp>
      <p:cxnSp>
        <p:nvCxnSpPr>
          <p:cNvPr id="8" name="Straight Connector 7">
            <a:extLst>
              <a:ext uri="{FF2B5EF4-FFF2-40B4-BE49-F238E27FC236}">
                <a16:creationId xmlns:a16="http://schemas.microsoft.com/office/drawing/2014/main" id="{CE0019AA-D2D7-88C7-586D-505F6D5FB2AC}"/>
              </a:ext>
            </a:extLst>
          </p:cNvPr>
          <p:cNvCxnSpPr>
            <a:stCxn id="2" idx="2"/>
          </p:cNvCxnSpPr>
          <p:nvPr/>
        </p:nvCxnSpPr>
        <p:spPr>
          <a:xfrm flipV="1">
            <a:off x="421958" y="5849305"/>
            <a:ext cx="424747" cy="5291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749254"/>
      </p:ext>
    </p:extLst>
  </p:cSld>
  <p:clrMapOvr>
    <a:masterClrMapping/>
  </p:clrMapOvr>
</p:note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7034235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slideLayout" Target="/ppt/slideLayouts/slideLayout11.xml" Id="rId11" /><Relationship Type="http://schemas.openxmlformats.org/officeDocument/2006/relationships/theme" Target="/ppt/theme/theme1.xml" Id="rId37"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41219577"/>
      </p:ext>
    </p:extLst>
  </p:cSld>
  <p:clrMap bg1="lt1" tx1="dk1" bg2="lt2" tx2="dk2" accent1="accent1" accent2="accent2" accent3="accent3" accent4="accent4" accent5="accent5" accent6="accent6" hlink="hlink" folHlink="folHlink"/>
  <p:sldLayoutIdLst>
    <p:sldLayoutId id="2147483683" r:id="rId11"/>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9.xml.rels>&#65279;<?xml version="1.0" encoding="utf-8"?><Relationships xmlns="http://schemas.openxmlformats.org/package/2006/relationships"><Relationship Type="http://schemas.openxmlformats.org/officeDocument/2006/relationships/notesSlide" Target="/ppt/notesSlides/notesSlide19.xml" Id="rId2" /><Relationship Type="http://schemas.openxmlformats.org/officeDocument/2006/relationships/slideLayout" Target="/ppt/slideLayouts/slideLayout11.xml" Id="rId1" /></Relationships>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3"/>
          <p:cNvSpPr>
            <a:spLocks noGrp="1"/>
          </p:cNvSpPr>
          <p:nvPr>
            <p:ph type="body" sz="quarter" idx="17"/>
          </p:nvPr>
        </p:nvSpPr>
        <p:spPr>
          <a:xfrm>
            <a:off x="539749" y="539750"/>
            <a:ext cx="9213851" cy="266676"/>
          </a:xfrm>
        </p:spPr>
        <p:txBody>
          <a:bodyPr/>
          <a:lstStyle/>
          <a:p>
            <a:r>
              <a:rPr lang="en-GB" dirty="0"/>
              <a:t>Major depressive disorder (MDD) – Definitions and diagnosis</a:t>
            </a:r>
            <a:endParaRPr lang="en-US" dirty="0"/>
          </a:p>
        </p:txBody>
      </p:sp>
      <p:sp>
        <p:nvSpPr>
          <p:cNvPr id="5" name="Title 4"/>
          <p:cNvSpPr>
            <a:spLocks noGrp="1"/>
          </p:cNvSpPr>
          <p:nvPr>
            <p:ph type="title"/>
          </p:nvPr>
        </p:nvSpPr>
        <p:spPr>
          <a:xfrm>
            <a:off x="539750" y="814388"/>
            <a:ext cx="9213850" cy="331787"/>
          </a:xfrm>
        </p:spPr>
        <p:txBody>
          <a:bodyPr/>
          <a:lstStyle/>
          <a:p>
            <a:r>
              <a:rPr lang="en-GB" dirty="0"/>
              <a:t>Signs and symptoms of depression – diagnostic criteria</a:t>
            </a:r>
          </a:p>
        </p:txBody>
      </p:sp>
      <p:sp>
        <p:nvSpPr>
          <p:cNvPr id="7" name="Content Placeholder 6">
            <a:extLst>
              <a:ext uri="{FF2B5EF4-FFF2-40B4-BE49-F238E27FC236}">
                <a16:creationId xmlns:a16="http://schemas.microsoft.com/office/drawing/2014/main" id="{E0C24923-F5EA-4384-9987-6E8DCF1A6547}"/>
              </a:ext>
            </a:extLst>
          </p:cNvPr>
          <p:cNvSpPr>
            <a:spLocks noGrp="1"/>
          </p:cNvSpPr>
          <p:nvPr>
            <p:ph sz="half" idx="21"/>
          </p:nvPr>
        </p:nvSpPr>
        <p:spPr>
          <a:xfrm>
            <a:off x="0" y="1416785"/>
            <a:ext cx="3114675" cy="4415215"/>
          </a:xfrm>
        </p:spPr>
        <p:txBody>
          <a:bodyPr/>
          <a:lstStyle/>
          <a:p>
            <a:r>
              <a:rPr lang="en-US" dirty="0"/>
              <a:t>The DSM-5-TR – the APA Diagnostic and Statistical Manual of Mental Disorders, 5</a:t>
            </a:r>
            <a:r>
              <a:rPr lang="en-US" baseline="30000" dirty="0"/>
              <a:t>th</a:t>
            </a:r>
            <a:r>
              <a:rPr lang="en-US" dirty="0"/>
              <a:t> edition text revision</a:t>
            </a:r>
            <a:r>
              <a:rPr lang="en-US" baseline="30000" dirty="0"/>
              <a:t>1</a:t>
            </a:r>
          </a:p>
          <a:p>
            <a:r>
              <a:rPr lang="en-US" dirty="0"/>
              <a:t>The ICD-11 – the </a:t>
            </a:r>
            <a:br>
              <a:rPr lang="en-US" dirty="0"/>
            </a:br>
            <a:r>
              <a:rPr lang="en-US" dirty="0"/>
              <a:t>WHO International Classification of Diseases and Related Health Problems, </a:t>
            </a:r>
            <a:br>
              <a:rPr lang="en-US" dirty="0"/>
            </a:br>
            <a:r>
              <a:rPr lang="en-US" dirty="0"/>
              <a:t>11</a:t>
            </a:r>
            <a:r>
              <a:rPr lang="en-US" baseline="30000" dirty="0"/>
              <a:t>th </a:t>
            </a:r>
            <a:r>
              <a:rPr lang="en-US" dirty="0"/>
              <a:t>edition</a:t>
            </a:r>
            <a:r>
              <a:rPr lang="en-US" baseline="30000" dirty="0"/>
              <a:t>2</a:t>
            </a:r>
          </a:p>
          <a:p>
            <a:endParaRPr lang="en-US" dirty="0"/>
          </a:p>
          <a:p>
            <a:endParaRPr lang="en-US" dirty="0"/>
          </a:p>
          <a:p>
            <a:endParaRPr lang="en-US" dirty="0"/>
          </a:p>
          <a:p>
            <a:endParaRPr lang="en-US" dirty="0"/>
          </a:p>
          <a:p>
            <a:endParaRPr lang="en-GB" dirty="0"/>
          </a:p>
        </p:txBody>
      </p:sp>
      <p:sp>
        <p:nvSpPr>
          <p:cNvPr id="4" name="Text Placeholder 3">
            <a:extLst>
              <a:ext uri="{FF2B5EF4-FFF2-40B4-BE49-F238E27FC236}">
                <a16:creationId xmlns:a16="http://schemas.microsoft.com/office/drawing/2014/main" id="{63419766-6190-45CD-A47D-B755BD78739D}"/>
              </a:ext>
            </a:extLst>
          </p:cNvPr>
          <p:cNvSpPr>
            <a:spLocks noGrp="1"/>
          </p:cNvSpPr>
          <p:nvPr>
            <p:ph type="body" sz="quarter" idx="18"/>
          </p:nvPr>
        </p:nvSpPr>
        <p:spPr>
          <a:xfrm>
            <a:off x="539749" y="6102000"/>
            <a:ext cx="9213851" cy="619200"/>
          </a:xfrm>
        </p:spPr>
        <p:txBody>
          <a:bodyPr/>
          <a:lstStyle/>
          <a:p>
            <a:r>
              <a:rPr lang="en-GB" dirty="0"/>
              <a:t>APA=American Psychiatric Association; DSM=</a:t>
            </a:r>
            <a:r>
              <a:rPr lang="en-US" dirty="0"/>
              <a:t>Diagnostic and Statistical Manual of Mental Disorders; WHO=World Health Organization </a:t>
            </a:r>
            <a:endParaRPr lang="en-GB" dirty="0"/>
          </a:p>
          <a:p>
            <a:endParaRPr lang="en-GB" dirty="0"/>
          </a:p>
          <a:p>
            <a:r>
              <a:rPr lang="en-US" dirty="0"/>
              <a:t>1. APA. DSM-5-TR. 2022; 2. WHO. ICD-11. Available at: https://icd.who.int/en. Accessed June 2025</a:t>
            </a:r>
            <a:endParaRPr lang="en-GB" dirty="0"/>
          </a:p>
        </p:txBody>
      </p:sp>
      <p:graphicFrame>
        <p:nvGraphicFramePr>
          <p:cNvPr id="18" name="Content Placeholder 4">
            <a:extLst>
              <a:ext uri="{FF2B5EF4-FFF2-40B4-BE49-F238E27FC236}">
                <a16:creationId xmlns:a16="http://schemas.microsoft.com/office/drawing/2014/main" id="{78FC5CF6-BF01-4318-B015-4355EE04AA46}"/>
              </a:ext>
            </a:extLst>
          </p:cNvPr>
          <p:cNvGraphicFramePr>
            <a:graphicFrameLocks/>
          </p:cNvGraphicFramePr>
          <p:nvPr>
            <p:extLst>
              <p:ext uri="{D42A27DB-BD31-4B8C-83A1-F6EECF244321}">
                <p14:modId xmlns:p14="http://schemas.microsoft.com/office/powerpoint/2010/main" val="2030860032"/>
              </p:ext>
            </p:extLst>
          </p:nvPr>
        </p:nvGraphicFramePr>
        <p:xfrm>
          <a:off x="3607294" y="1644392"/>
          <a:ext cx="6732000" cy="3960000"/>
        </p:xfrm>
        <a:graphic>
          <a:graphicData uri="http://schemas.openxmlformats.org/drawingml/2006/table">
            <a:tbl>
              <a:tblPr firstRow="1" bandRow="1">
                <a:tableStyleId>{2D5ABB26-0587-4C30-8999-92F81FD0307C}</a:tableStyleId>
              </a:tblPr>
              <a:tblGrid>
                <a:gridCol w="3852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2"/>
                    </a:ext>
                  </a:extLst>
                </a:gridCol>
                <a:gridCol w="1440000">
                  <a:extLst>
                    <a:ext uri="{9D8B030D-6E8A-4147-A177-3AD203B41FA5}">
                      <a16:colId xmlns:a16="http://schemas.microsoft.com/office/drawing/2014/main" val="20003"/>
                    </a:ext>
                  </a:extLst>
                </a:gridCol>
              </a:tblGrid>
              <a:tr h="360000">
                <a:tc>
                  <a:txBody>
                    <a:bodyPr/>
                    <a:lstStyle>
                      <a:lvl1pPr marL="0" algn="l" defTabSz="457200" rtl="0" eaLnBrk="1" latinLnBrk="0" hangingPunct="1">
                        <a:defRPr sz="1800" b="1" kern="1200">
                          <a:solidFill>
                            <a:schemeClr val="tx1"/>
                          </a:solidFill>
                          <a:latin typeface="Arial"/>
                          <a:ea typeface=""/>
                          <a:cs typeface=""/>
                        </a:defRPr>
                      </a:lvl1pPr>
                      <a:lvl2pPr marL="457200" algn="l" defTabSz="457200" rtl="0" eaLnBrk="1" latinLnBrk="0" hangingPunct="1">
                        <a:defRPr sz="1800" b="1" kern="1200">
                          <a:solidFill>
                            <a:schemeClr val="tx1"/>
                          </a:solidFill>
                          <a:latin typeface="Arial"/>
                          <a:ea typeface=""/>
                          <a:cs typeface=""/>
                        </a:defRPr>
                      </a:lvl2pPr>
                      <a:lvl3pPr marL="914400" algn="l" defTabSz="457200" rtl="0" eaLnBrk="1" latinLnBrk="0" hangingPunct="1">
                        <a:defRPr sz="1800" b="1" kern="1200">
                          <a:solidFill>
                            <a:schemeClr val="tx1"/>
                          </a:solidFill>
                          <a:latin typeface="Arial"/>
                          <a:ea typeface=""/>
                          <a:cs typeface=""/>
                        </a:defRPr>
                      </a:lvl3pPr>
                      <a:lvl4pPr marL="1371600" algn="l" defTabSz="457200" rtl="0" eaLnBrk="1" latinLnBrk="0" hangingPunct="1">
                        <a:defRPr sz="1800" b="1" kern="1200">
                          <a:solidFill>
                            <a:schemeClr val="tx1"/>
                          </a:solidFill>
                          <a:latin typeface="Arial"/>
                          <a:ea typeface=""/>
                          <a:cs typeface=""/>
                        </a:defRPr>
                      </a:lvl4pPr>
                      <a:lvl5pPr marL="1828800" algn="l" defTabSz="457200" rtl="0" eaLnBrk="1" latinLnBrk="0" hangingPunct="1">
                        <a:defRPr sz="1800" b="1" kern="1200">
                          <a:solidFill>
                            <a:schemeClr val="tx1"/>
                          </a:solidFill>
                          <a:latin typeface="Arial"/>
                          <a:ea typeface=""/>
                          <a:cs typeface=""/>
                        </a:defRPr>
                      </a:lvl5pPr>
                      <a:lvl6pPr marL="2286000" algn="l" defTabSz="457200" rtl="0" eaLnBrk="1" latinLnBrk="0" hangingPunct="1">
                        <a:defRPr sz="1800" b="1" kern="1200">
                          <a:solidFill>
                            <a:schemeClr val="tx1"/>
                          </a:solidFill>
                          <a:latin typeface="Arial"/>
                          <a:ea typeface=""/>
                          <a:cs typeface=""/>
                        </a:defRPr>
                      </a:lvl6pPr>
                      <a:lvl7pPr marL="2743200" algn="l" defTabSz="457200" rtl="0" eaLnBrk="1" latinLnBrk="0" hangingPunct="1">
                        <a:defRPr sz="1800" b="1" kern="1200">
                          <a:solidFill>
                            <a:schemeClr val="tx1"/>
                          </a:solidFill>
                          <a:latin typeface="Arial"/>
                          <a:ea typeface=""/>
                          <a:cs typeface=""/>
                        </a:defRPr>
                      </a:lvl7pPr>
                      <a:lvl8pPr marL="3200400" algn="l" defTabSz="457200" rtl="0" eaLnBrk="1" latinLnBrk="0" hangingPunct="1">
                        <a:defRPr sz="1800" b="1" kern="1200">
                          <a:solidFill>
                            <a:schemeClr val="tx1"/>
                          </a:solidFill>
                          <a:latin typeface="Arial"/>
                          <a:ea typeface=""/>
                          <a:cs typeface=""/>
                        </a:defRPr>
                      </a:lvl8pPr>
                      <a:lvl9pPr marL="3657600" algn="l" defTabSz="457200" rtl="0" eaLnBrk="1" latinLnBrk="0" hangingPunct="1">
                        <a:defRPr sz="1800" b="1" kern="1200">
                          <a:solidFill>
                            <a:schemeClr val="tx1"/>
                          </a:solidFill>
                          <a:latin typeface="Arial"/>
                          <a:ea typeface=""/>
                          <a:cs typeface=""/>
                        </a:defRPr>
                      </a:lvl9pPr>
                    </a:lstStyle>
                    <a:p>
                      <a:r>
                        <a:rPr lang="en-GB" sz="1300" b="1" dirty="0">
                          <a:solidFill>
                            <a:schemeClr val="bg1"/>
                          </a:solidFill>
                        </a:rPr>
                        <a:t>Signs and symptoms</a:t>
                      </a:r>
                      <a:endParaRPr lang="en-GB" sz="1300" b="1" dirty="0">
                        <a:solidFill>
                          <a:schemeClr val="bg1"/>
                        </a:solidFill>
                        <a:latin typeface="Arial" pitchFamily="34" charset="0"/>
                      </a:endParaRPr>
                    </a:p>
                  </a:txBody>
                  <a:tcPr marL="121920" marR="121920" marT="60961" marB="6096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r>
                        <a:rPr lang="en-GB" sz="1300" b="1" dirty="0">
                          <a:solidFill>
                            <a:schemeClr val="bg1"/>
                          </a:solidFill>
                          <a:latin typeface="Arial" pitchFamily="34" charset="0"/>
                        </a:rPr>
                        <a:t>DSM-5-TR</a:t>
                      </a:r>
                      <a:r>
                        <a:rPr lang="en-GB" sz="1300" b="1" baseline="30000" dirty="0">
                          <a:solidFill>
                            <a:schemeClr val="bg1"/>
                          </a:solidFill>
                          <a:latin typeface="Arial" pitchFamily="34" charset="0"/>
                        </a:rPr>
                        <a:t>1</a:t>
                      </a:r>
                      <a:endParaRPr lang="en-GB" sz="1300" b="1" dirty="0">
                        <a:solidFill>
                          <a:schemeClr val="bg1"/>
                        </a:solidFill>
                        <a:latin typeface="Arial" pitchFamily="34" charset="0"/>
                      </a:endParaRPr>
                    </a:p>
                  </a:txBody>
                  <a:tcPr marL="121920" marR="121920" marT="60961" marB="6096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a:r>
                        <a:rPr lang="en-GB" sz="1300" b="1" dirty="0">
                          <a:solidFill>
                            <a:schemeClr val="bg1"/>
                          </a:solidFill>
                          <a:latin typeface="Arial" pitchFamily="34" charset="0"/>
                        </a:rPr>
                        <a:t>ICD-11</a:t>
                      </a:r>
                      <a:r>
                        <a:rPr lang="en-GB" sz="1300" b="1" baseline="30000" dirty="0">
                          <a:solidFill>
                            <a:schemeClr val="bg1"/>
                          </a:solidFill>
                          <a:latin typeface="Arial" pitchFamily="34" charset="0"/>
                        </a:rPr>
                        <a:t>2</a:t>
                      </a:r>
                      <a:endParaRPr lang="en-GB" sz="1300" b="1" dirty="0">
                        <a:solidFill>
                          <a:schemeClr val="bg1"/>
                        </a:solidFill>
                        <a:latin typeface="Arial" pitchFamily="34" charset="0"/>
                      </a:endParaRPr>
                    </a:p>
                  </a:txBody>
                  <a:tcPr marL="121920" marR="121920" marT="60961" marB="6096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10000"/>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300" dirty="0"/>
                        <a:t>Depressed mood</a:t>
                      </a:r>
                      <a:endParaRPr lang="en-US" altLang="zh-CN" sz="1300" dirty="0">
                        <a:solidFill>
                          <a:schemeClr val="tx1"/>
                        </a:solidFill>
                        <a:latin typeface="Arial" pitchFamily="34" charset="0"/>
                      </a:endParaRPr>
                    </a:p>
                  </a:txBody>
                  <a:tcPr marL="121920" marR="121920" marT="60961" marB="60961"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GB" sz="1400" dirty="0"/>
                        <a:t>✓</a:t>
                      </a:r>
                    </a:p>
                  </a:txBody>
                  <a:tcPr marL="121920" marR="121920" marT="60961" marB="60961"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300" dirty="0"/>
                        <a:t>Anhedonia</a:t>
                      </a:r>
                      <a:endParaRPr lang="en-GB" sz="1300" dirty="0">
                        <a:solidFill>
                          <a:schemeClr val="tx1"/>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2"/>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300" dirty="0"/>
                        <a:t>Significant weight change</a:t>
                      </a:r>
                      <a:endParaRPr lang="en-GB" sz="1300" dirty="0">
                        <a:solidFill>
                          <a:schemeClr val="tx1"/>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300" dirty="0"/>
                        <a:t>Sleep problems</a:t>
                      </a:r>
                      <a:endParaRPr lang="en-GB" sz="1300" dirty="0">
                        <a:solidFill>
                          <a:schemeClr val="tx1"/>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4"/>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300" dirty="0"/>
                        <a:t>Psychomotor problems</a:t>
                      </a:r>
                      <a:endParaRPr lang="en-US" altLang="zh-CN" sz="1300" dirty="0">
                        <a:solidFill>
                          <a:schemeClr val="tx1"/>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300" dirty="0"/>
                        <a:t>Fatigue</a:t>
                      </a:r>
                      <a:endParaRPr lang="en-US" altLang="zh-CN" sz="1300" dirty="0">
                        <a:solidFill>
                          <a:schemeClr val="tx1"/>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6"/>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r>
                        <a:rPr lang="en-GB" sz="1300" dirty="0"/>
                        <a:t>Feeling worthless</a:t>
                      </a:r>
                      <a:r>
                        <a:rPr lang="en-GB" sz="1300" baseline="0" dirty="0"/>
                        <a:t>/</a:t>
                      </a:r>
                      <a:r>
                        <a:rPr lang="en-GB" sz="1300" dirty="0"/>
                        <a:t>inappropriate guilt</a:t>
                      </a:r>
                      <a:endParaRPr lang="en-GB" sz="1300" dirty="0">
                        <a:solidFill>
                          <a:schemeClr val="tx1"/>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300" dirty="0"/>
                        <a:t>Cognitive problems</a:t>
                      </a:r>
                      <a:endParaRPr lang="en-US" altLang="zh-CN" sz="1300" b="1" dirty="0">
                        <a:solidFill>
                          <a:schemeClr val="tx2"/>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8"/>
                  </a:ext>
                </a:extLst>
              </a:tr>
              <a:tr h="36000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sz="1300" dirty="0"/>
                        <a:t>Thoughts of death</a:t>
                      </a:r>
                      <a:endParaRPr lang="en-US" altLang="zh-CN" sz="1300" dirty="0">
                        <a:solidFill>
                          <a:schemeClr val="tx1"/>
                        </a:solidFill>
                        <a:latin typeface="Arial" pitchFamily="34" charset="0"/>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3F1A01"/>
                          </a:solidFill>
                          <a:effectLst/>
                          <a:uLnTx/>
                          <a:uFillTx/>
                          <a:latin typeface="Arial"/>
                          <a:ea typeface="+mn-ea"/>
                          <a:cs typeface="+mn-cs"/>
                        </a:rPr>
                        <a:t>✓</a:t>
                      </a:r>
                    </a:p>
                  </a:txBody>
                  <a:tcPr marL="121920" marR="121920" marT="60961" marB="60961" anchor="ctr">
                    <a:lnL>
                      <a:noFill/>
                    </a:lnL>
                    <a:lnR>
                      <a:noFill/>
                    </a:lnR>
                    <a:lnT>
                      <a:noFill/>
                    </a:lnT>
                    <a:lnB>
                      <a:noFill/>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a:t>
                      </a: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6000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da-DK" altLang="zh-CN" sz="1300" dirty="0">
                          <a:solidFill>
                            <a:schemeClr val="tx1"/>
                          </a:solidFill>
                          <a:latin typeface="Arial" pitchFamily="34" charset="0"/>
                        </a:rPr>
                        <a:t>Self-confidence, self-esteem problems</a:t>
                      </a:r>
                      <a:endParaRPr lang="en-US" altLang="zh-CN" sz="1300" dirty="0">
                        <a:solidFill>
                          <a:schemeClr val="tx1"/>
                        </a:solidFill>
                        <a:latin typeface="Arial" pitchFamily="34" charset="0"/>
                      </a:endParaRPr>
                    </a:p>
                  </a:txBody>
                  <a:tcPr marL="121920" marR="121920" marT="60961" marB="60961" anchor="ctr">
                    <a:lnL>
                      <a:noFill/>
                    </a:lnL>
                    <a:lnR>
                      <a:noFill/>
                    </a:lnR>
                    <a:lnT>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3F1A01"/>
                          </a:solidFill>
                          <a:effectLst/>
                          <a:uLnTx/>
                          <a:uFillTx/>
                          <a:latin typeface="+mn-lt"/>
                          <a:ea typeface="+mn-ea"/>
                          <a:cs typeface="+mn-cs"/>
                        </a:rPr>
                        <a:t>✓</a:t>
                      </a:r>
                    </a:p>
                  </a:txBody>
                  <a:tcPr marL="121920" marR="121920" marT="60961" marB="60961" anchor="ctr">
                    <a:lnL>
                      <a:noFill/>
                    </a:lnL>
                    <a:lnR>
                      <a:noFill/>
                    </a:lnR>
                    <a:lnT>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txBody>
                  <a:tcPr marL="121920" marR="121920" marT="60961" marB="60961" anchor="ctr">
                    <a:lnL>
                      <a:noFill/>
                    </a:lnL>
                    <a:lnR>
                      <a:noFill/>
                    </a:lnR>
                    <a:lnT>
                      <a:noFill/>
                    </a:lnT>
                    <a:lnB w="19050" cap="flat" cmpd="sng" algn="ctr">
                      <a:solidFill>
                        <a:schemeClr val="accent5">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0900630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oyZv5ufA"/>
  <p:tag name="ARTICULATE_SLIDE_COUNT" val="22"/>
  <p:tag name="ARTICULATE_PROJECT_OPEN" val="0"/>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dirty="0" smtClean="0"/>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&#65279;<?xml version="1.0" encoding="utf-8"?><Relationships xmlns="http://schemas.openxmlformats.org/package/2006/relationships"><Relationship Type="http://schemas.microsoft.com/office/2011/relationships/webextension" Target="/ppt/webextensions/webextension1.xml" Id="rId1" /></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5ECC8D0-FDAA-4575-9CBC-F31A8967BD43}">
  <we:reference id="e3b93a0b-ccfa-4110-a55c-43ea778c55ae" version="2.0.0.0" store="EXCatalog" storeType="EXCatalog"/>
  <we:alternateReferences>
    <we:reference id="WA200003915" version="2.0.0.0" store="en-GB" storeType="OMEX"/>
  </we:alternateReferences>
  <we:properties/>
  <we:bindings/>
  <we:snapshot xmlns:r="http://schemas.openxmlformats.org/officeDocument/2006/relationships"/>
</we:webextension>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57DDD5-B2AA-4BBA-9C23-19566C160E4E}">
  <ds:schemaRefs>
    <ds:schemaRef ds:uri="http://schemas.microsoft.com/sharepoint/v3/contenttype/forms"/>
  </ds:schemaRefs>
</ds:datastoreItem>
</file>

<file path=customXml/itemProps2.xml><?xml version="1.0" encoding="utf-8"?>
<ds:datastoreItem xmlns:ds="http://schemas.openxmlformats.org/officeDocument/2006/customXml" ds:itemID="{17B15C88-4031-4F4E-BA98-CAED57AF7C63}">
  <ds:schemaRefs>
    <ds:schemaRef ds:uri="http://schemas.microsoft.com/office/2006/documentManagement/types"/>
    <ds:schemaRef ds:uri="28627d7c-4416-4bc1-86cf-ca6c3a42a8f2"/>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elements/1.1/"/>
    <ds:schemaRef ds:uri="08562aa6-c0ad-4fb9-8a82-15409d3a28b4"/>
    <ds:schemaRef ds:uri="http://purl.org/dc/dcmitype/"/>
    <ds:schemaRef ds:uri="http://purl.org/dc/terms/"/>
  </ds:schemaRefs>
</ds:datastoreItem>
</file>

<file path=customXml/itemProps3.xml><?xml version="1.0" encoding="utf-8"?>
<ds:datastoreItem xmlns:ds="http://schemas.openxmlformats.org/officeDocument/2006/customXml" ds:itemID="{8C6DA629-F75E-45E1-AACB-2A8F224C6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1975</TotalTime>
  <Words>15607</Words>
  <Application>Microsoft Office PowerPoint</Application>
  <PresentationFormat>Widescreen</PresentationFormat>
  <Paragraphs>1283</Paragraphs>
  <Slides>51</Slides>
  <Notes>51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ElsevierGulliver</vt:lpstr>
      <vt:lpstr>Times New Roman</vt:lpstr>
      <vt:lpstr>Neurotorium - PowerPoint-Skabelon - 2022-01-28</vt:lpstr>
      <vt:lpstr>PowerPoint Presentation</vt:lpstr>
      <vt:lpstr>History of depression</vt:lpstr>
      <vt:lpstr>Definition of major depressive disorder</vt:lpstr>
      <vt:lpstr>Depression</vt:lpstr>
      <vt:lpstr>Depression</vt:lpstr>
      <vt:lpstr>Symptoms of depression</vt:lpstr>
      <vt:lpstr>The impact of the symptoms of depression on patients</vt:lpstr>
      <vt:lpstr>MDD symptoms in DSM-5-TR</vt:lpstr>
      <vt:lpstr>DSM-5-TR criteria for MDD</vt:lpstr>
      <vt:lpstr>The Montgomery–Åsberg Depression Rating Scale </vt:lpstr>
      <vt:lpstr>Definitions of clinical course and treatment outcomes I</vt:lpstr>
      <vt:lpstr>MDD is a complex, often recurrent and remitting disorder1</vt:lpstr>
      <vt:lpstr>Residual depressive symptoms and the risk of relapse</vt:lpstr>
      <vt:lpstr>Definitions of symptoms and signs</vt:lpstr>
      <vt:lpstr>Definitions of epidemiological terms</vt:lpstr>
      <vt:lpstr>Definitions of burden of disease and key epidemiological terms </vt:lpstr>
      <vt:lpstr>Definitions of clinical course and treatment outcomes II</vt:lpstr>
      <vt:lpstr>Diagnosis of major depressive disorder – signs and symptoms</vt:lpstr>
      <vt:lpstr>Signs and symptoms of depression – diagnostic criteria</vt:lpstr>
      <vt:lpstr>Levels of depression severity</vt:lpstr>
      <vt:lpstr>Structured interviews for diagnosis of MDD</vt:lpstr>
      <vt:lpstr>Major depressive disorder – differential diagnosis</vt:lpstr>
      <vt:lpstr>DSM categories related to depressive disorders</vt:lpstr>
      <vt:lpstr>Persistent depressive disorder (PDD)</vt:lpstr>
      <vt:lpstr>Other specified depressive disorders</vt:lpstr>
      <vt:lpstr>Other differential diagnoses</vt:lpstr>
      <vt:lpstr>MDD specifiers I </vt:lpstr>
      <vt:lpstr>MDD specifiers II </vt:lpstr>
      <vt:lpstr>MDD specifiers III </vt:lpstr>
      <vt:lpstr>MDD specifiers IV</vt:lpstr>
      <vt:lpstr>MDD specifiers V</vt:lpstr>
      <vt:lpstr>ICD-11 classification of depression</vt:lpstr>
      <vt:lpstr>Common screening and rating instruments for depression</vt:lpstr>
      <vt:lpstr>Hamilton Depression Rating Scale (HAM-D)</vt:lpstr>
      <vt:lpstr>Montgomery–Åsberg Depression Rating Scale (MADRS)</vt:lpstr>
      <vt:lpstr>Children Depression Rating Scale – Revised (CDRS-R) </vt:lpstr>
      <vt:lpstr>Beck Depression Inventory (BDI-II)</vt:lpstr>
      <vt:lpstr>Geriatric Depression Scale (GDS)</vt:lpstr>
      <vt:lpstr>Center for Epidemiologic Studies Depression Scale (CES-D)</vt:lpstr>
      <vt:lpstr>Patient Health Questionnaire (PHQ2 or PHQ9)</vt:lpstr>
      <vt:lpstr>General Behavior Inventory 10-Item Depression Scale (GBI-10D) </vt:lpstr>
      <vt:lpstr>Measuring treatment outcomes in depression</vt:lpstr>
      <vt:lpstr>Depression severity captured in different rating scales</vt:lpstr>
      <vt:lpstr>The course of MDD</vt:lpstr>
      <vt:lpstr>Measurement-based care in depression</vt:lpstr>
      <vt:lpstr>Functional, physical, and psychosocial impacts of depression</vt:lpstr>
      <vt:lpstr>Functional impairment in depression</vt:lpstr>
      <vt:lpstr>Physical health outcome in people with depression</vt:lpstr>
      <vt:lpstr>Patient-reported psychopathology in patients in remission</vt:lpstr>
      <vt:lpstr>Summary</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1662</cp:revision>
  <cp:lastPrinted>2025-06-06T09:38:54Z</cp:lastPrinted>
  <dcterms:created xsi:type="dcterms:W3CDTF">2017-01-23T14:24:15Z</dcterms:created>
  <dcterms:modified xsi:type="dcterms:W3CDTF">2025-07-01T07:25:43Z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y fmtid="{D5CDD505-2E9C-101B-9397-08002B2CF9AE}" pid="4" name="ContentTypeId">
    <vt:lpwstr>0x01010062B393518E922946AD600E2E02326B8A</vt:lpwstr>
  </property>
  <property fmtid="{D5CDD505-2E9C-101B-9397-08002B2CF9AE}" pid="5" name="MediaServiceImageTags">
    <vt:lpwstr/>
  </property>
</Properties>
</file>