
<file path=[Content_Types].xml><?xml version="1.0" encoding="utf-8"?>
<Types xmlns="http://schemas.openxmlformats.org/package/2006/content-types">
  <Default Extension="jpeg" ContentType="image/jpeg"/>
  <Default Extension="xml" ContentType="application/vnd.openxmlformats-officedocument.presentationml.presentation.main+xml"/>
  <Default Extension="png" ContentType="image/png"/>
  <Default Extension="svg" ContentType="image/svg+xml"/>
  <Default Extension="rels" ContentType="application/vnd.openxmlformats-package.relationships+xml"/>
  <Override PartName="/ppt/tableStyles.xml" ContentType="application/vnd.openxmlformats-officedocument.presentationml.tableStyles+xml"/>
  <Override PartName="/customXml/item2.xml" ContentType="application/xml"/>
  <Override PartName="/customXml/itemProps2.xml" ContentType="application/vnd.openxmlformats-officedocument.customXmlProperties+xml"/>
  <Override PartName="/ppt/slides/slide20.xml" ContentType="application/vnd.openxmlformats-officedocument.presentationml.slide+xml"/>
  <Override PartName="/ppt/notesSlides/notesSlide20.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6.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gs/tag1.xml" ContentType="application/vnd.openxmlformats-officedocument.presentationml.tags+xml"/>
  <Override PartName="/ppt/viewProps.xml" ContentType="application/vnd.openxmlformats-officedocument.presentationml.viewProps+xml"/>
  <Override PartName="/ppt/authors.xml" ContentType="application/vnd.ms-powerpoint.authors+xml"/>
  <Override PartName="/customXml/item3.xml" ContentType="application/xml"/>
  <Override PartName="/customXml/itemProps3.xml" ContentType="application/vnd.openxmlformats-officedocument.customXmlProperties+xml"/>
  <Override PartName="/ppt/commentAuthors.xml" ContentType="application/vnd.openxmlformats-officedocument.presentationml.commentAuthors+xml"/>
  <Override PartName="/customXml/item1.xml" ContentType="application/xml"/>
  <Override PartName="/customXml/itemProps1.xml" ContentType="application/vnd.openxmlformats-officedocument.customXmlProperties+xml"/>
  <Override PartName="/ppt/handoutMasters/handoutMaster1.xml" ContentType="application/vnd.openxmlformats-officedocument.presentationml.handoutMaster+xml"/>
  <Override PartName="/ppt/theme/theme3.xml" ContentType="application/vnd.openxmlformats-officedocument.theme+xml"/>
  <Override PartName="/ppt/presProps.xml" ContentType="application/vnd.openxmlformats-officedocument.presentationml.presProps+xml"/>
  <Override PartName="/ppt/webextensions/taskpanes.xml" ContentType="application/vnd.ms-office.webextensiontaskpanes+xml"/>
  <Override PartName="/ppt/webextensions/webextension1.xml" ContentType="application/vnd.ms-office.webextensio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&#65279;<?xml version="1.0" encoding="utf-8"?><Relationships xmlns="http://schemas.openxmlformats.org/package/2006/relationships"><Relationship Type="http://schemas.openxmlformats.org/package/2006/relationships/metadata/thumbnail" Target="/docProps/thumbnail.jpeg" Id="rId3" /><Relationship Type="http://schemas.openxmlformats.org/officeDocument/2006/relationships/officeDocument" Target="/ppt/presentation.xml" Id="rId2" /><Relationship Type="http://schemas.microsoft.com/office/2011/relationships/webextensiontaskpanes" Target="/ppt/webextensions/taskpanes.xml" Id="rId1" /><Relationship Type="http://schemas.openxmlformats.org/officeDocument/2006/relationships/custom-properties" Target="/docProps/custom.xml" Id="rId6" /><Relationship Type="http://schemas.openxmlformats.org/officeDocument/2006/relationships/extended-properties" Target="/docProps/app.xml" Id="rId5" /><Relationship Type="http://schemas.openxmlformats.org/package/2006/relationships/metadata/core-properties" Target="/docProps/core.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56"/>
  </p:notesMasterIdLst>
  <p:handoutMasterIdLst>
    <p:handoutMasterId r:id="rId57"/>
  </p:handoutMasterIdLst>
  <p:sldIdLst>
    <p:sldId id="1062" r:id="rId24"/>
  </p:sldIdLst>
  <p:sldSz cx="12192000" cy="6858000"/>
  <p:notesSz cx="7099300" cy="10234613"/>
  <p:custDataLst>
    <p:tags r:id="rId5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A505D-5E7E-6BEB-4195-801D42364FA7}" name="Ceren Akdeniz Vogt" initials="CA" userId="S::cak@lundbeckfonden.com::6291f9b8-8487-4396-8769-615d243e0f4b" providerId="AD"/>
  <p188:author id="{29765362-E0D3-DCC9-7F4D-A4B5DF9B9193}" name="Anthony Cleare" initials="AC" userId="S::spmaajc@kcl.ac.uk::d57f10dc-95a9-46a8-8e9c-e74b570fad1b" providerId="AD"/>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C12"/>
    <a:srgbClr val="3F1A01"/>
    <a:srgbClr val="8C7567"/>
    <a:srgbClr val="D9D1CC"/>
    <a:srgbClr val="1A1A17"/>
    <a:srgbClr val="DADDE1"/>
    <a:srgbClr val="D9D9D9"/>
    <a:srgbClr val="FCEBCC"/>
    <a:srgbClr val="EDECE5"/>
    <a:srgbClr val="EF9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27" autoAdjust="0"/>
    <p:restoredTop sz="78329" autoAdjust="0"/>
  </p:normalViewPr>
  <p:slideViewPr>
    <p:cSldViewPr snapToGrid="0" snapToObjects="1">
      <p:cViewPr varScale="1">
        <p:scale>
          <a:sx n="86" d="100"/>
          <a:sy n="86" d="100"/>
        </p:scale>
        <p:origin x="1614" y="96"/>
      </p:cViewPr>
      <p:guideLst>
        <p:guide orient="horz" pos="2160"/>
        <p:guide pos="3840"/>
      </p:guideLst>
    </p:cSldViewPr>
  </p:slideViewPr>
  <p:outlineViewPr>
    <p:cViewPr>
      <p:scale>
        <a:sx n="33" d="100"/>
        <a:sy n="33" d="100"/>
      </p:scale>
      <p:origin x="0" y="-49464"/>
    </p:cViewPr>
  </p:outlineViewPr>
  <p:notesTextViewPr>
    <p:cViewPr>
      <p:scale>
        <a:sx n="125" d="100"/>
        <a:sy n="125" d="100"/>
      </p:scale>
      <p:origin x="0" y="0"/>
    </p:cViewPr>
  </p:notesTextViewPr>
  <p:sorterViewPr>
    <p:cViewPr>
      <p:scale>
        <a:sx n="116" d="100"/>
        <a:sy n="116" d="100"/>
      </p:scale>
      <p:origin x="0" y="-1572"/>
    </p:cViewPr>
  </p:sorterViewPr>
  <p:notesViewPr>
    <p:cSldViewPr snapToGrid="0" snapToObjects="1">
      <p:cViewPr>
        <p:scale>
          <a:sx n="125" d="100"/>
          <a:sy n="125" d="100"/>
        </p:scale>
        <p:origin x="2832" y="-186"/>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tableStyles" Target="/ppt/tableStyles.xml" Id="rId63" /><Relationship Type="http://schemas.openxmlformats.org/officeDocument/2006/relationships/customXml" Target="/customXml/item2.xml" Id="rId2" /><Relationship Type="http://schemas.openxmlformats.org/officeDocument/2006/relationships/slide" Target="/ppt/slides/slide20.xml" Id="rId24" /><Relationship Type="http://schemas.openxmlformats.org/officeDocument/2006/relationships/tags" Target="/ppt/tags/tag1.xml" Id="rId58" /><Relationship Type="http://schemas.openxmlformats.org/officeDocument/2006/relationships/viewProps" Target="/ppt/viewProps.xml" Id="rId61" /><Relationship Type="http://schemas.openxmlformats.org/officeDocument/2006/relationships/notesMaster" Target="/ppt/notesMasters/notesMaster1.xml" Id="rId56" /><Relationship Type="http://schemas.microsoft.com/office/2018/10/relationships/authors" Target="/ppt/authors.xml" Id="rId64" /><Relationship Type="http://schemas.openxmlformats.org/officeDocument/2006/relationships/customXml" Target="/customXml/item3.xml" Id="rId3" /><Relationship Type="http://schemas.openxmlformats.org/officeDocument/2006/relationships/commentAuthors" Target="/ppt/commentAuthors.xml" Id="rId59" /><Relationship Type="http://schemas.openxmlformats.org/officeDocument/2006/relationships/theme" Target="/ppt/theme/theme1.xml" Id="rId62" /><Relationship Type="http://schemas.openxmlformats.org/officeDocument/2006/relationships/customXml" Target="/customXml/item1.xml" Id="rId1" /><Relationship Type="http://schemas.openxmlformats.org/officeDocument/2006/relationships/handoutMaster" Target="/ppt/handoutMasters/handoutMaster1.xml" Id="rId57" /><Relationship Type="http://schemas.openxmlformats.org/officeDocument/2006/relationships/presProps" Target="/ppt/presProps.xml" Id="rId60" /><Relationship Type="http://schemas.openxmlformats.org/officeDocument/2006/relationships/slideMaster" Target="/ppt/slideMasters/slideMaster1.xml" Id="rId4"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3076363" cy="513508"/>
          </a:xfrm>
          <a:prstGeom prst="rect">
            <a:avLst/>
          </a:prstGeom>
        </p:spPr>
        <p:txBody>
          <a:bodyPr vert="horz" lIns="95070" tIns="47535" rIns="95070" bIns="47535" rtlCol="0"/>
          <a:lstStyle>
            <a:lvl1pPr algn="l">
              <a:defRPr sz="1200"/>
            </a:lvl1pPr>
          </a:lstStyle>
          <a:p>
            <a:endParaRPr lang="en-GB"/>
          </a:p>
        </p:txBody>
      </p:sp>
      <p:sp>
        <p:nvSpPr>
          <p:cNvPr id="3" name="Date Placeholder 2"/>
          <p:cNvSpPr>
            <a:spLocks noGrp="1"/>
          </p:cNvSpPr>
          <p:nvPr>
            <p:ph type="dt" sz="quarter" idx="1"/>
          </p:nvPr>
        </p:nvSpPr>
        <p:spPr>
          <a:xfrm>
            <a:off x="4021304" y="6"/>
            <a:ext cx="3076363" cy="513508"/>
          </a:xfrm>
          <a:prstGeom prst="rect">
            <a:avLst/>
          </a:prstGeom>
        </p:spPr>
        <p:txBody>
          <a:bodyPr vert="horz" lIns="95070" tIns="47535" rIns="95070" bIns="47535" rtlCol="0"/>
          <a:lstStyle>
            <a:lvl1pPr algn="r">
              <a:defRPr sz="1200"/>
            </a:lvl1pPr>
          </a:lstStyle>
          <a:p>
            <a:fld id="{3B6579D3-62B4-4809-8D0C-4876020E209D}" type="datetimeFigureOut">
              <a:rPr lang="en-GB" smtClean="0"/>
              <a:t>01/07/2025</a:t>
            </a:fld>
            <a:endParaRPr lang="en-GB"/>
          </a:p>
        </p:txBody>
      </p:sp>
      <p:sp>
        <p:nvSpPr>
          <p:cNvPr id="4" name="Footer Placeholder 3"/>
          <p:cNvSpPr>
            <a:spLocks noGrp="1"/>
          </p:cNvSpPr>
          <p:nvPr>
            <p:ph type="ftr" sz="quarter" idx="2"/>
          </p:nvPr>
        </p:nvSpPr>
        <p:spPr>
          <a:xfrm>
            <a:off x="10" y="9721106"/>
            <a:ext cx="3076363" cy="513507"/>
          </a:xfrm>
          <a:prstGeom prst="rect">
            <a:avLst/>
          </a:prstGeom>
        </p:spPr>
        <p:txBody>
          <a:bodyPr vert="horz" lIns="95070" tIns="47535" rIns="95070" bIns="47535" rtlCol="0" anchor="b"/>
          <a:lstStyle>
            <a:lvl1pPr algn="l">
              <a:defRPr sz="1200"/>
            </a:lvl1pPr>
          </a:lstStyle>
          <a:p>
            <a:endParaRPr lang="en-GB"/>
          </a:p>
        </p:txBody>
      </p:sp>
      <p:sp>
        <p:nvSpPr>
          <p:cNvPr id="5" name="Slide Number Placeholder 4"/>
          <p:cNvSpPr>
            <a:spLocks noGrp="1"/>
          </p:cNvSpPr>
          <p:nvPr>
            <p:ph type="sldNum" sz="quarter" idx="3"/>
          </p:nvPr>
        </p:nvSpPr>
        <p:spPr>
          <a:xfrm>
            <a:off x="4021304" y="9721106"/>
            <a:ext cx="3076363" cy="513507"/>
          </a:xfrm>
          <a:prstGeom prst="rect">
            <a:avLst/>
          </a:prstGeom>
        </p:spPr>
        <p:txBody>
          <a:bodyPr vert="horz" lIns="95070" tIns="47535" rIns="95070" bIns="47535"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3076363" cy="513508"/>
          </a:xfrm>
          <a:prstGeom prst="rect">
            <a:avLst/>
          </a:prstGeom>
        </p:spPr>
        <p:txBody>
          <a:bodyPr vert="horz" lIns="95070" tIns="47535" rIns="95070" bIns="47535" rtlCol="0"/>
          <a:lstStyle>
            <a:lvl1pPr algn="l">
              <a:defRPr sz="1200"/>
            </a:lvl1pPr>
          </a:lstStyle>
          <a:p>
            <a:endParaRPr lang="en-US"/>
          </a:p>
        </p:txBody>
      </p:sp>
      <p:sp>
        <p:nvSpPr>
          <p:cNvPr id="3" name="Date Placeholder 2"/>
          <p:cNvSpPr>
            <a:spLocks noGrp="1"/>
          </p:cNvSpPr>
          <p:nvPr>
            <p:ph type="dt" idx="1"/>
          </p:nvPr>
        </p:nvSpPr>
        <p:spPr>
          <a:xfrm>
            <a:off x="4021304" y="6"/>
            <a:ext cx="3076363" cy="513508"/>
          </a:xfrm>
          <a:prstGeom prst="rect">
            <a:avLst/>
          </a:prstGeom>
        </p:spPr>
        <p:txBody>
          <a:bodyPr vert="horz" lIns="95070" tIns="47535" rIns="95070" bIns="47535" rtlCol="0"/>
          <a:lstStyle>
            <a:lvl1pPr algn="r">
              <a:defRPr sz="1200"/>
            </a:lvl1pPr>
          </a:lstStyle>
          <a:p>
            <a:fld id="{799FA8D8-D74F-5A4A-BB10-7F88E22CEF6D}" type="datetimeFigureOut">
              <a:t>01-07-2025</a:t>
            </a:fld>
            <a:endParaRPr lang="en-US"/>
          </a:p>
        </p:txBody>
      </p:sp>
      <p:sp>
        <p:nvSpPr>
          <p:cNvPr id="4" name="Slide Image Placeholder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5070" tIns="47535" rIns="95070" bIns="47535" rtlCol="0" anchor="ctr"/>
          <a:lstStyle/>
          <a:p>
            <a:endParaRPr lang="en-US"/>
          </a:p>
        </p:txBody>
      </p:sp>
      <p:sp>
        <p:nvSpPr>
          <p:cNvPr id="5" name="Notes Placeholder 4"/>
          <p:cNvSpPr>
            <a:spLocks noGrp="1"/>
          </p:cNvSpPr>
          <p:nvPr>
            <p:ph type="body" sz="quarter" idx="3"/>
          </p:nvPr>
        </p:nvSpPr>
        <p:spPr>
          <a:xfrm>
            <a:off x="709931" y="4925408"/>
            <a:ext cx="5679440" cy="4029879"/>
          </a:xfrm>
          <a:prstGeom prst="rect">
            <a:avLst/>
          </a:prstGeom>
        </p:spPr>
        <p:txBody>
          <a:bodyPr vert="horz" lIns="95070" tIns="47535" rIns="95070" bIns="47535"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721106"/>
            <a:ext cx="3076363" cy="513507"/>
          </a:xfrm>
          <a:prstGeom prst="rect">
            <a:avLst/>
          </a:prstGeom>
        </p:spPr>
        <p:txBody>
          <a:bodyPr vert="horz" lIns="95070" tIns="47535" rIns="95070" bIns="47535" rtlCol="0" anchor="b"/>
          <a:lstStyle>
            <a:lvl1pPr algn="l">
              <a:defRPr sz="1200"/>
            </a:lvl1pPr>
          </a:lstStyle>
          <a:p>
            <a:endParaRPr lang="en-US"/>
          </a:p>
        </p:txBody>
      </p:sp>
      <p:sp>
        <p:nvSpPr>
          <p:cNvPr id="7" name="Slide Number Placeholder 6"/>
          <p:cNvSpPr>
            <a:spLocks noGrp="1"/>
          </p:cNvSpPr>
          <p:nvPr>
            <p:ph type="sldNum" sz="quarter" idx="5"/>
          </p:nvPr>
        </p:nvSpPr>
        <p:spPr>
          <a:xfrm>
            <a:off x="4021304" y="9721106"/>
            <a:ext cx="3076363" cy="513507"/>
          </a:xfrm>
          <a:prstGeom prst="rect">
            <a:avLst/>
          </a:prstGeom>
        </p:spPr>
        <p:txBody>
          <a:bodyPr vert="horz" lIns="95070" tIns="47535" rIns="95070" bIns="47535"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xml.rels>&#65279;<?xml version="1.0" encoding="utf-8"?><Relationships xmlns="http://schemas.openxmlformats.org/package/2006/relationships"><Relationship Type="http://schemas.openxmlformats.org/officeDocument/2006/relationships/slide" Target="/ppt/slides/slide20.xml" Id="rId2" /><Relationship Type="http://schemas.openxmlformats.org/officeDocument/2006/relationships/notesMaster" Target="/ppt/notesMasters/notesMaster1.xml" Id="rId1" /></Relationship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86847" y="4831307"/>
            <a:ext cx="5223980" cy="3808662"/>
          </a:xfrm>
        </p:spPr>
        <p:txBody>
          <a:bodyPr/>
          <a:lstStyle/>
          <a:p>
            <a:r>
              <a:rPr lang="en-US" dirty="0"/>
              <a:t>Various levels of depression exist including mild, moderate and severe, as shown on the slide,</a:t>
            </a:r>
            <a:r>
              <a:rPr lang="en-US" baseline="30000" dirty="0"/>
              <a:t>1,2</a:t>
            </a:r>
            <a:r>
              <a:rPr lang="en-US" dirty="0"/>
              <a:t> and these can correspond to scores on the Montgomery–</a:t>
            </a:r>
            <a:r>
              <a:rPr lang="en-US" dirty="0" err="1"/>
              <a:t>Åsberg</a:t>
            </a:r>
            <a:r>
              <a:rPr lang="en-US" dirty="0"/>
              <a:t> Depression Rating Scale (MADRS).</a:t>
            </a:r>
            <a:r>
              <a:rPr lang="en-US" baseline="30000" dirty="0"/>
              <a:t>3 </a:t>
            </a:r>
            <a:r>
              <a:rPr lang="en-US" dirty="0"/>
              <a:t>Of note, remission has been defined as a MADRS score of &lt;9 or &lt;10 in some studies.</a:t>
            </a:r>
            <a:r>
              <a:rPr lang="en-US" baseline="30000" dirty="0"/>
              <a:t>4</a:t>
            </a:r>
          </a:p>
          <a:p>
            <a:endParaRPr lang="en-GB" dirty="0"/>
          </a:p>
          <a:p>
            <a:r>
              <a:rPr lang="en-GB" dirty="0"/>
              <a:t>References:</a:t>
            </a:r>
            <a:endParaRPr lang="en-US" dirty="0"/>
          </a:p>
          <a:p>
            <a:pPr marL="228600" indent="-228600">
              <a:buFont typeface="+mj-lt"/>
              <a:buAutoNum type="arabicPeriod"/>
            </a:pPr>
            <a:r>
              <a:rPr lang="en-US" dirty="0"/>
              <a:t>National Institute for Health and Care Excellence. Depression in adults: treatment and management. June 2022.</a:t>
            </a:r>
          </a:p>
          <a:p>
            <a:pPr marL="228600" indent="-228600">
              <a:buFont typeface="+mj-lt"/>
              <a:buAutoNum type="arabicPeriod"/>
            </a:pPr>
            <a:r>
              <a:rPr lang="en-US" dirty="0"/>
              <a:t>American Psychiatric Association. Diagnostic and Statistical Manual of Mental Disorders. Fifth Edition – text revision. © American Psychiatric Association, 2022.</a:t>
            </a:r>
          </a:p>
          <a:p>
            <a:pPr marL="228600" indent="-228600">
              <a:buFont typeface="+mj-lt"/>
              <a:buAutoNum type="arabicPeriod"/>
            </a:pPr>
            <a:r>
              <a:rPr lang="en-US" dirty="0"/>
              <a:t>M</a:t>
            </a:r>
            <a:r>
              <a:rPr lang="cs-CZ" dirty="0"/>
              <a:t>ü</a:t>
            </a:r>
            <a:r>
              <a:rPr lang="en-US" dirty="0" err="1"/>
              <a:t>ller</a:t>
            </a:r>
            <a:r>
              <a:rPr lang="cs-CZ" dirty="0"/>
              <a:t> </a:t>
            </a:r>
            <a:r>
              <a:rPr lang="en-GB" dirty="0"/>
              <a:t>MJ, Szegedi A, Wetzel H, Benkert O. Moderate and severe depression. Gradations for the Montgomery–</a:t>
            </a:r>
            <a:r>
              <a:rPr lang="en-US" dirty="0"/>
              <a:t>Å</a:t>
            </a:r>
            <a:r>
              <a:rPr lang="en-GB" dirty="0" err="1"/>
              <a:t>sberg</a:t>
            </a:r>
            <a:r>
              <a:rPr lang="en-GB" dirty="0"/>
              <a:t> Depression Rating Scale. J Affect </a:t>
            </a:r>
            <a:r>
              <a:rPr lang="en-GB" dirty="0" err="1"/>
              <a:t>Disord</a:t>
            </a:r>
            <a:r>
              <a:rPr lang="en-GB" dirty="0"/>
              <a:t> 2000; 60 (2): 137–140.</a:t>
            </a:r>
            <a:endParaRPr lang="en-US" dirty="0"/>
          </a:p>
          <a:p>
            <a:pPr marL="228600" indent="-228600">
              <a:buFont typeface="+mj-lt"/>
              <a:buAutoNum type="arabicPeriod"/>
            </a:pPr>
            <a:r>
              <a:rPr lang="en-US" dirty="0"/>
              <a:t>Hawley CJ, Gale TM, Sivakumaran T, et al. Defining remission by cut off score on the MADRS: selecting the optimal value. J Affect </a:t>
            </a:r>
            <a:r>
              <a:rPr lang="en-US" dirty="0" err="1"/>
              <a:t>Disord</a:t>
            </a:r>
            <a:r>
              <a:rPr lang="en-US" dirty="0"/>
              <a:t> 2002; 72 (2): 177–184.</a:t>
            </a:r>
          </a:p>
        </p:txBody>
      </p:sp>
      <p:sp>
        <p:nvSpPr>
          <p:cNvPr id="4" name="Slide Number Placeholder 3"/>
          <p:cNvSpPr>
            <a:spLocks noGrp="1"/>
          </p:cNvSpPr>
          <p:nvPr>
            <p:ph type="sldNum" sz="quarter" idx="10"/>
          </p:nvPr>
        </p:nvSpPr>
        <p:spPr/>
        <p:txBody>
          <a:bodyPr/>
          <a:lstStyle/>
          <a:p>
            <a:fld id="{037C2873-EBE5-CF42-9E30-7832FC02D1D9}" type="slidenum">
              <a:rPr lang="en-US" smtClean="0"/>
              <a:pPr/>
              <a:t>20</a:t>
            </a:fld>
            <a:endParaRPr lang="en-US"/>
          </a:p>
        </p:txBody>
      </p:sp>
      <p:sp>
        <p:nvSpPr>
          <p:cNvPr id="7" name="Slide Image Placeholder 6">
            <a:extLst>
              <a:ext uri="{FF2B5EF4-FFF2-40B4-BE49-F238E27FC236}">
                <a16:creationId xmlns:a16="http://schemas.microsoft.com/office/drawing/2014/main" id="{0C5D0284-83B0-414A-29C4-0912D0C0F83A}"/>
              </a:ext>
            </a:extLst>
          </p:cNvPr>
          <p:cNvSpPr>
            <a:spLocks noGrp="1" noRot="1" noChangeAspect="1"/>
          </p:cNvSpPr>
          <p:nvPr>
            <p:ph type="sldImg"/>
          </p:nvPr>
        </p:nvSpPr>
        <p:spPr/>
      </p:sp>
      <p:sp>
        <p:nvSpPr>
          <p:cNvPr id="2" name="Rectangle 1">
            <a:extLst>
              <a:ext uri="{FF2B5EF4-FFF2-40B4-BE49-F238E27FC236}">
                <a16:creationId xmlns:a16="http://schemas.microsoft.com/office/drawing/2014/main" id="{B7EA0A96-312A-8553-1C23-2CFB3C3E3A32}"/>
              </a:ext>
            </a:extLst>
          </p:cNvPr>
          <p:cNvSpPr/>
          <p:nvPr/>
        </p:nvSpPr>
        <p:spPr>
          <a:xfrm>
            <a:off x="786847" y="4831307"/>
            <a:ext cx="5223980" cy="60050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7F50244-D838-F7B2-E354-A5708C4139FD}"/>
              </a:ext>
            </a:extLst>
          </p:cNvPr>
          <p:cNvSpPr txBox="1"/>
          <p:nvPr/>
        </p:nvSpPr>
        <p:spPr>
          <a:xfrm>
            <a:off x="0" y="4769893"/>
            <a:ext cx="668740" cy="1477328"/>
          </a:xfrm>
          <a:prstGeom prst="rect">
            <a:avLst/>
          </a:prstGeom>
          <a:noFill/>
          <a:ln>
            <a:solidFill>
              <a:srgbClr val="FF0000"/>
            </a:solidFill>
          </a:ln>
        </p:spPr>
        <p:txBody>
          <a:bodyPr wrap="square" rtlCol="0">
            <a:spAutoFit/>
          </a:bodyPr>
          <a:lstStyle/>
          <a:p>
            <a:r>
              <a:rPr lang="en-US" sz="900" dirty="0"/>
              <a:t>NICE 2022 (A) Pg 111</a:t>
            </a:r>
          </a:p>
          <a:p>
            <a:r>
              <a:rPr lang="en-US" sz="900" dirty="0"/>
              <a:t>DSM-5 MDD &amp; PDD (D) Pg 184, (E) Pg 214</a:t>
            </a:r>
          </a:p>
          <a:p>
            <a:r>
              <a:rPr lang="en-US" sz="900" dirty="0"/>
              <a:t>Hawley 2002 (A) Pg 182 </a:t>
            </a:r>
            <a:endParaRPr lang="en-GB" sz="900" dirty="0"/>
          </a:p>
        </p:txBody>
      </p:sp>
      <p:cxnSp>
        <p:nvCxnSpPr>
          <p:cNvPr id="8" name="Straight Connector 7">
            <a:extLst>
              <a:ext uri="{FF2B5EF4-FFF2-40B4-BE49-F238E27FC236}">
                <a16:creationId xmlns:a16="http://schemas.microsoft.com/office/drawing/2014/main" id="{BF2F4F56-4D4E-E3EC-49EA-1DF0F731A61F}"/>
              </a:ext>
            </a:extLst>
          </p:cNvPr>
          <p:cNvCxnSpPr/>
          <p:nvPr/>
        </p:nvCxnSpPr>
        <p:spPr>
          <a:xfrm flipV="1">
            <a:off x="668740" y="5431809"/>
            <a:ext cx="232012" cy="21836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480352"/>
      </p:ext>
    </p:extLst>
  </p:cSld>
  <p:clrMapOvr>
    <a:masterClrMapping/>
  </p:clrMapOvr>
</p:note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4119435"/>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16.xml" Id="rId16"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88" r:id="rId1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0.xml.rels>&#65279;<?xml version="1.0" encoding="utf-8"?><Relationships xmlns="http://schemas.openxmlformats.org/package/2006/relationships"><Relationship Type="http://schemas.openxmlformats.org/officeDocument/2006/relationships/notesSlide" Target="/ppt/notesSlides/notesSlide20.xml" Id="rId2" /><Relationship Type="http://schemas.openxmlformats.org/officeDocument/2006/relationships/slideLayout" Target="/ppt/slideLayouts/slideLayout16.xml" Id="rId1" /></Relationships>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p:txBody>
          <a:bodyPr/>
          <a:lstStyle/>
          <a:p>
            <a:r>
              <a:rPr lang="en-GB" dirty="0"/>
              <a:t>Major depressive disorder (MDD) – Definitions and diagnosis</a:t>
            </a:r>
            <a:endParaRPr lang="en-US" dirty="0"/>
          </a:p>
        </p:txBody>
      </p:sp>
      <p:sp>
        <p:nvSpPr>
          <p:cNvPr id="2" name="Title 1"/>
          <p:cNvSpPr>
            <a:spLocks noGrp="1"/>
          </p:cNvSpPr>
          <p:nvPr>
            <p:ph type="title"/>
          </p:nvPr>
        </p:nvSpPr>
        <p:spPr/>
        <p:txBody>
          <a:bodyPr/>
          <a:lstStyle/>
          <a:p>
            <a:r>
              <a:rPr lang="en-US" dirty="0"/>
              <a:t>Levels of depression severity</a:t>
            </a:r>
            <a:endParaRPr lang="en-US" baseline="30000" dirty="0"/>
          </a:p>
        </p:txBody>
      </p:sp>
      <p:sp>
        <p:nvSpPr>
          <p:cNvPr id="3" name="Text Placeholder 2">
            <a:extLst>
              <a:ext uri="{FF2B5EF4-FFF2-40B4-BE49-F238E27FC236}">
                <a16:creationId xmlns:a16="http://schemas.microsoft.com/office/drawing/2014/main" id="{85FD5A0A-5C34-4BDF-94E2-AA0728235DA6}"/>
              </a:ext>
            </a:extLst>
          </p:cNvPr>
          <p:cNvSpPr>
            <a:spLocks noGrp="1"/>
          </p:cNvSpPr>
          <p:nvPr>
            <p:ph type="body" sz="quarter" idx="18"/>
          </p:nvPr>
        </p:nvSpPr>
        <p:spPr>
          <a:xfrm>
            <a:off x="539750" y="6102000"/>
            <a:ext cx="8328026" cy="619200"/>
          </a:xfrm>
        </p:spPr>
        <p:txBody>
          <a:bodyPr/>
          <a:lstStyle/>
          <a:p>
            <a:r>
              <a:rPr lang="en-US" baseline="30000" dirty="0" err="1"/>
              <a:t>a</a:t>
            </a:r>
            <a:r>
              <a:rPr lang="en-US" dirty="0" err="1"/>
              <a:t>Fall</a:t>
            </a:r>
            <a:r>
              <a:rPr lang="en-US" dirty="0"/>
              <a:t> below the criteria for major depression and are defined as at least one key symptom of depression but with insufficient other symptoms and/or functional impairment to meet the criteria for full diagnosis. However, they are by guidelines recognized as being distressing and disabling if persistent</a:t>
            </a:r>
          </a:p>
          <a:p>
            <a:endParaRPr lang="en-US" dirty="0"/>
          </a:p>
          <a:p>
            <a:r>
              <a:rPr lang="en-US" dirty="0"/>
              <a:t>MADRS=Montgomery–</a:t>
            </a:r>
            <a:r>
              <a:rPr lang="en-US" dirty="0" err="1"/>
              <a:t>Åsberg</a:t>
            </a:r>
            <a:r>
              <a:rPr lang="en-US" dirty="0"/>
              <a:t> Depression Rating Scale; MDD=major depressive disorder</a:t>
            </a:r>
          </a:p>
          <a:p>
            <a:endParaRPr lang="en-US" dirty="0"/>
          </a:p>
          <a:p>
            <a:r>
              <a:rPr lang="en-US" dirty="0"/>
              <a:t>NICE. NG222. 2022; APA. DSM-5-TR. 2022; M</a:t>
            </a:r>
            <a:r>
              <a:rPr lang="cs-CZ" dirty="0"/>
              <a:t>ü</a:t>
            </a:r>
            <a:r>
              <a:rPr lang="en-US" dirty="0" err="1"/>
              <a:t>ller</a:t>
            </a:r>
            <a:r>
              <a:rPr lang="cs-CZ" dirty="0"/>
              <a:t> </a:t>
            </a:r>
            <a:r>
              <a:rPr lang="en-GB" dirty="0"/>
              <a:t>et al. J Affect </a:t>
            </a:r>
            <a:r>
              <a:rPr lang="en-GB" dirty="0" err="1"/>
              <a:t>Disord</a:t>
            </a:r>
            <a:r>
              <a:rPr lang="en-GB" dirty="0"/>
              <a:t> 2000;60(2):137–140</a:t>
            </a:r>
            <a:endParaRPr lang="en-US" dirty="0"/>
          </a:p>
        </p:txBody>
      </p:sp>
      <p:grpSp>
        <p:nvGrpSpPr>
          <p:cNvPr id="31" name="Group 30">
            <a:extLst>
              <a:ext uri="{FF2B5EF4-FFF2-40B4-BE49-F238E27FC236}">
                <a16:creationId xmlns:a16="http://schemas.microsoft.com/office/drawing/2014/main" id="{B6073CDA-6639-2F04-E2FB-BCA6A6B485F2}"/>
              </a:ext>
            </a:extLst>
          </p:cNvPr>
          <p:cNvGrpSpPr/>
          <p:nvPr/>
        </p:nvGrpSpPr>
        <p:grpSpPr>
          <a:xfrm>
            <a:off x="539749" y="1508926"/>
            <a:ext cx="8007351" cy="789667"/>
            <a:chOff x="539749" y="1508926"/>
            <a:chExt cx="8007351" cy="789667"/>
          </a:xfrm>
        </p:grpSpPr>
        <p:sp>
          <p:nvSpPr>
            <p:cNvPr id="4" name="Rectangle: Rounded Corners 3">
              <a:extLst>
                <a:ext uri="{FF2B5EF4-FFF2-40B4-BE49-F238E27FC236}">
                  <a16:creationId xmlns:a16="http://schemas.microsoft.com/office/drawing/2014/main" id="{6A177BEB-B023-B160-7149-C6DCB997D05D}"/>
                </a:ext>
              </a:extLst>
            </p:cNvPr>
            <p:cNvSpPr/>
            <p:nvPr/>
          </p:nvSpPr>
          <p:spPr>
            <a:xfrm>
              <a:off x="539749" y="1722689"/>
              <a:ext cx="8007351" cy="575904"/>
            </a:xfrm>
            <a:prstGeom prst="roundRect">
              <a:avLst/>
            </a:prstGeom>
            <a:solidFill>
              <a:schemeClr val="bg1"/>
            </a:solidFill>
            <a:ln w="19050">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spcBef>
                  <a:spcPts val="240"/>
                </a:spcBef>
                <a:spcAft>
                  <a:spcPts val="240"/>
                </a:spcAft>
              </a:pPr>
              <a:r>
                <a:rPr lang="en-US" sz="1200" dirty="0">
                  <a:solidFill>
                    <a:schemeClr val="tx1"/>
                  </a:solidFill>
                </a:rPr>
                <a:t>Fewer than 5 symptoms of depression</a:t>
              </a:r>
              <a:endParaRPr lang="en-US" sz="1200" baseline="30000" dirty="0">
                <a:solidFill>
                  <a:schemeClr val="tx1"/>
                </a:solidFill>
              </a:endParaRPr>
            </a:p>
          </p:txBody>
        </p:sp>
        <p:sp>
          <p:nvSpPr>
            <p:cNvPr id="8" name="Rectangle: Rounded Corners 7">
              <a:extLst>
                <a:ext uri="{FF2B5EF4-FFF2-40B4-BE49-F238E27FC236}">
                  <a16:creationId xmlns:a16="http://schemas.microsoft.com/office/drawing/2014/main" id="{1763FDA1-FD23-5D90-05C9-3E5171E6F83B}"/>
                </a:ext>
              </a:extLst>
            </p:cNvPr>
            <p:cNvSpPr/>
            <p:nvPr/>
          </p:nvSpPr>
          <p:spPr>
            <a:xfrm>
              <a:off x="996949" y="1508926"/>
              <a:ext cx="4161791" cy="427525"/>
            </a:xfrm>
            <a:prstGeom prst="round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Sub-threshold depressive </a:t>
              </a:r>
              <a:r>
                <a:rPr lang="en-US" sz="1400" b="1" dirty="0" err="1">
                  <a:solidFill>
                    <a:schemeClr val="tx1"/>
                  </a:solidFill>
                </a:rPr>
                <a:t>symptoms</a:t>
              </a:r>
              <a:r>
                <a:rPr lang="en-US" sz="1400" b="1" baseline="30000" dirty="0" err="1">
                  <a:solidFill>
                    <a:schemeClr val="tx1"/>
                  </a:solidFill>
                </a:rPr>
                <a:t>a</a:t>
              </a:r>
              <a:endParaRPr lang="en-US" sz="1400" b="1" baseline="30000" dirty="0">
                <a:solidFill>
                  <a:schemeClr val="tx1"/>
                </a:solidFill>
              </a:endParaRPr>
            </a:p>
          </p:txBody>
        </p:sp>
      </p:grpSp>
      <p:grpSp>
        <p:nvGrpSpPr>
          <p:cNvPr id="28" name="Group 27">
            <a:extLst>
              <a:ext uri="{FF2B5EF4-FFF2-40B4-BE49-F238E27FC236}">
                <a16:creationId xmlns:a16="http://schemas.microsoft.com/office/drawing/2014/main" id="{383531DC-13F8-DFD8-40CE-58EB6E47BDE7}"/>
              </a:ext>
            </a:extLst>
          </p:cNvPr>
          <p:cNvGrpSpPr/>
          <p:nvPr/>
        </p:nvGrpSpPr>
        <p:grpSpPr>
          <a:xfrm>
            <a:off x="949324" y="2448197"/>
            <a:ext cx="9312911" cy="933763"/>
            <a:chOff x="539749" y="2456267"/>
            <a:chExt cx="9312911" cy="933763"/>
          </a:xfrm>
        </p:grpSpPr>
        <p:sp>
          <p:nvSpPr>
            <p:cNvPr id="9" name="Rectangle: Rounded Corners 8">
              <a:extLst>
                <a:ext uri="{FF2B5EF4-FFF2-40B4-BE49-F238E27FC236}">
                  <a16:creationId xmlns:a16="http://schemas.microsoft.com/office/drawing/2014/main" id="{6C533185-14E0-F91C-B74F-774B9E4D517B}"/>
                </a:ext>
              </a:extLst>
            </p:cNvPr>
            <p:cNvSpPr/>
            <p:nvPr/>
          </p:nvSpPr>
          <p:spPr>
            <a:xfrm>
              <a:off x="539749" y="2670030"/>
              <a:ext cx="8007351" cy="720000"/>
            </a:xfrm>
            <a:prstGeom prst="roundRect">
              <a:avLst>
                <a:gd name="adj" fmla="val 15533"/>
              </a:avLst>
            </a:prstGeom>
            <a:solidFill>
              <a:schemeClr val="bg1"/>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spcBef>
                  <a:spcPts val="240"/>
                </a:spcBef>
                <a:spcAft>
                  <a:spcPts val="240"/>
                </a:spcAft>
              </a:pPr>
              <a:r>
                <a:rPr lang="en-US" sz="1200" dirty="0">
                  <a:solidFill>
                    <a:schemeClr val="tx1"/>
                  </a:solidFill>
                </a:rPr>
                <a:t>Few, if any, symptoms in excess of those required to make the diagnosis are present, the intensity of the symptoms is distressing but manageable, and the symptoms result in minor impairment in social or occupational functioning</a:t>
              </a:r>
            </a:p>
          </p:txBody>
        </p:sp>
        <p:sp>
          <p:nvSpPr>
            <p:cNvPr id="15" name="Rectangle: Rounded Corners 14">
              <a:extLst>
                <a:ext uri="{FF2B5EF4-FFF2-40B4-BE49-F238E27FC236}">
                  <a16:creationId xmlns:a16="http://schemas.microsoft.com/office/drawing/2014/main" id="{EC80996D-1965-BF67-E3E9-65246F947657}"/>
                </a:ext>
              </a:extLst>
            </p:cNvPr>
            <p:cNvSpPr/>
            <p:nvPr/>
          </p:nvSpPr>
          <p:spPr>
            <a:xfrm>
              <a:off x="996949" y="2456267"/>
              <a:ext cx="4161791" cy="42752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Mild depression</a:t>
              </a:r>
              <a:endParaRPr lang="en-US" sz="1400" b="1" baseline="30000" dirty="0">
                <a:solidFill>
                  <a:schemeClr val="tx1"/>
                </a:solidFill>
              </a:endParaRPr>
            </a:p>
          </p:txBody>
        </p:sp>
        <p:sp>
          <p:nvSpPr>
            <p:cNvPr id="22" name="Oval 21">
              <a:extLst>
                <a:ext uri="{FF2B5EF4-FFF2-40B4-BE49-F238E27FC236}">
                  <a16:creationId xmlns:a16="http://schemas.microsoft.com/office/drawing/2014/main" id="{013D4645-674F-BCB8-9832-EA392FCD9847}"/>
                </a:ext>
              </a:extLst>
            </p:cNvPr>
            <p:cNvSpPr/>
            <p:nvPr/>
          </p:nvSpPr>
          <p:spPr>
            <a:xfrm>
              <a:off x="8481060" y="2673203"/>
              <a:ext cx="1371600" cy="71365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400" b="1" dirty="0">
                  <a:solidFill>
                    <a:schemeClr val="tx1"/>
                  </a:solidFill>
                </a:rPr>
                <a:t>MADRS: 9–17</a:t>
              </a:r>
            </a:p>
          </p:txBody>
        </p:sp>
      </p:grpSp>
      <p:grpSp>
        <p:nvGrpSpPr>
          <p:cNvPr id="29" name="Group 28">
            <a:extLst>
              <a:ext uri="{FF2B5EF4-FFF2-40B4-BE49-F238E27FC236}">
                <a16:creationId xmlns:a16="http://schemas.microsoft.com/office/drawing/2014/main" id="{D7E8C6A6-A251-3DB0-5703-387FCC30A0A3}"/>
              </a:ext>
            </a:extLst>
          </p:cNvPr>
          <p:cNvGrpSpPr/>
          <p:nvPr/>
        </p:nvGrpSpPr>
        <p:grpSpPr>
          <a:xfrm>
            <a:off x="1587499" y="3531564"/>
            <a:ext cx="9312911" cy="933763"/>
            <a:chOff x="539749" y="3783152"/>
            <a:chExt cx="9312911" cy="933763"/>
          </a:xfrm>
        </p:grpSpPr>
        <p:sp>
          <p:nvSpPr>
            <p:cNvPr id="16" name="Rectangle: Rounded Corners 15">
              <a:extLst>
                <a:ext uri="{FF2B5EF4-FFF2-40B4-BE49-F238E27FC236}">
                  <a16:creationId xmlns:a16="http://schemas.microsoft.com/office/drawing/2014/main" id="{38E31F6D-F69E-F0E5-A7EB-82CA871BD63B}"/>
                </a:ext>
              </a:extLst>
            </p:cNvPr>
            <p:cNvSpPr/>
            <p:nvPr/>
          </p:nvSpPr>
          <p:spPr>
            <a:xfrm>
              <a:off x="539749" y="3996915"/>
              <a:ext cx="8007351" cy="720000"/>
            </a:xfrm>
            <a:prstGeom prst="roundRect">
              <a:avLst/>
            </a:prstGeom>
            <a:solidFill>
              <a:schemeClr val="bg1"/>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spcBef>
                  <a:spcPts val="240"/>
                </a:spcBef>
                <a:spcAft>
                  <a:spcPts val="240"/>
                </a:spcAft>
              </a:pPr>
              <a:r>
                <a:rPr lang="en-US" sz="1200" dirty="0">
                  <a:solidFill>
                    <a:schemeClr val="tx1"/>
                  </a:solidFill>
                </a:rPr>
                <a:t>The number of symptoms, intensity of symptoms, and/or functional impairment are between those specified for ‘mild’ and ‘severe’</a:t>
              </a:r>
            </a:p>
          </p:txBody>
        </p:sp>
        <p:sp>
          <p:nvSpPr>
            <p:cNvPr id="17" name="Rectangle: Rounded Corners 16">
              <a:extLst>
                <a:ext uri="{FF2B5EF4-FFF2-40B4-BE49-F238E27FC236}">
                  <a16:creationId xmlns:a16="http://schemas.microsoft.com/office/drawing/2014/main" id="{B530D833-D8DC-59A3-E212-5866E011E753}"/>
                </a:ext>
              </a:extLst>
            </p:cNvPr>
            <p:cNvSpPr/>
            <p:nvPr/>
          </p:nvSpPr>
          <p:spPr>
            <a:xfrm>
              <a:off x="996949" y="3783152"/>
              <a:ext cx="4161791" cy="427525"/>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Moderate depression</a:t>
              </a:r>
              <a:endParaRPr lang="en-US" sz="1400" b="1" baseline="30000" dirty="0">
                <a:solidFill>
                  <a:schemeClr val="tx1"/>
                </a:solidFill>
              </a:endParaRPr>
            </a:p>
          </p:txBody>
        </p:sp>
        <p:sp>
          <p:nvSpPr>
            <p:cNvPr id="23" name="Oval 22">
              <a:extLst>
                <a:ext uri="{FF2B5EF4-FFF2-40B4-BE49-F238E27FC236}">
                  <a16:creationId xmlns:a16="http://schemas.microsoft.com/office/drawing/2014/main" id="{417F9747-32A1-DFD8-4A19-75B4EBB17D40}"/>
                </a:ext>
              </a:extLst>
            </p:cNvPr>
            <p:cNvSpPr/>
            <p:nvPr/>
          </p:nvSpPr>
          <p:spPr>
            <a:xfrm>
              <a:off x="8481060" y="4000088"/>
              <a:ext cx="1371600" cy="713653"/>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400" b="1" dirty="0">
                  <a:solidFill>
                    <a:schemeClr val="tx1"/>
                  </a:solidFill>
                </a:rPr>
                <a:t>MADRS: 18–34</a:t>
              </a:r>
            </a:p>
          </p:txBody>
        </p:sp>
      </p:grpSp>
      <p:grpSp>
        <p:nvGrpSpPr>
          <p:cNvPr id="30" name="Group 29">
            <a:extLst>
              <a:ext uri="{FF2B5EF4-FFF2-40B4-BE49-F238E27FC236}">
                <a16:creationId xmlns:a16="http://schemas.microsoft.com/office/drawing/2014/main" id="{F0044639-F6B1-8EDF-B6AA-4C720412C902}"/>
              </a:ext>
            </a:extLst>
          </p:cNvPr>
          <p:cNvGrpSpPr/>
          <p:nvPr/>
        </p:nvGrpSpPr>
        <p:grpSpPr>
          <a:xfrm>
            <a:off x="2225674" y="4614931"/>
            <a:ext cx="9312911" cy="933762"/>
            <a:chOff x="539749" y="4858771"/>
            <a:chExt cx="9312911" cy="933762"/>
          </a:xfrm>
        </p:grpSpPr>
        <p:sp>
          <p:nvSpPr>
            <p:cNvPr id="20" name="Rectangle: Rounded Corners 19">
              <a:extLst>
                <a:ext uri="{FF2B5EF4-FFF2-40B4-BE49-F238E27FC236}">
                  <a16:creationId xmlns:a16="http://schemas.microsoft.com/office/drawing/2014/main" id="{D5A2B8CF-3C6E-014F-A44F-185BE1FB5101}"/>
                </a:ext>
              </a:extLst>
            </p:cNvPr>
            <p:cNvSpPr/>
            <p:nvPr/>
          </p:nvSpPr>
          <p:spPr>
            <a:xfrm>
              <a:off x="539749" y="5072533"/>
              <a:ext cx="8007351" cy="720000"/>
            </a:xfrm>
            <a:prstGeom prst="roundRect">
              <a:avLst/>
            </a:prstGeom>
            <a:solidFill>
              <a:schemeClr val="bg1"/>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indent="4664075">
                <a:spcBef>
                  <a:spcPts val="240"/>
                </a:spcBef>
                <a:spcAft>
                  <a:spcPts val="240"/>
                </a:spcAft>
              </a:pPr>
              <a:r>
                <a:rPr lang="en-US" sz="1200" dirty="0">
                  <a:solidFill>
                    <a:schemeClr val="tx1"/>
                  </a:solidFill>
                </a:rPr>
                <a:t>The number of symptoms is substantially </a:t>
              </a:r>
              <a:br>
                <a:rPr lang="en-US" sz="1200" dirty="0">
                  <a:solidFill>
                    <a:schemeClr val="tx1"/>
                  </a:solidFill>
                </a:rPr>
              </a:br>
              <a:r>
                <a:rPr lang="en-US" sz="1200" dirty="0">
                  <a:solidFill>
                    <a:schemeClr val="tx1"/>
                  </a:solidFill>
                </a:rPr>
                <a:t>in excess of that required to make the diagnosis, the intensity of the symptoms is seriously distressing and unmanageable, and the symptoms markedly interfere with social and occupational functioning</a:t>
              </a:r>
            </a:p>
          </p:txBody>
        </p:sp>
        <p:sp>
          <p:nvSpPr>
            <p:cNvPr id="21" name="Rectangle: Rounded Corners 20">
              <a:extLst>
                <a:ext uri="{FF2B5EF4-FFF2-40B4-BE49-F238E27FC236}">
                  <a16:creationId xmlns:a16="http://schemas.microsoft.com/office/drawing/2014/main" id="{FA25010B-9DF0-B0F0-1271-EFA8D622516A}"/>
                </a:ext>
              </a:extLst>
            </p:cNvPr>
            <p:cNvSpPr/>
            <p:nvPr/>
          </p:nvSpPr>
          <p:spPr>
            <a:xfrm>
              <a:off x="996949" y="4858771"/>
              <a:ext cx="4161791" cy="427525"/>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Severe depression</a:t>
              </a:r>
              <a:endParaRPr lang="en-US" sz="1400" b="1" baseline="30000" dirty="0">
                <a:solidFill>
                  <a:schemeClr val="bg1"/>
                </a:solidFill>
              </a:endParaRPr>
            </a:p>
          </p:txBody>
        </p:sp>
        <p:sp>
          <p:nvSpPr>
            <p:cNvPr id="24" name="Oval 23">
              <a:extLst>
                <a:ext uri="{FF2B5EF4-FFF2-40B4-BE49-F238E27FC236}">
                  <a16:creationId xmlns:a16="http://schemas.microsoft.com/office/drawing/2014/main" id="{BFD2251B-E4D2-0B9D-3016-7E29C7EE9EC5}"/>
                </a:ext>
              </a:extLst>
            </p:cNvPr>
            <p:cNvSpPr/>
            <p:nvPr/>
          </p:nvSpPr>
          <p:spPr>
            <a:xfrm>
              <a:off x="8481060" y="5051044"/>
              <a:ext cx="1371600" cy="713653"/>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400" b="1" dirty="0"/>
                <a:t>MADRS: 35–60</a:t>
              </a:r>
            </a:p>
          </p:txBody>
        </p:sp>
      </p:grpSp>
    </p:spTree>
    <p:extLst>
      <p:ext uri="{BB962C8B-B14F-4D97-AF65-F5344CB8AC3E}">
        <p14:creationId xmlns:p14="http://schemas.microsoft.com/office/powerpoint/2010/main" val="40333735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dirty="0" smtClean="0"/>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&#65279;<?xml version="1.0" encoding="utf-8"?><Relationships xmlns="http://schemas.openxmlformats.org/package/2006/relationships"><Relationship Type="http://schemas.microsoft.com/office/2011/relationships/webextension" Target="/ppt/webextensions/webextension1.xml" Id="rId1" /></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5ECC8D0-FDAA-4575-9CBC-F31A8967BD43}">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57DDD5-B2AA-4BBA-9C23-19566C160E4E}">
  <ds:schemaRefs>
    <ds:schemaRef ds:uri="http://schemas.microsoft.com/sharepoint/v3/contenttype/forms"/>
  </ds:schemaRefs>
</ds:datastoreItem>
</file>

<file path=customXml/itemProps2.xml><?xml version="1.0" encoding="utf-8"?>
<ds:datastoreItem xmlns:ds="http://schemas.openxmlformats.org/officeDocument/2006/customXml" ds:itemID="{17B15C88-4031-4F4E-BA98-CAED57AF7C63}">
  <ds:schemaRefs>
    <ds:schemaRef ds:uri="http://schemas.microsoft.com/office/2006/documentManagement/types"/>
    <ds:schemaRef ds:uri="28627d7c-4416-4bc1-86cf-ca6c3a42a8f2"/>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elements/1.1/"/>
    <ds:schemaRef ds:uri="08562aa6-c0ad-4fb9-8a82-15409d3a28b4"/>
    <ds:schemaRef ds:uri="http://purl.org/dc/dcmitype/"/>
    <ds:schemaRef ds:uri="http://purl.org/dc/terms/"/>
  </ds:schemaRefs>
</ds:datastoreItem>
</file>

<file path=customXml/itemProps3.xml><?xml version="1.0" encoding="utf-8"?>
<ds:datastoreItem xmlns:ds="http://schemas.openxmlformats.org/officeDocument/2006/customXml" ds:itemID="{8C6DA629-F75E-45E1-AACB-2A8F224C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1975</TotalTime>
  <Words>15607</Words>
  <Application>Microsoft Office PowerPoint</Application>
  <PresentationFormat>Widescreen</PresentationFormat>
  <Paragraphs>1283</Paragraphs>
  <Slides>51</Slides>
  <Notes>51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ElsevierGulliver</vt:lpstr>
      <vt:lpstr>Times New Roman</vt:lpstr>
      <vt:lpstr>Neurotorium - PowerPoint-Skabelon - 2022-01-28</vt:lpstr>
      <vt:lpstr>PowerPoint Presentation</vt:lpstr>
      <vt:lpstr>History of depression</vt:lpstr>
      <vt:lpstr>Definition of major depressive disorder</vt:lpstr>
      <vt:lpstr>Depression</vt:lpstr>
      <vt:lpstr>Depression</vt:lpstr>
      <vt:lpstr>Symptoms of depression</vt:lpstr>
      <vt:lpstr>The impact of the symptoms of depression on patients</vt:lpstr>
      <vt:lpstr>MDD symptoms in DSM-5-TR</vt:lpstr>
      <vt:lpstr>DSM-5-TR criteria for MDD</vt:lpstr>
      <vt:lpstr>The Montgomery–Åsberg Depression Rating Scale </vt:lpstr>
      <vt:lpstr>Definitions of clinical course and treatment outcomes I</vt:lpstr>
      <vt:lpstr>MDD is a complex, often recurrent and remitting disorder1</vt:lpstr>
      <vt:lpstr>Residual depressive symptoms and the risk of relapse</vt:lpstr>
      <vt:lpstr>Definitions of symptoms and signs</vt:lpstr>
      <vt:lpstr>Definitions of epidemiological terms</vt:lpstr>
      <vt:lpstr>Definitions of burden of disease and key epidemiological terms </vt:lpstr>
      <vt:lpstr>Definitions of clinical course and treatment outcomes II</vt:lpstr>
      <vt:lpstr>Diagnosis of major depressive disorder – signs and symptoms</vt:lpstr>
      <vt:lpstr>Signs and symptoms of depression – diagnostic criteria</vt:lpstr>
      <vt:lpstr>Levels of depression severity</vt:lpstr>
      <vt:lpstr>Structured interviews for diagnosis of MDD</vt:lpstr>
      <vt:lpstr>Major depressive disorder – differential diagnosis</vt:lpstr>
      <vt:lpstr>DSM categories related to depressive disorders</vt:lpstr>
      <vt:lpstr>Persistent depressive disorder (PDD)</vt:lpstr>
      <vt:lpstr>Other specified depressive disorders</vt:lpstr>
      <vt:lpstr>Other differential diagnoses</vt:lpstr>
      <vt:lpstr>MDD specifiers I </vt:lpstr>
      <vt:lpstr>MDD specifiers II </vt:lpstr>
      <vt:lpstr>MDD specifiers III </vt:lpstr>
      <vt:lpstr>MDD specifiers IV</vt:lpstr>
      <vt:lpstr>MDD specifiers V</vt:lpstr>
      <vt:lpstr>ICD-11 classification of depression</vt:lpstr>
      <vt:lpstr>Common screening and rating instruments for depression</vt:lpstr>
      <vt:lpstr>Hamilton Depression Rating Scale (HAM-D)</vt:lpstr>
      <vt:lpstr>Montgomery–Åsberg Depression Rating Scale (MADRS)</vt:lpstr>
      <vt:lpstr>Children Depression Rating Scale – Revised (CDRS-R) </vt:lpstr>
      <vt:lpstr>Beck Depression Inventory (BDI-II)</vt:lpstr>
      <vt:lpstr>Geriatric Depression Scale (GDS)</vt:lpstr>
      <vt:lpstr>Center for Epidemiologic Studies Depression Scale (CES-D)</vt:lpstr>
      <vt:lpstr>Patient Health Questionnaire (PHQ2 or PHQ9)</vt:lpstr>
      <vt:lpstr>General Behavior Inventory 10-Item Depression Scale (GBI-10D) </vt:lpstr>
      <vt:lpstr>Measuring treatment outcomes in depression</vt:lpstr>
      <vt:lpstr>Depression severity captured in different rating scales</vt:lpstr>
      <vt:lpstr>The course of MDD</vt:lpstr>
      <vt:lpstr>Measurement-based care in depression</vt:lpstr>
      <vt:lpstr>Functional, physical, and psychosocial impacts of depression</vt:lpstr>
      <vt:lpstr>Functional impairment in depression</vt:lpstr>
      <vt:lpstr>Physical health outcome in people with depression</vt:lpstr>
      <vt:lpstr>Patient-reported psychopathology in patients in remission</vt:lpstr>
      <vt:lpstr>Summary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1662</cp:revision>
  <cp:lastPrinted>2025-06-06T09:38:54Z</cp:lastPrinted>
  <dcterms:created xsi:type="dcterms:W3CDTF">2017-01-23T14:24:15Z</dcterms:created>
  <dcterms:modified xsi:type="dcterms:W3CDTF">2025-07-01T07:25:43Z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