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customXml/item1.xml" ContentType="application/xml"/>
  <Override PartName="/customXml/itemProps1.xml" ContentType="application/vnd.openxmlformats-officedocument.customXmlProperties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1056" r:id="rId28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slide" Target="/ppt/slides/slide24.xml" Id="rId28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Id2" /><Relationship Type="http://schemas.openxmlformats.org/officeDocument/2006/relationships/notesMaster" Target="/ppt/notesMasters/notesMaster1.xml" Id="rId1" /></Relationship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</a:pPr>
            <a:r>
              <a:rPr lang="en-US" altLang="en-US" dirty="0"/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</a:pPr>
            <a:r>
              <a:rPr lang="en-US" altLang="en-US" dirty="0"/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267571">
              <a:defRPr/>
            </a:pPr>
            <a:fld id="{FEE19878-C735-4833-80BB-BD34E17CD45F}" type="slidenum">
              <a:rPr lang="en-US">
                <a:solidFill>
                  <a:prstClr val="black"/>
                </a:solidFill>
                <a:latin typeface="Calibri"/>
              </a:rPr>
              <a:pPr defTabSz="1267571">
                <a:defRPr/>
              </a:pPr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22976B32-0888-2FDE-BD9B-5949C8CD5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5325" y="1406525"/>
            <a:ext cx="5708650" cy="3211513"/>
          </a:xfrm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0DC70C-85F7-429D-C229-06D3AD2C8A2F}"/>
              </a:ext>
            </a:extLst>
          </p:cNvPr>
          <p:cNvSpPr/>
          <p:nvPr/>
        </p:nvSpPr>
        <p:spPr>
          <a:xfrm>
            <a:off x="826693" y="1768230"/>
            <a:ext cx="4660841" cy="2249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53452-512D-559C-ED7B-25216F575BD9}"/>
              </a:ext>
            </a:extLst>
          </p:cNvPr>
          <p:cNvSpPr txBox="1"/>
          <p:nvPr/>
        </p:nvSpPr>
        <p:spPr>
          <a:xfrm>
            <a:off x="-1" y="1768230"/>
            <a:ext cx="673124" cy="8134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DSM-5 MDD &amp; PDD (F) &amp; (G) Pg 193-194</a:t>
            </a:r>
            <a:endParaRPr lang="en-GB" sz="9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00521F-4BCE-9DB3-9A24-349F9A4D5DBF}"/>
              </a:ext>
            </a:extLst>
          </p:cNvPr>
          <p:cNvCxnSpPr>
            <a:cxnSpLocks/>
            <a:stCxn id="5" idx="2"/>
            <a:endCxn id="2" idx="1"/>
          </p:cNvCxnSpPr>
          <p:nvPr/>
        </p:nvCxnSpPr>
        <p:spPr>
          <a:xfrm>
            <a:off x="336561" y="2581703"/>
            <a:ext cx="490132" cy="31112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253114"/>
      </p:ext>
    </p:extLst>
  </p:cSld>
  <p:clrMapOvr>
    <a:masterClrMapping/>
  </p:clrMapOvr>
</p:note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2528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3.xml" Id="rId3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4.xml.rels>&#65279;<?xml version="1.0" encoding="utf-8"?><Relationships xmlns="http://schemas.openxmlformats.org/package/2006/relationships"><Relationship Type="http://schemas.openxmlformats.org/officeDocument/2006/relationships/notesSlide" Target="/ppt/notesSlides/notesSlide24.xml" Id="rId2" /><Relationship Type="http://schemas.openxmlformats.org/officeDocument/2006/relationships/slideLayout" Target="/ppt/slideLayouts/slideLayout3.xml" Id="rId1" /></Relationships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891337-F4A5-8C69-650B-A1717924AC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1"/>
            <a:ext cx="9213851" cy="266676"/>
          </a:xfrm>
        </p:spPr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1193B9A-0714-5230-9375-B67688B9B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7"/>
            <a:ext cx="9213851" cy="332399"/>
          </a:xfrm>
        </p:spPr>
        <p:txBody>
          <a:bodyPr/>
          <a:lstStyle/>
          <a:p>
            <a:r>
              <a:rPr lang="en-GB" dirty="0"/>
              <a:t>Persistent depressive disorder (PDD)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DB307D6-5C61-4FB4-B7E4-6236C647464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2" y="1416786"/>
            <a:ext cx="9213849" cy="441521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PDD is marked by a depressed mood lasting most of the day, for more days than not, over ≥2 years, in adults or ≥1 year of depressed or irritable mood in children and adolescents</a:t>
            </a:r>
          </a:p>
          <a:p>
            <a:r>
              <a:rPr lang="en-US" dirty="0">
                <a:solidFill>
                  <a:schemeClr val="tx1"/>
                </a:solidFill>
              </a:rPr>
              <a:t>Must also include ≥2 of the following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Overeating or poor appetite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Hypersomnia or insomnia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Fatigue or low energy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Low self-esteem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Poor concentration or indecisiveness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Feelings of hopelessness</a:t>
            </a:r>
          </a:p>
          <a:p>
            <a:r>
              <a:rPr lang="en-US" dirty="0">
                <a:solidFill>
                  <a:schemeClr val="tx1"/>
                </a:solidFill>
              </a:rPr>
              <a:t>PDD can begin early in life and has a chronic course, with symptoms that persist or fluctuate, but are much less likely to resolve fully than they are in a nonchronic major depressive episode</a:t>
            </a:r>
          </a:p>
          <a:p>
            <a:r>
              <a:rPr lang="en-US" dirty="0">
                <a:solidFill>
                  <a:schemeClr val="tx1"/>
                </a:solidFill>
              </a:rPr>
              <a:t>PDD may be preceded or accompanied by MDD episodes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ECD2EA-FA7C-EEDA-72C3-F6E4F9B306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2" y="6102000"/>
            <a:ext cx="9213849" cy="619200"/>
          </a:xfrm>
        </p:spPr>
        <p:txBody>
          <a:bodyPr/>
          <a:lstStyle/>
          <a:p>
            <a:r>
              <a:rPr lang="en-GB"/>
              <a:t>MDD=major depressive disorder; PDD=persistent depressive disorder</a:t>
            </a:r>
          </a:p>
          <a:p>
            <a:endParaRPr lang="en-GB"/>
          </a:p>
          <a:p>
            <a:r>
              <a:rPr lang="en-GB"/>
              <a:t>APA. DSM-5-TR. 2022</a:t>
            </a:r>
          </a:p>
        </p:txBody>
      </p:sp>
    </p:spTree>
    <p:extLst>
      <p:ext uri="{BB962C8B-B14F-4D97-AF65-F5344CB8AC3E}">
        <p14:creationId xmlns:p14="http://schemas.microsoft.com/office/powerpoint/2010/main" val="3772686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