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tableStyles.xml" ContentType="application/vnd.openxmlformats-officedocument.presentationml.tableStyles+xml"/>
  <Override PartName="/customXml/item2.xml" ContentType="application/xml"/>
  <Override PartName="/customXml/itemProps2.xml" ContentType="application/vnd.openxmlformats-officedocument.customXmlProperties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1.xml" ContentType="application/vnd.openxmlformats-officedocument.presentationml.tags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ommentAuthors.xml" ContentType="application/vnd.openxmlformats-officedocument.presentationml.commentAuthor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56"/>
  </p:notesMasterIdLst>
  <p:handoutMasterIdLst>
    <p:handoutMasterId r:id="rId57"/>
  </p:handoutMasterIdLst>
  <p:sldIdLst>
    <p:sldId id="425" r:id="rId29"/>
  </p:sldIdLst>
  <p:sldSz cx="12192000" cy="6858000"/>
  <p:notesSz cx="7099300" cy="10234613"/>
  <p:custDataLst>
    <p:tags r:id="rId5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7A505D-5E7E-6BEB-4195-801D42364FA7}" name="Ceren Akdeniz Vogt" initials="CA" userId="S::cak@lundbeckfonden.com::6291f9b8-8487-4396-8769-615d243e0f4b" providerId="AD"/>
  <p188:author id="{29765362-E0D3-DCC9-7F4D-A4B5DF9B9193}" name="Anthony Cleare" initials="AC" userId="S::spmaajc@kcl.ac.uk::d57f10dc-95a9-46a8-8e9c-e74b570fad1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3F1A01"/>
    <a:srgbClr val="8C7567"/>
    <a:srgbClr val="D9D1CC"/>
    <a:srgbClr val="1A1A17"/>
    <a:srgbClr val="DADDE1"/>
    <a:srgbClr val="D9D9D9"/>
    <a:srgbClr val="FCEBCC"/>
    <a:srgbClr val="EDECE5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27" autoAdjust="0"/>
    <p:restoredTop sz="78329" autoAdjust="0"/>
  </p:normalViewPr>
  <p:slideViewPr>
    <p:cSldViewPr snapToGrid="0" snapToObjects="1">
      <p:cViewPr varScale="1">
        <p:scale>
          <a:sx n="86" d="100"/>
          <a:sy n="86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4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6" d="100"/>
        <a:sy n="116" d="100"/>
      </p:scale>
      <p:origin x="0" y="-1572"/>
    </p:cViewPr>
  </p:sorterViewPr>
  <p:notesViewPr>
    <p:cSldViewPr snapToGrid="0" snapToObjects="1">
      <p:cViewPr>
        <p:scale>
          <a:sx n="125" d="100"/>
          <a:sy n="125" d="100"/>
        </p:scale>
        <p:origin x="2832" y="-18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ableStyles" Target="/ppt/tableStyles.xml" Id="rId63" /><Relationship Type="http://schemas.openxmlformats.org/officeDocument/2006/relationships/customXml" Target="/customXml/item2.xml" Id="rId2" /><Relationship Type="http://schemas.openxmlformats.org/officeDocument/2006/relationships/slide" Target="/ppt/slides/slide25.xml" Id="rId29" /><Relationship Type="http://schemas.openxmlformats.org/officeDocument/2006/relationships/tags" Target="/ppt/tags/tag1.xml" Id="rId58" /><Relationship Type="http://schemas.openxmlformats.org/officeDocument/2006/relationships/viewProps" Target="/ppt/viewProps.xml" Id="rId61" /><Relationship Type="http://schemas.openxmlformats.org/officeDocument/2006/relationships/notesMaster" Target="/ppt/notesMasters/notesMaster1.xml" Id="rId56" /><Relationship Type="http://schemas.microsoft.com/office/2018/10/relationships/authors" Target="/ppt/authors.xml" Id="rId64" /><Relationship Type="http://schemas.openxmlformats.org/officeDocument/2006/relationships/customXml" Target="/customXml/item3.xml" Id="rId3" /><Relationship Type="http://schemas.openxmlformats.org/officeDocument/2006/relationships/commentAuthors" Target="/ppt/commentAuthors.xml" Id="rId59" /><Relationship Type="http://schemas.openxmlformats.org/officeDocument/2006/relationships/theme" Target="/ppt/theme/theme1.xml" Id="rId6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57" /><Relationship Type="http://schemas.openxmlformats.org/officeDocument/2006/relationships/presProps" Target="/ppt/presProps.xml" Id="rId60" /><Relationship Type="http://schemas.openxmlformats.org/officeDocument/2006/relationships/slideMaster" Target="/ppt/slideMasters/slideMaster1.xml" Id="rId4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304" y="6"/>
            <a:ext cx="3076363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01-07-2025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304" y="9721106"/>
            <a:ext cx="3076363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Id2" /><Relationship Type="http://schemas.openxmlformats.org/officeDocument/2006/relationships/notesMaster" Target="/ppt/notesMasters/notesMaster1.xml" Id="rId1" /></Relationship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19878-C735-4833-80BB-BD34E17CD45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39D26613-375D-C04D-F255-534F50EA87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27100" y="1484313"/>
            <a:ext cx="5245100" cy="2951162"/>
          </a:xfrm>
        </p:spPr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B68E977A-3FB2-A3EA-4443-52F4ABF67B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374"/>
              </a:spcBef>
              <a:defRPr/>
            </a:pPr>
            <a:r>
              <a:rPr lang="en-US" altLang="en-US" dirty="0">
                <a:solidFill>
                  <a:prstClr val="black"/>
                </a:solidFill>
              </a:rPr>
              <a:t>Reference:</a:t>
            </a:r>
          </a:p>
          <a:p>
            <a:pPr marL="237675" indent="-237675">
              <a:spcBef>
                <a:spcPts val="374"/>
              </a:spcBef>
              <a:buFont typeface="+mj-lt"/>
              <a:buAutoNum type="arabicPeriod"/>
              <a:defRPr/>
            </a:pPr>
            <a:r>
              <a:rPr lang="en-US" altLang="en-US" dirty="0">
                <a:solidFill>
                  <a:prstClr val="black"/>
                </a:solidFill>
              </a:rPr>
              <a:t>American Psychiatric Association. Diagnostic and Statistical Manual of Mental Disorders. Fifth Edition – text revision. © American Psychiatric Association, 2022.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84A6BE-4E0A-F5C2-6613-58BE6E0A228D}"/>
              </a:ext>
            </a:extLst>
          </p:cNvPr>
          <p:cNvSpPr/>
          <p:nvPr/>
        </p:nvSpPr>
        <p:spPr>
          <a:xfrm>
            <a:off x="905235" y="2118062"/>
            <a:ext cx="1353485" cy="17307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70" tIns="47535" rIns="95070" bIns="47535"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DA0175-D107-714F-BB26-F03EC008F881}"/>
              </a:ext>
            </a:extLst>
          </p:cNvPr>
          <p:cNvSpPr/>
          <p:nvPr/>
        </p:nvSpPr>
        <p:spPr>
          <a:xfrm>
            <a:off x="2316849" y="2035648"/>
            <a:ext cx="3653812" cy="1936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70" tIns="47535" rIns="95070" bIns="47535"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A99348-B792-EC66-AD41-90A08DA33D2D}"/>
              </a:ext>
            </a:extLst>
          </p:cNvPr>
          <p:cNvSpPr txBox="1"/>
          <p:nvPr/>
        </p:nvSpPr>
        <p:spPr>
          <a:xfrm>
            <a:off x="5538847" y="799426"/>
            <a:ext cx="850524" cy="5263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5070" tIns="47535" rIns="95070" bIns="47535" rtlCol="0">
            <a:spAutoFit/>
          </a:bodyPr>
          <a:lstStyle/>
          <a:p>
            <a:r>
              <a:rPr lang="en-US" sz="900" dirty="0"/>
              <a:t>DSM-5 MDD &amp; PDD (I) Pg 209-210</a:t>
            </a:r>
            <a:endParaRPr lang="en-GB" sz="9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B2D5434-AAFE-5EA7-2336-7ED03578D930}"/>
              </a:ext>
            </a:extLst>
          </p:cNvPr>
          <p:cNvCxnSpPr>
            <a:stCxn id="5" idx="2"/>
          </p:cNvCxnSpPr>
          <p:nvPr/>
        </p:nvCxnSpPr>
        <p:spPr>
          <a:xfrm flipH="1">
            <a:off x="5347852" y="1325789"/>
            <a:ext cx="616257" cy="7098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6FCC7A8-38FA-AE9B-6C1B-E33915475726}"/>
              </a:ext>
            </a:extLst>
          </p:cNvPr>
          <p:cNvSpPr txBox="1"/>
          <p:nvPr/>
        </p:nvSpPr>
        <p:spPr>
          <a:xfrm>
            <a:off x="121112" y="465854"/>
            <a:ext cx="2137608" cy="926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5070" tIns="47535" rIns="95070" bIns="47535" rtlCol="0">
            <a:spAutoFit/>
          </a:bodyPr>
          <a:lstStyle/>
          <a:p>
            <a:r>
              <a:rPr lang="en-US" sz="900" dirty="0"/>
              <a:t>DSM-5 Differential diagnoses Pg 191, 192</a:t>
            </a:r>
          </a:p>
          <a:p>
            <a:r>
              <a:rPr lang="en-US" sz="900" dirty="0"/>
              <a:t>DSM-5 PMDD (A) Pg 197</a:t>
            </a:r>
          </a:p>
          <a:p>
            <a:r>
              <a:rPr lang="en-US" sz="900" dirty="0"/>
              <a:t>DSM-5 Substance/medication induced depressive disorder Pg 201</a:t>
            </a:r>
          </a:p>
          <a:p>
            <a:r>
              <a:rPr lang="en-US" sz="900" dirty="0"/>
              <a:t>DSM-5 Depressive disorder due to another medical condition (A) Pg 206</a:t>
            </a:r>
            <a:endParaRPr lang="en-GB" sz="9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E630A7-BBC6-4483-813E-D2D3D841F5C1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1189916" y="1392849"/>
            <a:ext cx="221785" cy="7252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281100"/>
      </p:ext>
    </p:extLst>
  </p:cSld>
  <p:clrMapOvr>
    <a:masterClrMapping/>
  </p:clrMapOvr>
</p:note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235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5.xml.rels>&#65279;<?xml version="1.0" encoding="utf-8"?><Relationships xmlns="http://schemas.openxmlformats.org/package/2006/relationships"><Relationship Type="http://schemas.openxmlformats.org/officeDocument/2006/relationships/notesSlide" Target="/ppt/notesSlides/notesSlide25.xml" Id="rId2" /><Relationship Type="http://schemas.openxmlformats.org/officeDocument/2006/relationships/slideLayout" Target="/ppt/slideLayouts/slideLayout11.xml" Id="rId1" /></Relationships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30A4AAA-0D73-7676-8424-B486710EF4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Definitions and diagnosis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4C6C9A-E09B-E745-D7C9-88638BEFD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specified depressive disorders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CBDD54A-53FB-FCF4-4CC1-C13C85EB5837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b="1" dirty="0"/>
              <a:t>Recurrent brief depression </a:t>
            </a:r>
            <a:r>
              <a:rPr lang="en-GB" dirty="0"/>
              <a:t>– concurrent depressed mood and ≥4 other symptoms of MDD for 2–13 days at least once per month (not associated with the menstrual cycle) for at least 12 consecutive months</a:t>
            </a:r>
          </a:p>
          <a:p>
            <a:r>
              <a:rPr lang="en-GB" b="1" dirty="0"/>
              <a:t>Short-duration depressive episode (4–13 days) </a:t>
            </a:r>
            <a:r>
              <a:rPr lang="en-GB" dirty="0"/>
              <a:t>– depressed affect and ≥4 other symptoms of an MDE for 4–13 days</a:t>
            </a:r>
          </a:p>
          <a:p>
            <a:r>
              <a:rPr lang="en-GB" b="1" dirty="0"/>
              <a:t>Depressive episode with insufficient symptoms </a:t>
            </a:r>
            <a:r>
              <a:rPr lang="en-GB" dirty="0"/>
              <a:t>– depressed affect and ≥1 other symptom of an MDE that persist for ≥2 weeks</a:t>
            </a:r>
          </a:p>
          <a:p>
            <a:r>
              <a:rPr lang="en-GB" b="1" dirty="0"/>
              <a:t>Major depressive episode superimposed</a:t>
            </a:r>
            <a:r>
              <a:rPr lang="en-GB" dirty="0"/>
              <a:t>… on schizophrenia, schizophreniform disorder, delusional disorder, or other specified and unspecified schizophrenia-spectrum and other psychotic disorder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63EE90F-1876-B000-BBE9-407BD1E7520D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As well as premenstrual dysphoric disorder and substance/medical-induced depressive disorder and depressive disorder due to another medical condition, the DSM-5-TR includes diagnoses that, whilst causing distress or impairment to the individual, do not meet the full criteria for other diagnoses within the depressive disorders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DCB410-43AD-FDB1-D26F-05BA289E4E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DSM-5-TR=Diagnostic and Statistical Manual of Mental Disorders, 5</a:t>
            </a:r>
            <a:r>
              <a:rPr lang="en-US" baseline="30000"/>
              <a:t>th</a:t>
            </a:r>
            <a:r>
              <a:rPr lang="en-US"/>
              <a:t> edition – text revision; </a:t>
            </a:r>
            <a:r>
              <a:rPr lang="en-GB"/>
              <a:t>MDD=major depressive disorder; MDE=major depressive episode</a:t>
            </a:r>
          </a:p>
          <a:p>
            <a:endParaRPr lang="en-GB"/>
          </a:p>
          <a:p>
            <a:r>
              <a:rPr lang="en-GB"/>
              <a:t>APA. DSM-5-TR. 2022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987A21-D0F8-ECB7-5CF7-6CDA2983BC4D}"/>
              </a:ext>
            </a:extLst>
          </p:cNvPr>
          <p:cNvSpPr txBox="1"/>
          <p:nvPr/>
        </p:nvSpPr>
        <p:spPr>
          <a:xfrm>
            <a:off x="3879453" y="4674543"/>
            <a:ext cx="6922294" cy="919401"/>
          </a:xfrm>
          <a:prstGeom prst="roundRect">
            <a:avLst>
              <a:gd name="adj" fmla="val 14595"/>
            </a:avLst>
          </a:prstGeom>
          <a:solidFill>
            <a:srgbClr val="D9D1CC"/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These diagnoses apply to presentations of symptoms that, whilst not meeting the criteria for disorders in the depressive disorders diagnostic class, cause clinically significant distress or impairment in functioning</a:t>
            </a:r>
          </a:p>
        </p:txBody>
      </p:sp>
    </p:spTree>
    <p:extLst>
      <p:ext uri="{BB962C8B-B14F-4D97-AF65-F5344CB8AC3E}">
        <p14:creationId xmlns:p14="http://schemas.microsoft.com/office/powerpoint/2010/main" val="2666919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15C88-4031-4F4E-BA98-CAED57AF7C63}">
  <ds:schemaRefs>
    <ds:schemaRef ds:uri="http://schemas.microsoft.com/office/2006/documentManagement/types"/>
    <ds:schemaRef ds:uri="28627d7c-4416-4bc1-86cf-ca6c3a42a8f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1975</TotalTime>
  <Words>15607</Words>
  <Application>Microsoft Office PowerPoint</Application>
  <PresentationFormat>Widescreen</PresentationFormat>
  <Paragraphs>1283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ElsevierGulliver</vt:lpstr>
      <vt:lpstr>Times New Roman</vt:lpstr>
      <vt:lpstr>Neurotorium - PowerPoint-Skabelon - 2022-01-28</vt:lpstr>
      <vt:lpstr>PowerPoint Presentation</vt:lpstr>
      <vt:lpstr>History of depression</vt:lpstr>
      <vt:lpstr>Definition of major depressive disorder</vt:lpstr>
      <vt:lpstr>Depression</vt:lpstr>
      <vt:lpstr>Depression</vt:lpstr>
      <vt:lpstr>Symptoms of depression</vt:lpstr>
      <vt:lpstr>The impact of the symptoms of depression on patients</vt:lpstr>
      <vt:lpstr>MDD symptoms in DSM-5-TR</vt:lpstr>
      <vt:lpstr>DSM-5-TR criteria for MDD</vt:lpstr>
      <vt:lpstr>The Montgomery–Åsberg Depression Rating Scale </vt:lpstr>
      <vt:lpstr>Definitions of clinical course and treatment outcomes I</vt:lpstr>
      <vt:lpstr>MDD is a complex, often recurrent and remitting disorder1</vt:lpstr>
      <vt:lpstr>Residual depressive symptoms and the risk of relapse</vt:lpstr>
      <vt:lpstr>Definitions of symptoms and signs</vt:lpstr>
      <vt:lpstr>Definitions of epidemiological terms</vt:lpstr>
      <vt:lpstr>Definitions of burden of disease and key epidemiological terms </vt:lpstr>
      <vt:lpstr>Definitions of clinical course and treatment outcomes II</vt:lpstr>
      <vt:lpstr>Diagnosis of major depressive disorder – signs and symptoms</vt:lpstr>
      <vt:lpstr>Signs and symptoms of depression – diagnostic criteria</vt:lpstr>
      <vt:lpstr>Levels of depression severity</vt:lpstr>
      <vt:lpstr>Structured interviews for diagnosis of MDD</vt:lpstr>
      <vt:lpstr>Major depressive disorder – differential diagnosis</vt:lpstr>
      <vt:lpstr>DSM categories related to depressive disorders</vt:lpstr>
      <vt:lpstr>Persistent depressive disorder (PDD)</vt:lpstr>
      <vt:lpstr>Other specified depressive disorders</vt:lpstr>
      <vt:lpstr>Other differential diagnoses</vt:lpstr>
      <vt:lpstr>MDD specifiers I </vt:lpstr>
      <vt:lpstr>MDD specifiers II </vt:lpstr>
      <vt:lpstr>MDD specifiers III </vt:lpstr>
      <vt:lpstr>MDD specifiers IV</vt:lpstr>
      <vt:lpstr>MDD specifiers V</vt:lpstr>
      <vt:lpstr>ICD-11 classification of depression</vt:lpstr>
      <vt:lpstr>Common screening and rating instruments for depression</vt:lpstr>
      <vt:lpstr>Hamilton Depression Rating Scale (HAM-D)</vt:lpstr>
      <vt:lpstr>Montgomery–Åsberg Depression Rating Scale (MADRS)</vt:lpstr>
      <vt:lpstr>Children Depression Rating Scale – Revised (CDRS-R) </vt:lpstr>
      <vt:lpstr>Beck Depression Inventory (BDI-II)</vt:lpstr>
      <vt:lpstr>Geriatric Depression Scale (GDS)</vt:lpstr>
      <vt:lpstr>Center for Epidemiologic Studies Depression Scale (CES-D)</vt:lpstr>
      <vt:lpstr>Patient Health Questionnaire (PHQ2 or PHQ9)</vt:lpstr>
      <vt:lpstr>General Behavior Inventory 10-Item Depression Scale (GBI-10D) </vt:lpstr>
      <vt:lpstr>Measuring treatment outcomes in depression</vt:lpstr>
      <vt:lpstr>Depression severity captured in different rating scales</vt:lpstr>
      <vt:lpstr>The course of MDD</vt:lpstr>
      <vt:lpstr>Measurement-based care in depression</vt:lpstr>
      <vt:lpstr>Functional, physical, and psychosocial impacts of depression</vt:lpstr>
      <vt:lpstr>Functional impairment in depression</vt:lpstr>
      <vt:lpstr>Physical health outcome in people with depression</vt:lpstr>
      <vt:lpstr>Patient-reported psychopathology in patients in remission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1662</cp:revision>
  <cp:lastPrinted>2025-06-06T09:38:54Z</cp:lastPrinted>
  <dcterms:created xsi:type="dcterms:W3CDTF">2017-01-23T14:24:15Z</dcterms:created>
  <dcterms:modified xsi:type="dcterms:W3CDTF">2025-07-01T07:25:43Z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