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401" r:id="rId30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slide" Target="/ppt/slides/slide26.xml" Id="rId30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Id2" /><Relationship Type="http://schemas.openxmlformats.org/officeDocument/2006/relationships/notesMaster" Target="/ppt/notesMasters/notesMaster1.xml" Id="rId1" /></Relationship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8611" y="4940834"/>
            <a:ext cx="5242076" cy="4029879"/>
          </a:xfrm>
        </p:spPr>
        <p:txBody>
          <a:bodyPr/>
          <a:lstStyle/>
          <a:p>
            <a:r>
              <a:rPr lang="en-GB" dirty="0"/>
              <a:t>Differential diagnosis is the distinguishing of a disorder from others presenting with similar signs and symptoms.</a:t>
            </a:r>
            <a:r>
              <a:rPr lang="en-GB" baseline="30000" dirty="0"/>
              <a:t>2</a:t>
            </a:r>
            <a:r>
              <a:rPr lang="en-GB" dirty="0"/>
              <a:t> It is important to distinguish a diagnosis of major depressive disorder from several other disorders with overlapping symptoms as outlined on the slide, including substance-induced depressive disorder, attention–deficit/hyperactivity disorder, and adjustment disorder.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pPr>
              <a:spcBef>
                <a:spcPts val="374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American Psychiatric Association. Diagnostic and Statistical Manual of Mental Disorders. Fifth Edition – text revision. © American Psychiatric Association, 2022.</a:t>
            </a:r>
          </a:p>
          <a:p>
            <a:pPr marL="237675" indent="-237675"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Introduction to differential diagnosis and diagnosis of common problems. In: Rhoads et al. (eds.). Formulating a different diagnosis for the advanced practice provider. </a:t>
            </a:r>
            <a:r>
              <a:rPr lang="en-US" altLang="en-US">
                <a:solidFill>
                  <a:prstClr val="black"/>
                </a:solidFill>
              </a:rPr>
              <a:t>2</a:t>
            </a:r>
            <a:r>
              <a:rPr lang="en-US" altLang="en-US" baseline="30000">
                <a:solidFill>
                  <a:prstClr val="black"/>
                </a:solidFill>
              </a:rPr>
              <a:t>nd</a:t>
            </a:r>
            <a:r>
              <a:rPr lang="en-US" altLang="en-US">
                <a:solidFill>
                  <a:prstClr val="black"/>
                </a:solidFill>
              </a:rPr>
              <a:t> Edition</a:t>
            </a:r>
            <a:r>
              <a:rPr lang="en-US" altLang="en-US" dirty="0">
                <a:solidFill>
                  <a:prstClr val="black"/>
                </a:solidFill>
              </a:rPr>
              <a:t>.</a:t>
            </a:r>
            <a:r>
              <a:rPr lang="en-US" altLang="en-US">
                <a:solidFill>
                  <a:prstClr val="black"/>
                </a:solidFill>
              </a:rPr>
              <a:t> </a:t>
            </a:r>
            <a:r>
              <a:rPr lang="en-US" altLang="en-US" dirty="0">
                <a:solidFill>
                  <a:prstClr val="black"/>
                </a:solidFill>
              </a:rPr>
              <a:t>Springer Publishing. 2017.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70FC2D71-DEDB-DB21-FD19-FDE9467F3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12813" y="1666875"/>
            <a:ext cx="5273675" cy="2967038"/>
          </a:xfrm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E62D05-F980-9AE5-2055-197C7CEF277E}"/>
              </a:ext>
            </a:extLst>
          </p:cNvPr>
          <p:cNvSpPr/>
          <p:nvPr/>
        </p:nvSpPr>
        <p:spPr>
          <a:xfrm>
            <a:off x="1080977" y="2185139"/>
            <a:ext cx="4914135" cy="20864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49707-64F8-88AD-0412-64352DA57ADA}"/>
              </a:ext>
            </a:extLst>
          </p:cNvPr>
          <p:cNvSpPr txBox="1"/>
          <p:nvPr/>
        </p:nvSpPr>
        <p:spPr>
          <a:xfrm>
            <a:off x="6300173" y="1849471"/>
            <a:ext cx="729494" cy="6699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DSM-5 MDD &amp; PDD (J) Pg 191-192</a:t>
            </a:r>
            <a:endParaRPr lang="en-GB" sz="9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EE784B-A4DC-A406-04FF-C1CDFDF55697}"/>
              </a:ext>
            </a:extLst>
          </p:cNvPr>
          <p:cNvCxnSpPr>
            <a:stCxn id="11" idx="2"/>
          </p:cNvCxnSpPr>
          <p:nvPr/>
        </p:nvCxnSpPr>
        <p:spPr>
          <a:xfrm flipH="1">
            <a:off x="5995112" y="2519390"/>
            <a:ext cx="669808" cy="3963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87B5459-CBC9-E3FF-AADC-C9C2FCD09BF6}"/>
              </a:ext>
            </a:extLst>
          </p:cNvPr>
          <p:cNvSpPr/>
          <p:nvPr/>
        </p:nvSpPr>
        <p:spPr>
          <a:xfrm>
            <a:off x="928611" y="4940834"/>
            <a:ext cx="5165977" cy="8708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705C4E-0B98-46FC-B41D-DBF1DF0077E3}"/>
              </a:ext>
            </a:extLst>
          </p:cNvPr>
          <p:cNvSpPr txBox="1"/>
          <p:nvPr/>
        </p:nvSpPr>
        <p:spPr>
          <a:xfrm>
            <a:off x="112740" y="4324207"/>
            <a:ext cx="686387" cy="6699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DSM-5 MDD &amp; PDD (J) Pg 191-192</a:t>
            </a:r>
            <a:endParaRPr lang="en-GB" sz="9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35F15F-FF5C-5FBC-6928-696B5956C170}"/>
              </a:ext>
            </a:extLst>
          </p:cNvPr>
          <p:cNvCxnSpPr>
            <a:stCxn id="15" idx="2"/>
            <a:endCxn id="14" idx="1"/>
          </p:cNvCxnSpPr>
          <p:nvPr/>
        </p:nvCxnSpPr>
        <p:spPr>
          <a:xfrm>
            <a:off x="455933" y="4994126"/>
            <a:ext cx="472678" cy="3821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8C1AC4A-EAD3-7C5C-D83A-EF3C6A5CED73}"/>
              </a:ext>
            </a:extLst>
          </p:cNvPr>
          <p:cNvSpPr txBox="1"/>
          <p:nvPr/>
        </p:nvSpPr>
        <p:spPr>
          <a:xfrm>
            <a:off x="6253751" y="4566370"/>
            <a:ext cx="822338" cy="8134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Introduction to differential diagnosis (A) Pg 1</a:t>
            </a:r>
            <a:endParaRPr lang="en-GB" sz="9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D22063-C905-275C-2D4A-95FCCB530182}"/>
              </a:ext>
            </a:extLst>
          </p:cNvPr>
          <p:cNvCxnSpPr>
            <a:stCxn id="5" idx="1"/>
            <a:endCxn id="14" idx="3"/>
          </p:cNvCxnSpPr>
          <p:nvPr/>
        </p:nvCxnSpPr>
        <p:spPr>
          <a:xfrm flipH="1">
            <a:off x="6094588" y="4973106"/>
            <a:ext cx="159162" cy="4031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830354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6.xml.rels>&#65279;<?xml version="1.0" encoding="utf-8"?><Relationships xmlns="http://schemas.openxmlformats.org/package/2006/relationships"><Relationship Type="http://schemas.openxmlformats.org/officeDocument/2006/relationships/notesSlide" Target="/ppt/notesSlides/notesSlide26.xml" Id="rId2" /><Relationship Type="http://schemas.openxmlformats.org/officeDocument/2006/relationships/slideLayout" Target="/ppt/slideLayouts/slideLayout2.xml" Id="rId1" /></Relationships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CDA1336-BAF2-48C2-BC36-1470C7887B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GB" dirty="0"/>
              <a:t>Other differential diagnoses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275858-4CC4-4FCF-B1C9-9B59C3F27A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/>
              <a:t>BD=bipolar disorder; MDD=major depressive disorder</a:t>
            </a:r>
            <a:br>
              <a:rPr lang="en-GB"/>
            </a:br>
            <a:br>
              <a:rPr lang="en-GB"/>
            </a:br>
            <a:r>
              <a:rPr lang="en-GB"/>
              <a:t>APA. DSM-5-TR.2022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9749" y="1273764"/>
          <a:ext cx="5400000" cy="157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Manic episodes with irritable mood; mixed episodes (BD)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33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Major depressive episodes with prominent irritable mood may be difficult to distinguish from manic episodes with irritable mood, or from mixed episodes</a:t>
                      </a:r>
                      <a:endParaRPr lang="en-GB" sz="1400" baseline="30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This distinction requires a careful clinical evaluation of the presence of manic symptoms</a:t>
                      </a:r>
                      <a:endParaRPr lang="en-GB" sz="1400" baseline="30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6799"/>
              </p:ext>
            </p:extLst>
          </p:nvPr>
        </p:nvGraphicFramePr>
        <p:xfrm>
          <a:off x="6192011" y="1273764"/>
          <a:ext cx="5400000" cy="169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Attention–deficit/hyperactivity disorder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1440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Distractibility and low frustration tolerance can occur in both attention–deficit/hyperactivity disorder and a major </a:t>
                      </a:r>
                      <a:b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depressive episode</a:t>
                      </a:r>
                      <a:endParaRPr lang="en-GB" sz="1400" baseline="30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If the criteria are met for both, attention–deficit/hyperactivity disorder may be diagnosed in addition to the mood disorder</a:t>
                      </a:r>
                      <a:endParaRPr lang="en-GB" sz="1400" baseline="30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9749" y="2924063"/>
          <a:ext cx="5400000" cy="1249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Mood disorder due to another medical condition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 major depressive episode is the appropriate diagnosis if the mood disturbance is not judged to be the direct pathophysiological consequence of a specific medical condition</a:t>
                      </a:r>
                      <a:endParaRPr lang="en-GB" sz="1400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92011" y="2924096"/>
          <a:ext cx="5400000" cy="144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Adjustment disorder with depressed mood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 major depressive episode that occurs in response to a psychosocial stressor is distinguished from adjustment disorder with depressed mood by the fact that the full criteria for a major depressive episode are not met in adjustment disorder</a:t>
                      </a:r>
                      <a:endParaRPr lang="en-GB" sz="1400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39749" y="4234703"/>
          <a:ext cx="5400000" cy="178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3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Substance/medication-induced depressive disorder or BD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9023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This disorder is distinguished from MDD by the fact that a substance (e.g., a drug of abuse, a medication, or a toxin) appears to be aetiologically related to the mood disturbance</a:t>
                      </a:r>
                      <a:endParaRPr lang="en-GB" sz="1400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For example, depressed mood that occurs only in the context of withdrawal from cocaine would be diagnosed as cocaine-induced depressive disorder</a:t>
                      </a:r>
                      <a:endParaRPr lang="en-GB" sz="1400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92011" y="4234703"/>
          <a:ext cx="5400000" cy="178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Sadness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344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Periods of sadness are inherent aspects of the human experience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Char char="•"/>
                        <a:tabLst>
                          <a:tab pos="27051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These periods should not be diagnosed as a major depressive episode unless criteria are met for severity (i.e., five out of nine symptoms), duration (i.e., most of the day, nearly every day for </a:t>
                      </a:r>
                      <a:r>
                        <a:rPr lang="en-GB" sz="1400"/>
                        <a:t>≥</a:t>
                      </a: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 weeks), and clinically significant distress or impairment</a:t>
                      </a:r>
                      <a:endParaRPr lang="en-GB" sz="1400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5871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