
<file path=[Content_Types].xml><?xml version="1.0" encoding="utf-8"?>
<Types xmlns="http://schemas.openxmlformats.org/package/2006/content-types">
  <Default Extension="jpeg" ContentType="image/jpeg"/>
  <Default Extension="xml" ContentType="application/vnd.openxmlformats-officedocument.presentationml.presentation.main+xml"/>
  <Default Extension="png" ContentType="image/png"/>
  <Default Extension="svg" ContentType="image/svg+xml"/>
  <Default Extension="rels" ContentType="application/vnd.openxmlformats-package.relationships+xml"/>
  <Override PartName="/ppt/tableStyles.xml" ContentType="application/vnd.openxmlformats-officedocument.presentationml.tableStyles+xml"/>
  <Override PartName="/customXml/item2.xml" ContentType="application/xml"/>
  <Override PartName="/customXml/itemProps2.xml" ContentType="application/vnd.openxmlformats-officedocument.customXmlProperties+xml"/>
  <Override PartName="/ppt/tags/tag1.xml" ContentType="application/vnd.openxmlformats-officedocument.presentationml.tags+xml"/>
  <Override PartName="/ppt/viewProps.xml" ContentType="application/vnd.openxmlformats-officedocument.presentationml.viewProps+xml"/>
  <Override PartName="/ppt/notesMasters/notesMaster1.xml" ContentType="application/vnd.openxmlformats-officedocument.presentationml.notesMaster+xml"/>
  <Override PartName="/ppt/theme/theme2.xml" ContentType="application/vnd.openxmlformats-officedocument.theme+xml"/>
  <Override PartName="/ppt/authors.xml" ContentType="application/vnd.ms-powerpoint.authors+xml"/>
  <Override PartName="/customXml/item3.xml" ContentType="application/xml"/>
  <Override PartName="/customXml/itemProps3.xml" ContentType="application/vnd.openxmlformats-officedocument.customXmlProperties+xml"/>
  <Override PartName="/ppt/commentAuthors.xml" ContentType="application/vnd.openxmlformats-officedocument.presentationml.commentAuthors+xml"/>
  <Override PartName="/ppt/theme/theme1.xml" ContentType="application/vnd.openxmlformats-officedocument.theme+xml"/>
  <Override PartName="/customXml/item1.xml" ContentType="application/xml"/>
  <Override PartName="/customXml/itemProps1.xml" ContentType="application/vnd.openxmlformats-officedocument.customXmlProperties+xml"/>
  <Override PartName="/ppt/handoutMasters/handoutMaster1.xml" ContentType="application/vnd.openxmlformats-officedocument.presentationml.handoutMaster+xml"/>
  <Override PartName="/ppt/theme/theme3.xml" ContentType="application/vnd.openxmlformats-officedocument.theme+xml"/>
  <Override PartName="/ppt/slides/slide27.xml" ContentType="application/vnd.openxmlformats-officedocument.presentationml.slide+xml"/>
  <Override PartName="/ppt/notesSlides/notesSlide27.xml" ContentType="application/vnd.openxmlformats-officedocument.presentationml.notes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webextensions/taskpanes.xml" ContentType="application/vnd.ms-office.webextensiontaskpanes+xml"/>
  <Override PartName="/ppt/webextensions/webextension1.xml" ContentType="application/vnd.ms-office.webextensio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&#65279;<?xml version="1.0" encoding="utf-8"?><Relationships xmlns="http://schemas.openxmlformats.org/package/2006/relationships"><Relationship Type="http://schemas.openxmlformats.org/package/2006/relationships/metadata/thumbnail" Target="/docProps/thumbnail.jpeg" Id="rId3" /><Relationship Type="http://schemas.openxmlformats.org/officeDocument/2006/relationships/officeDocument" Target="/ppt/presentation.xml" Id="rId2" /><Relationship Type="http://schemas.microsoft.com/office/2011/relationships/webextensiontaskpanes" Target="/ppt/webextensions/taskpanes.xml" Id="rId1" /><Relationship Type="http://schemas.openxmlformats.org/officeDocument/2006/relationships/custom-properties" Target="/docProps/custom.xml" Id="rId6" /><Relationship Type="http://schemas.openxmlformats.org/officeDocument/2006/relationships/extended-properties" Target="/docProps/app.xml" Id="rId5" /><Relationship Type="http://schemas.openxmlformats.org/package/2006/relationships/metadata/core-properties" Target="/docProps/core.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56"/>
  </p:notesMasterIdLst>
  <p:handoutMasterIdLst>
    <p:handoutMasterId r:id="rId57"/>
  </p:handoutMasterIdLst>
  <p:sldIdLst>
    <p:sldId id="1053" r:id="rId31"/>
  </p:sldIdLst>
  <p:sldSz cx="12192000" cy="6858000"/>
  <p:notesSz cx="7099300" cy="10234613"/>
  <p:custDataLst>
    <p:tags r:id="rId58"/>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7A505D-5E7E-6BEB-4195-801D42364FA7}" name="Ceren Akdeniz Vogt" initials="CA" userId="S::cak@lundbeckfonden.com::6291f9b8-8487-4396-8769-615d243e0f4b" providerId="AD"/>
  <p188:author id="{29765362-E0D3-DCC9-7F4D-A4B5DF9B9193}" name="Anthony Cleare" initials="AC" userId="S::spmaajc@kcl.ac.uk::d57f10dc-95a9-46a8-8e9c-e74b570fad1b" providerId="AD"/>
  <p188:author id="{F286F46B-D11B-7411-908D-9B4A368D0C37}" name="Chris Edge" initials="CE" userId="S::Chris.Edge@primeglobalpeople.com::9878e1fe-fc43-4c11-846c-29f97c46eb4b" providerId="AD"/>
  <p188:author id="{62E723AE-9468-6AF4-9FB1-9993C575DEE3}" name="Rachel Jagger" initials="RJ" userId="Rachel Jagger" providerId="None"/>
  <p188:author id="{548E33BE-41FD-592C-5C8D-31BD765ADCA9}" name="Cambridge" initials="CB" userId="Cambridge" providerId="None"/>
  <p188:author id="{5ACDF9C1-C97A-4004-6B13-08511EB5CE41}" name="Rachel Jagger" initials="RJ" userId="S::Rachel.Jagger@primeglobalpeople.com::cf4acb15-657a-45e0-bad4-d602a69c1922" providerId="AD"/>
  <p188:author id="{FFE47EE6-A2F0-13A5-8EE8-3661DB1849A6}" name="Medical Writer" initials="MP" userId="Medical Write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rian Lawrence Odlaug" initials="BLO" lastIdx="40" clrIdx="6">
    <p:extLst>
      <p:ext uri="{19B8F6BF-5375-455C-9EA6-DF929625EA0E}">
        <p15:presenceInfo xmlns:p15="http://schemas.microsoft.com/office/powerpoint/2012/main" userId="S-1-5-21-1839211835-619659539-556599288-185339" providerId="AD"/>
      </p:ext>
    </p:extLst>
  </p:cmAuthor>
  <p:cmAuthor id="1" name="Christopher Edge" initials="CE" lastIdx="261" clrIdx="0"/>
  <p:cmAuthor id="8" name="Murat Yildirim" initials="MY" lastIdx="141" clrIdx="7">
    <p:extLst>
      <p:ext uri="{19B8F6BF-5375-455C-9EA6-DF929625EA0E}">
        <p15:presenceInfo xmlns:p15="http://schemas.microsoft.com/office/powerpoint/2012/main" userId="S-1-5-21-1839211835-619659539-556599288-101548" providerId="AD"/>
      </p:ext>
    </p:extLst>
  </p:cmAuthor>
  <p:cmAuthor id="2" name="Ebru Karakoc Madsen" initials="EBKA" lastIdx="24" clrIdx="1"/>
  <p:cmAuthor id="9" name="Bjarke Ebert" initials="BE" lastIdx="33" clrIdx="8">
    <p:extLst>
      <p:ext uri="{19B8F6BF-5375-455C-9EA6-DF929625EA0E}">
        <p15:presenceInfo xmlns:p15="http://schemas.microsoft.com/office/powerpoint/2012/main" userId="S-1-5-21-1839211835-619659539-556599288-6688" providerId="AD"/>
      </p:ext>
    </p:extLst>
  </p:cmAuthor>
  <p:cmAuthor id="3" name="Audrey Dufour" initials="AD" lastIdx="18" clrIdx="2"/>
  <p:cmAuthor id="10" name="Stine Rasmussen Meehan" initials="SRM" lastIdx="2" clrIdx="9">
    <p:extLst>
      <p:ext uri="{19B8F6BF-5375-455C-9EA6-DF929625EA0E}">
        <p15:presenceInfo xmlns:p15="http://schemas.microsoft.com/office/powerpoint/2012/main" userId="S-1-5-21-1839211835-619659539-556599288-81013" providerId="AD"/>
      </p:ext>
    </p:extLst>
  </p:cmAuthor>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Chris Edge" initials="CE" lastIdx="2" clrIdx="4">
    <p:extLst>
      <p:ext uri="{19B8F6BF-5375-455C-9EA6-DF929625EA0E}">
        <p15:presenceInfo xmlns:p15="http://schemas.microsoft.com/office/powerpoint/2012/main" userId="3aa632d62125fbfb" providerId="Windows Live"/>
      </p:ext>
    </p:extLst>
  </p:cmAuthor>
  <p:cmAuthor id="6" name="Jenny Muiry" initials="JM" lastIdx="3" clrIdx="5">
    <p:extLst>
      <p:ext uri="{19B8F6BF-5375-455C-9EA6-DF929625EA0E}">
        <p15:presenceInfo xmlns:p15="http://schemas.microsoft.com/office/powerpoint/2012/main" userId="S-1-5-21-84928900-1697776596-4122394971-11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C12"/>
    <a:srgbClr val="3F1A01"/>
    <a:srgbClr val="8C7567"/>
    <a:srgbClr val="D9D1CC"/>
    <a:srgbClr val="1A1A17"/>
    <a:srgbClr val="DADDE1"/>
    <a:srgbClr val="D9D9D9"/>
    <a:srgbClr val="FCEBCC"/>
    <a:srgbClr val="EDECE5"/>
    <a:srgbClr val="EF9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27" autoAdjust="0"/>
    <p:restoredTop sz="78329" autoAdjust="0"/>
  </p:normalViewPr>
  <p:slideViewPr>
    <p:cSldViewPr snapToGrid="0" snapToObjects="1">
      <p:cViewPr varScale="1">
        <p:scale>
          <a:sx n="86" d="100"/>
          <a:sy n="86" d="100"/>
        </p:scale>
        <p:origin x="1614" y="96"/>
      </p:cViewPr>
      <p:guideLst>
        <p:guide orient="horz" pos="2160"/>
        <p:guide pos="3840"/>
      </p:guideLst>
    </p:cSldViewPr>
  </p:slideViewPr>
  <p:outlineViewPr>
    <p:cViewPr>
      <p:scale>
        <a:sx n="33" d="100"/>
        <a:sy n="33" d="100"/>
      </p:scale>
      <p:origin x="0" y="-49464"/>
    </p:cViewPr>
  </p:outlineViewPr>
  <p:notesTextViewPr>
    <p:cViewPr>
      <p:scale>
        <a:sx n="125" d="100"/>
        <a:sy n="125" d="100"/>
      </p:scale>
      <p:origin x="0" y="0"/>
    </p:cViewPr>
  </p:notesTextViewPr>
  <p:sorterViewPr>
    <p:cViewPr>
      <p:scale>
        <a:sx n="116" d="100"/>
        <a:sy n="116" d="100"/>
      </p:scale>
      <p:origin x="0" y="-1572"/>
    </p:cViewPr>
  </p:sorterViewPr>
  <p:notesViewPr>
    <p:cSldViewPr snapToGrid="0" snapToObjects="1">
      <p:cViewPr>
        <p:scale>
          <a:sx n="125" d="100"/>
          <a:sy n="125" d="100"/>
        </p:scale>
        <p:origin x="2832" y="-186"/>
      </p:cViewPr>
      <p:guideLst/>
    </p:cSldViewPr>
  </p:notesViewPr>
  <p:gridSpacing cx="36004" cy="36004"/>
</p:viewPr>
</file>

<file path=ppt/_rels/presentation.xml.rels>&#65279;<?xml version="1.0" encoding="utf-8"?><Relationships xmlns="http://schemas.openxmlformats.org/package/2006/relationships"><Relationship Type="http://schemas.openxmlformats.org/officeDocument/2006/relationships/tableStyles" Target="/ppt/tableStyles.xml" Id="rId63" /><Relationship Type="http://schemas.openxmlformats.org/officeDocument/2006/relationships/customXml" Target="/customXml/item2.xml" Id="rId2" /><Relationship Type="http://schemas.openxmlformats.org/officeDocument/2006/relationships/tags" Target="/ppt/tags/tag1.xml" Id="rId58" /><Relationship Type="http://schemas.openxmlformats.org/officeDocument/2006/relationships/viewProps" Target="/ppt/viewProps.xml" Id="rId61" /><Relationship Type="http://schemas.openxmlformats.org/officeDocument/2006/relationships/notesMaster" Target="/ppt/notesMasters/notesMaster1.xml" Id="rId56" /><Relationship Type="http://schemas.microsoft.com/office/2018/10/relationships/authors" Target="/ppt/authors.xml" Id="rId64" /><Relationship Type="http://schemas.openxmlformats.org/officeDocument/2006/relationships/customXml" Target="/customXml/item3.xml" Id="rId3" /><Relationship Type="http://schemas.openxmlformats.org/officeDocument/2006/relationships/commentAuthors" Target="/ppt/commentAuthors.xml" Id="rId59" /><Relationship Type="http://schemas.openxmlformats.org/officeDocument/2006/relationships/theme" Target="/ppt/theme/theme1.xml" Id="rId62" /><Relationship Type="http://schemas.openxmlformats.org/officeDocument/2006/relationships/customXml" Target="/customXml/item1.xml" Id="rId1" /><Relationship Type="http://schemas.openxmlformats.org/officeDocument/2006/relationships/handoutMaster" Target="/ppt/handoutMasters/handoutMaster1.xml" Id="rId57" /><Relationship Type="http://schemas.openxmlformats.org/officeDocument/2006/relationships/slide" Target="/ppt/slides/slide27.xml" Id="rId31" /><Relationship Type="http://schemas.openxmlformats.org/officeDocument/2006/relationships/presProps" Target="/ppt/presProps.xml" Id="rId60" /><Relationship Type="http://schemas.openxmlformats.org/officeDocument/2006/relationships/slideMaster" Target="/ppt/slideMasters/slideMaster1.xml" Id="rId4"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6"/>
            <a:ext cx="3076363" cy="513508"/>
          </a:xfrm>
          <a:prstGeom prst="rect">
            <a:avLst/>
          </a:prstGeom>
        </p:spPr>
        <p:txBody>
          <a:bodyPr vert="horz" lIns="95070" tIns="47535" rIns="95070" bIns="47535" rtlCol="0"/>
          <a:lstStyle>
            <a:lvl1pPr algn="l">
              <a:defRPr sz="1200"/>
            </a:lvl1pPr>
          </a:lstStyle>
          <a:p>
            <a:endParaRPr lang="en-GB"/>
          </a:p>
        </p:txBody>
      </p:sp>
      <p:sp>
        <p:nvSpPr>
          <p:cNvPr id="3" name="Date Placeholder 2"/>
          <p:cNvSpPr>
            <a:spLocks noGrp="1"/>
          </p:cNvSpPr>
          <p:nvPr>
            <p:ph type="dt" sz="quarter" idx="1"/>
          </p:nvPr>
        </p:nvSpPr>
        <p:spPr>
          <a:xfrm>
            <a:off x="4021304" y="6"/>
            <a:ext cx="3076363" cy="513508"/>
          </a:xfrm>
          <a:prstGeom prst="rect">
            <a:avLst/>
          </a:prstGeom>
        </p:spPr>
        <p:txBody>
          <a:bodyPr vert="horz" lIns="95070" tIns="47535" rIns="95070" bIns="47535" rtlCol="0"/>
          <a:lstStyle>
            <a:lvl1pPr algn="r">
              <a:defRPr sz="1200"/>
            </a:lvl1pPr>
          </a:lstStyle>
          <a:p>
            <a:fld id="{3B6579D3-62B4-4809-8D0C-4876020E209D}" type="datetimeFigureOut">
              <a:rPr lang="en-GB" smtClean="0"/>
              <a:t>01/07/2025</a:t>
            </a:fld>
            <a:endParaRPr lang="en-GB"/>
          </a:p>
        </p:txBody>
      </p:sp>
      <p:sp>
        <p:nvSpPr>
          <p:cNvPr id="4" name="Footer Placeholder 3"/>
          <p:cNvSpPr>
            <a:spLocks noGrp="1"/>
          </p:cNvSpPr>
          <p:nvPr>
            <p:ph type="ftr" sz="quarter" idx="2"/>
          </p:nvPr>
        </p:nvSpPr>
        <p:spPr>
          <a:xfrm>
            <a:off x="10" y="9721106"/>
            <a:ext cx="3076363" cy="513507"/>
          </a:xfrm>
          <a:prstGeom prst="rect">
            <a:avLst/>
          </a:prstGeom>
        </p:spPr>
        <p:txBody>
          <a:bodyPr vert="horz" lIns="95070" tIns="47535" rIns="95070" bIns="47535" rtlCol="0" anchor="b"/>
          <a:lstStyle>
            <a:lvl1pPr algn="l">
              <a:defRPr sz="1200"/>
            </a:lvl1pPr>
          </a:lstStyle>
          <a:p>
            <a:endParaRPr lang="en-GB"/>
          </a:p>
        </p:txBody>
      </p:sp>
      <p:sp>
        <p:nvSpPr>
          <p:cNvPr id="5" name="Slide Number Placeholder 4"/>
          <p:cNvSpPr>
            <a:spLocks noGrp="1"/>
          </p:cNvSpPr>
          <p:nvPr>
            <p:ph type="sldNum" sz="quarter" idx="3"/>
          </p:nvPr>
        </p:nvSpPr>
        <p:spPr>
          <a:xfrm>
            <a:off x="4021304" y="9721106"/>
            <a:ext cx="3076363" cy="513507"/>
          </a:xfrm>
          <a:prstGeom prst="rect">
            <a:avLst/>
          </a:prstGeom>
        </p:spPr>
        <p:txBody>
          <a:bodyPr vert="horz" lIns="95070" tIns="47535" rIns="95070" bIns="47535"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6"/>
            <a:ext cx="3076363" cy="513508"/>
          </a:xfrm>
          <a:prstGeom prst="rect">
            <a:avLst/>
          </a:prstGeom>
        </p:spPr>
        <p:txBody>
          <a:bodyPr vert="horz" lIns="95070" tIns="47535" rIns="95070" bIns="47535" rtlCol="0"/>
          <a:lstStyle>
            <a:lvl1pPr algn="l">
              <a:defRPr sz="1200"/>
            </a:lvl1pPr>
          </a:lstStyle>
          <a:p>
            <a:endParaRPr lang="en-US"/>
          </a:p>
        </p:txBody>
      </p:sp>
      <p:sp>
        <p:nvSpPr>
          <p:cNvPr id="3" name="Date Placeholder 2"/>
          <p:cNvSpPr>
            <a:spLocks noGrp="1"/>
          </p:cNvSpPr>
          <p:nvPr>
            <p:ph type="dt" idx="1"/>
          </p:nvPr>
        </p:nvSpPr>
        <p:spPr>
          <a:xfrm>
            <a:off x="4021304" y="6"/>
            <a:ext cx="3076363" cy="513508"/>
          </a:xfrm>
          <a:prstGeom prst="rect">
            <a:avLst/>
          </a:prstGeom>
        </p:spPr>
        <p:txBody>
          <a:bodyPr vert="horz" lIns="95070" tIns="47535" rIns="95070" bIns="47535" rtlCol="0"/>
          <a:lstStyle>
            <a:lvl1pPr algn="r">
              <a:defRPr sz="1200"/>
            </a:lvl1pPr>
          </a:lstStyle>
          <a:p>
            <a:fld id="{799FA8D8-D74F-5A4A-BB10-7F88E22CEF6D}" type="datetimeFigureOut">
              <a:t>01-07-2025</a:t>
            </a:fld>
            <a:endParaRPr lang="en-US"/>
          </a:p>
        </p:txBody>
      </p:sp>
      <p:sp>
        <p:nvSpPr>
          <p:cNvPr id="4" name="Slide Image Placeholder 3"/>
          <p:cNvSpPr>
            <a:spLocks noGrp="1" noRot="1" noChangeAspect="1"/>
          </p:cNvSpPr>
          <p:nvPr>
            <p:ph type="sldImg" idx="2"/>
          </p:nvPr>
        </p:nvSpPr>
        <p:spPr>
          <a:xfrm>
            <a:off x="481013" y="1279525"/>
            <a:ext cx="6137275" cy="3452813"/>
          </a:xfrm>
          <a:prstGeom prst="rect">
            <a:avLst/>
          </a:prstGeom>
          <a:noFill/>
          <a:ln w="12700">
            <a:solidFill>
              <a:prstClr val="black"/>
            </a:solidFill>
          </a:ln>
        </p:spPr>
        <p:txBody>
          <a:bodyPr vert="horz" lIns="95070" tIns="47535" rIns="95070" bIns="47535" rtlCol="0" anchor="ctr"/>
          <a:lstStyle/>
          <a:p>
            <a:endParaRPr lang="en-US"/>
          </a:p>
        </p:txBody>
      </p:sp>
      <p:sp>
        <p:nvSpPr>
          <p:cNvPr id="5" name="Notes Placeholder 4"/>
          <p:cNvSpPr>
            <a:spLocks noGrp="1"/>
          </p:cNvSpPr>
          <p:nvPr>
            <p:ph type="body" sz="quarter" idx="3"/>
          </p:nvPr>
        </p:nvSpPr>
        <p:spPr>
          <a:xfrm>
            <a:off x="709931" y="4925408"/>
            <a:ext cx="5679440" cy="4029879"/>
          </a:xfrm>
          <a:prstGeom prst="rect">
            <a:avLst/>
          </a:prstGeom>
        </p:spPr>
        <p:txBody>
          <a:bodyPr vert="horz" lIns="95070" tIns="47535" rIns="95070" bIns="47535"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0" y="9721106"/>
            <a:ext cx="3076363" cy="513507"/>
          </a:xfrm>
          <a:prstGeom prst="rect">
            <a:avLst/>
          </a:prstGeom>
        </p:spPr>
        <p:txBody>
          <a:bodyPr vert="horz" lIns="95070" tIns="47535" rIns="95070" bIns="47535" rtlCol="0" anchor="b"/>
          <a:lstStyle>
            <a:lvl1pPr algn="l">
              <a:defRPr sz="1200"/>
            </a:lvl1pPr>
          </a:lstStyle>
          <a:p>
            <a:endParaRPr lang="en-US"/>
          </a:p>
        </p:txBody>
      </p:sp>
      <p:sp>
        <p:nvSpPr>
          <p:cNvPr id="7" name="Slide Number Placeholder 6"/>
          <p:cNvSpPr>
            <a:spLocks noGrp="1"/>
          </p:cNvSpPr>
          <p:nvPr>
            <p:ph type="sldNum" sz="quarter" idx="5"/>
          </p:nvPr>
        </p:nvSpPr>
        <p:spPr>
          <a:xfrm>
            <a:off x="4021304" y="9721106"/>
            <a:ext cx="3076363" cy="513507"/>
          </a:xfrm>
          <a:prstGeom prst="rect">
            <a:avLst/>
          </a:prstGeom>
        </p:spPr>
        <p:txBody>
          <a:bodyPr vert="horz" lIns="95070" tIns="47535" rIns="95070" bIns="47535"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7.xml.rels>&#65279;<?xml version="1.0" encoding="utf-8"?><Relationships xmlns="http://schemas.openxmlformats.org/package/2006/relationships"><Relationship Type="http://schemas.openxmlformats.org/officeDocument/2006/relationships/slide" Target="/ppt/slides/slide27.xml" Id="rId2" /><Relationship Type="http://schemas.openxmlformats.org/officeDocument/2006/relationships/notesMaster" Target="/ppt/notesMasters/notesMaster1.xml" Id="rId1" /></Relationship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a:spcBef>
                <a:spcPts val="374"/>
              </a:spcBef>
              <a:defRPr/>
            </a:pPr>
            <a:r>
              <a:rPr lang="en-GB" dirty="0"/>
              <a:t>Specifiers are extensions to a diagnosis that further clarify the course, severity, or special features of the disorder.</a:t>
            </a:r>
          </a:p>
          <a:p>
            <a:pPr>
              <a:spcBef>
                <a:spcPts val="374"/>
              </a:spcBef>
              <a:defRPr/>
            </a:pPr>
            <a:endParaRPr lang="en-US" altLang="en-US" dirty="0">
              <a:solidFill>
                <a:prstClr val="black"/>
              </a:solidFill>
            </a:endParaRPr>
          </a:p>
          <a:p>
            <a:pPr>
              <a:spcBef>
                <a:spcPts val="374"/>
              </a:spcBef>
              <a:defRPr/>
            </a:pPr>
            <a:r>
              <a:rPr lang="en-US" altLang="en-US" dirty="0">
                <a:solidFill>
                  <a:prstClr val="black"/>
                </a:solidFill>
              </a:rPr>
              <a:t>Reference:</a:t>
            </a:r>
          </a:p>
          <a:p>
            <a:pPr marL="237675" indent="-237675">
              <a:spcBef>
                <a:spcPts val="374"/>
              </a:spcBef>
              <a:buFont typeface="+mj-lt"/>
              <a:buAutoNum type="arabicPeriod"/>
              <a:defRPr/>
            </a:pPr>
            <a:r>
              <a:rPr lang="en-US" altLang="en-US" dirty="0">
                <a:solidFill>
                  <a:prstClr val="black"/>
                </a:solidFill>
              </a:rPr>
              <a:t>American Psychiatric Association. Diagnostic and Statistical Manual of Mental Disorders. Fifth Edition – text revision. © American Psychiatric Association, 2022.</a:t>
            </a:r>
          </a:p>
        </p:txBody>
      </p:sp>
      <p:sp>
        <p:nvSpPr>
          <p:cNvPr id="4" name="Slide Number Placeholder 3"/>
          <p:cNvSpPr>
            <a:spLocks noGrp="1"/>
          </p:cNvSpPr>
          <p:nvPr>
            <p:ph type="sldNum" sz="quarter" idx="10"/>
          </p:nvPr>
        </p:nvSpPr>
        <p:spPr/>
        <p:txBody>
          <a:bodyPr/>
          <a:lstStyle/>
          <a:p>
            <a:fld id="{5A30DA07-0486-4231-977F-A24CC1379569}" type="slidenum">
              <a:rPr lang="en-GB" smtClean="0"/>
              <a:pPr/>
              <a:t>27</a:t>
            </a:fld>
            <a:endParaRPr lang="en-GB" dirty="0"/>
          </a:p>
        </p:txBody>
      </p:sp>
      <p:sp>
        <p:nvSpPr>
          <p:cNvPr id="7" name="Slide Image Placeholder 6">
            <a:extLst>
              <a:ext uri="{FF2B5EF4-FFF2-40B4-BE49-F238E27FC236}">
                <a16:creationId xmlns:a16="http://schemas.microsoft.com/office/drawing/2014/main" id="{08585FD9-A4B6-362D-9F78-B4961ECFBAE3}"/>
              </a:ext>
            </a:extLst>
          </p:cNvPr>
          <p:cNvSpPr>
            <a:spLocks noGrp="1" noRot="1" noChangeAspect="1"/>
          </p:cNvSpPr>
          <p:nvPr>
            <p:ph type="sldImg"/>
          </p:nvPr>
        </p:nvSpPr>
        <p:spPr>
          <a:xfrm>
            <a:off x="782638" y="1449388"/>
            <a:ext cx="5837237" cy="3282950"/>
          </a:xfrm>
        </p:spPr>
      </p:sp>
      <p:sp>
        <p:nvSpPr>
          <p:cNvPr id="2" name="Rectangle 1">
            <a:extLst>
              <a:ext uri="{FF2B5EF4-FFF2-40B4-BE49-F238E27FC236}">
                <a16:creationId xmlns:a16="http://schemas.microsoft.com/office/drawing/2014/main" id="{57059D65-7830-256F-F558-DBE228B5AF5F}"/>
              </a:ext>
            </a:extLst>
          </p:cNvPr>
          <p:cNvSpPr/>
          <p:nvPr/>
        </p:nvSpPr>
        <p:spPr>
          <a:xfrm>
            <a:off x="997733" y="1966270"/>
            <a:ext cx="2487207" cy="205114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5070" tIns="47535" rIns="95070" bIns="47535" rtlCol="0" anchor="ctr"/>
          <a:lstStyle/>
          <a:p>
            <a:pPr algn="ctr"/>
            <a:endParaRPr lang="en-GB"/>
          </a:p>
        </p:txBody>
      </p:sp>
      <p:sp>
        <p:nvSpPr>
          <p:cNvPr id="5" name="Rectangle 4">
            <a:extLst>
              <a:ext uri="{FF2B5EF4-FFF2-40B4-BE49-F238E27FC236}">
                <a16:creationId xmlns:a16="http://schemas.microsoft.com/office/drawing/2014/main" id="{0FB5D91D-1034-FAE5-BAB7-2B9EF74AE6EE}"/>
              </a:ext>
            </a:extLst>
          </p:cNvPr>
          <p:cNvSpPr/>
          <p:nvPr/>
        </p:nvSpPr>
        <p:spPr>
          <a:xfrm>
            <a:off x="3549650" y="1966269"/>
            <a:ext cx="2839721" cy="206057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5070" tIns="47535" rIns="95070" bIns="47535" rtlCol="0" anchor="ctr"/>
          <a:lstStyle/>
          <a:p>
            <a:pPr algn="ctr"/>
            <a:endParaRPr lang="en-GB"/>
          </a:p>
        </p:txBody>
      </p:sp>
      <p:sp>
        <p:nvSpPr>
          <p:cNvPr id="6" name="TextBox 5">
            <a:extLst>
              <a:ext uri="{FF2B5EF4-FFF2-40B4-BE49-F238E27FC236}">
                <a16:creationId xmlns:a16="http://schemas.microsoft.com/office/drawing/2014/main" id="{689F45C9-DBBD-84FE-BF84-A3E4F60DACD0}"/>
              </a:ext>
            </a:extLst>
          </p:cNvPr>
          <p:cNvSpPr txBox="1"/>
          <p:nvPr/>
        </p:nvSpPr>
        <p:spPr>
          <a:xfrm>
            <a:off x="36771" y="1280148"/>
            <a:ext cx="584387" cy="813473"/>
          </a:xfrm>
          <a:prstGeom prst="rect">
            <a:avLst/>
          </a:prstGeom>
          <a:noFill/>
          <a:ln>
            <a:solidFill>
              <a:srgbClr val="FF0000"/>
            </a:solidFill>
          </a:ln>
        </p:spPr>
        <p:txBody>
          <a:bodyPr wrap="square" lIns="95070" tIns="47535" rIns="95070" bIns="47535" rtlCol="0">
            <a:spAutoFit/>
          </a:bodyPr>
          <a:lstStyle/>
          <a:p>
            <a:r>
              <a:rPr lang="en-US" sz="900" dirty="0"/>
              <a:t>DSM-5MDD &amp; PDD  (E) Pg 214</a:t>
            </a:r>
            <a:endParaRPr lang="en-GB" sz="900" dirty="0"/>
          </a:p>
        </p:txBody>
      </p:sp>
      <p:cxnSp>
        <p:nvCxnSpPr>
          <p:cNvPr id="9" name="Straight Connector 8">
            <a:extLst>
              <a:ext uri="{FF2B5EF4-FFF2-40B4-BE49-F238E27FC236}">
                <a16:creationId xmlns:a16="http://schemas.microsoft.com/office/drawing/2014/main" id="{1D216E67-4EB3-EC52-4381-BDA7901DA714}"/>
              </a:ext>
            </a:extLst>
          </p:cNvPr>
          <p:cNvCxnSpPr>
            <a:stCxn id="6" idx="3"/>
          </p:cNvCxnSpPr>
          <p:nvPr/>
        </p:nvCxnSpPr>
        <p:spPr>
          <a:xfrm>
            <a:off x="621158" y="1686885"/>
            <a:ext cx="376575" cy="5481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C90E306-CCFA-40DD-D172-9176067D9219}"/>
              </a:ext>
            </a:extLst>
          </p:cNvPr>
          <p:cNvSpPr txBox="1"/>
          <p:nvPr/>
        </p:nvSpPr>
        <p:spPr>
          <a:xfrm>
            <a:off x="6349515" y="732440"/>
            <a:ext cx="584387" cy="669919"/>
          </a:xfrm>
          <a:prstGeom prst="rect">
            <a:avLst/>
          </a:prstGeom>
          <a:noFill/>
          <a:ln>
            <a:solidFill>
              <a:srgbClr val="FF0000"/>
            </a:solidFill>
          </a:ln>
        </p:spPr>
        <p:txBody>
          <a:bodyPr wrap="square" lIns="95070" tIns="47535" rIns="95070" bIns="47535" rtlCol="0">
            <a:spAutoFit/>
          </a:bodyPr>
          <a:lstStyle/>
          <a:p>
            <a:r>
              <a:rPr lang="en-US" sz="900" dirty="0"/>
              <a:t>DSM-5 MDD &amp; PDD (E) Pg 214</a:t>
            </a:r>
            <a:endParaRPr lang="en-GB" sz="900" dirty="0"/>
          </a:p>
        </p:txBody>
      </p:sp>
      <p:cxnSp>
        <p:nvCxnSpPr>
          <p:cNvPr id="12" name="Straight Connector 11">
            <a:extLst>
              <a:ext uri="{FF2B5EF4-FFF2-40B4-BE49-F238E27FC236}">
                <a16:creationId xmlns:a16="http://schemas.microsoft.com/office/drawing/2014/main" id="{A1B99371-B1A2-E38A-B00D-ED718004265A}"/>
              </a:ext>
            </a:extLst>
          </p:cNvPr>
          <p:cNvCxnSpPr>
            <a:stCxn id="10" idx="2"/>
          </p:cNvCxnSpPr>
          <p:nvPr/>
        </p:nvCxnSpPr>
        <p:spPr>
          <a:xfrm flipH="1">
            <a:off x="5658574" y="1402359"/>
            <a:ext cx="983134" cy="5639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3B30A0FC-F746-BF03-4B88-55FF4B13B443}"/>
              </a:ext>
            </a:extLst>
          </p:cNvPr>
          <p:cNvSpPr/>
          <p:nvPr/>
        </p:nvSpPr>
        <p:spPr>
          <a:xfrm>
            <a:off x="709931" y="4925408"/>
            <a:ext cx="5679439" cy="42879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5070" tIns="47535" rIns="95070" bIns="47535" rtlCol="0" anchor="ctr"/>
          <a:lstStyle/>
          <a:p>
            <a:pPr algn="ctr"/>
            <a:endParaRPr lang="en-GB"/>
          </a:p>
        </p:txBody>
      </p:sp>
      <p:sp>
        <p:nvSpPr>
          <p:cNvPr id="14" name="TextBox 13">
            <a:extLst>
              <a:ext uri="{FF2B5EF4-FFF2-40B4-BE49-F238E27FC236}">
                <a16:creationId xmlns:a16="http://schemas.microsoft.com/office/drawing/2014/main" id="{E6256345-1A4D-1E77-A730-D16D00B6EDB1}"/>
              </a:ext>
            </a:extLst>
          </p:cNvPr>
          <p:cNvSpPr txBox="1"/>
          <p:nvPr/>
        </p:nvSpPr>
        <p:spPr>
          <a:xfrm>
            <a:off x="69668" y="4205911"/>
            <a:ext cx="584387" cy="669919"/>
          </a:xfrm>
          <a:prstGeom prst="rect">
            <a:avLst/>
          </a:prstGeom>
          <a:noFill/>
          <a:ln>
            <a:solidFill>
              <a:srgbClr val="FF0000"/>
            </a:solidFill>
          </a:ln>
        </p:spPr>
        <p:txBody>
          <a:bodyPr wrap="square" lIns="95070" tIns="47535" rIns="95070" bIns="47535" rtlCol="0">
            <a:spAutoFit/>
          </a:bodyPr>
          <a:lstStyle/>
          <a:p>
            <a:r>
              <a:rPr lang="en-US" sz="900" dirty="0"/>
              <a:t>DSM-5 MDD &amp; PDD (E) Pg 214</a:t>
            </a:r>
            <a:endParaRPr lang="en-GB" sz="900" dirty="0"/>
          </a:p>
        </p:txBody>
      </p:sp>
      <p:cxnSp>
        <p:nvCxnSpPr>
          <p:cNvPr id="16" name="Straight Connector 15">
            <a:extLst>
              <a:ext uri="{FF2B5EF4-FFF2-40B4-BE49-F238E27FC236}">
                <a16:creationId xmlns:a16="http://schemas.microsoft.com/office/drawing/2014/main" id="{7D1B3239-EA04-5507-836D-26BDF5E9180C}"/>
              </a:ext>
            </a:extLst>
          </p:cNvPr>
          <p:cNvCxnSpPr>
            <a:stCxn id="14" idx="3"/>
          </p:cNvCxnSpPr>
          <p:nvPr/>
        </p:nvCxnSpPr>
        <p:spPr>
          <a:xfrm>
            <a:off x="654055" y="4540870"/>
            <a:ext cx="222525" cy="38453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5282522"/>
      </p:ext>
    </p:extLst>
  </p:cSld>
  <p:clrMapOvr>
    <a:masterClrMapping/>
  </p:clrMapOvr>
</p:note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dirty="0"/>
          </a:p>
        </p:txBody>
      </p:sp>
    </p:spTree>
    <p:extLst>
      <p:ext uri="{BB962C8B-B14F-4D97-AF65-F5344CB8AC3E}">
        <p14:creationId xmlns:p14="http://schemas.microsoft.com/office/powerpoint/2010/main" val="484823686"/>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slideLayout" Target="/ppt/slideLayouts/slideLayout2.xml" Id="rId2" /><Relationship Type="http://schemas.openxmlformats.org/officeDocument/2006/relationships/theme" Target="/ppt/theme/theme1.xml" Id="rId37"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41219577"/>
      </p:ext>
    </p:extLst>
  </p:cSld>
  <p:clrMap bg1="lt1" tx1="dk1" bg2="lt2" tx2="dk2" accent1="accent1" accent2="accent2" accent3="accent3" accent4="accent4" accent5="accent5" accent6="accent6" hlink="hlink" folHlink="folHlink"/>
  <p:sldLayoutIdLst>
    <p:sldLayoutId id="2147483674" r:id="rId2"/>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27.xml.rels>&#65279;<?xml version="1.0" encoding="utf-8"?><Relationships xmlns="http://schemas.openxmlformats.org/package/2006/relationships"><Relationship Type="http://schemas.openxmlformats.org/officeDocument/2006/relationships/notesSlide" Target="/ppt/notesSlides/notesSlide27.xml" Id="rId2" /><Relationship Type="http://schemas.openxmlformats.org/officeDocument/2006/relationships/slideLayout" Target="/ppt/slideLayouts/slideLayout2.xml" Id="rId1" /></Relationships>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D75B6AF2-4EB0-4F99-8644-6A9A6BD4773D}"/>
              </a:ext>
            </a:extLst>
          </p:cNvPr>
          <p:cNvSpPr>
            <a:spLocks noGrp="1"/>
          </p:cNvSpPr>
          <p:nvPr>
            <p:ph type="body" sz="quarter" idx="17"/>
          </p:nvPr>
        </p:nvSpPr>
        <p:spPr>
          <a:xfrm>
            <a:off x="539749" y="539751"/>
            <a:ext cx="9213851" cy="266676"/>
          </a:xfrm>
        </p:spPr>
        <p:txBody>
          <a:bodyPr/>
          <a:lstStyle/>
          <a:p>
            <a:r>
              <a:rPr lang="en-GB" dirty="0"/>
              <a:t>Major depressive disorder (MDD) – Definitions and diagnosis</a:t>
            </a:r>
            <a:endParaRPr lang="en-US" dirty="0"/>
          </a:p>
        </p:txBody>
      </p:sp>
      <p:sp>
        <p:nvSpPr>
          <p:cNvPr id="2" name="Title 1"/>
          <p:cNvSpPr>
            <a:spLocks noGrp="1"/>
          </p:cNvSpPr>
          <p:nvPr>
            <p:ph type="title"/>
          </p:nvPr>
        </p:nvSpPr>
        <p:spPr>
          <a:xfrm>
            <a:off x="539749" y="814387"/>
            <a:ext cx="9213851" cy="332399"/>
          </a:xfrm>
        </p:spPr>
        <p:txBody>
          <a:bodyPr/>
          <a:lstStyle/>
          <a:p>
            <a:r>
              <a:rPr lang="en-GB" dirty="0"/>
              <a:t>MDD specifiers I </a:t>
            </a:r>
          </a:p>
        </p:txBody>
      </p:sp>
      <p:sp>
        <p:nvSpPr>
          <p:cNvPr id="3" name="Text Placeholder 2">
            <a:extLst>
              <a:ext uri="{FF2B5EF4-FFF2-40B4-BE49-F238E27FC236}">
                <a16:creationId xmlns:a16="http://schemas.microsoft.com/office/drawing/2014/main" id="{E7AAAC10-24C3-4F67-8F86-7D54083DE9EF}"/>
              </a:ext>
            </a:extLst>
          </p:cNvPr>
          <p:cNvSpPr>
            <a:spLocks noGrp="1"/>
          </p:cNvSpPr>
          <p:nvPr>
            <p:ph type="body" sz="quarter" idx="18"/>
          </p:nvPr>
        </p:nvSpPr>
        <p:spPr>
          <a:xfrm>
            <a:off x="539749" y="6102000"/>
            <a:ext cx="9213851" cy="619200"/>
          </a:xfrm>
        </p:spPr>
        <p:txBody>
          <a:bodyPr/>
          <a:lstStyle/>
          <a:p>
            <a:r>
              <a:rPr lang="en-GB" dirty="0"/>
              <a:t>MDD=major depressive disorder</a:t>
            </a:r>
          </a:p>
          <a:p>
            <a:endParaRPr lang="en-GB" dirty="0"/>
          </a:p>
          <a:p>
            <a:r>
              <a:rPr lang="en-GB" dirty="0"/>
              <a:t>APA. DSM-5-TR. 2022</a:t>
            </a:r>
          </a:p>
        </p:txBody>
      </p:sp>
      <p:graphicFrame>
        <p:nvGraphicFramePr>
          <p:cNvPr id="13" name="Table 12"/>
          <p:cNvGraphicFramePr>
            <a:graphicFrameLocks noGrp="1"/>
          </p:cNvGraphicFramePr>
          <p:nvPr>
            <p:extLst>
              <p:ext uri="{D42A27DB-BD31-4B8C-83A1-F6EECF244321}">
                <p14:modId xmlns:p14="http://schemas.microsoft.com/office/powerpoint/2010/main" val="471627567"/>
              </p:ext>
            </p:extLst>
          </p:nvPr>
        </p:nvGraphicFramePr>
        <p:xfrm>
          <a:off x="539749" y="1420869"/>
          <a:ext cx="5044924" cy="3718560"/>
        </p:xfrm>
        <a:graphic>
          <a:graphicData uri="http://schemas.openxmlformats.org/drawingml/2006/table">
            <a:tbl>
              <a:tblPr firstRow="1" bandRow="1">
                <a:tableStyleId>{2D5ABB26-0587-4C30-8999-92F81FD0307C}</a:tableStyleId>
              </a:tblPr>
              <a:tblGrid>
                <a:gridCol w="5044924">
                  <a:extLst>
                    <a:ext uri="{9D8B030D-6E8A-4147-A177-3AD203B41FA5}">
                      <a16:colId xmlns:a16="http://schemas.microsoft.com/office/drawing/2014/main" val="20000"/>
                    </a:ext>
                  </a:extLst>
                </a:gridCol>
              </a:tblGrid>
              <a:tr h="295385">
                <a:tc>
                  <a:txBody>
                    <a:bodyPr/>
                    <a:lstStyle/>
                    <a:p>
                      <a:pPr>
                        <a:lnSpc>
                          <a:spcPct val="100000"/>
                        </a:lnSpc>
                        <a:spcBef>
                          <a:spcPts val="240"/>
                        </a:spcBef>
                        <a:spcAft>
                          <a:spcPts val="240"/>
                        </a:spcAft>
                        <a:tabLst>
                          <a:tab pos="270510" algn="l"/>
                        </a:tabLst>
                      </a:pPr>
                      <a:r>
                        <a:rPr lang="en-GB" sz="1400" b="1" dirty="0">
                          <a:solidFill>
                            <a:schemeClr val="bg1"/>
                          </a:solidFill>
                          <a:effectLst/>
                          <a:latin typeface="Arial" panose="020B0604020202020204" pitchFamily="34" charset="0"/>
                          <a:ea typeface="Times New Roman"/>
                          <a:cs typeface="Arial" panose="020B0604020202020204" pitchFamily="34" charset="0"/>
                        </a:rPr>
                        <a:t>Mild</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10001"/>
                  </a:ext>
                </a:extLst>
              </a:tr>
              <a:tr h="755456">
                <a:tc>
                  <a:txBody>
                    <a:bodyPr/>
                    <a:lstStyle/>
                    <a:p>
                      <a:pPr>
                        <a:lnSpc>
                          <a:spcPct val="100000"/>
                        </a:lnSpc>
                        <a:spcBef>
                          <a:spcPts val="240"/>
                        </a:spcBef>
                        <a:spcAft>
                          <a:spcPts val="240"/>
                        </a:spcAft>
                        <a:tabLst>
                          <a:tab pos="270510" algn="l"/>
                        </a:tabLst>
                      </a:pPr>
                      <a:r>
                        <a:rPr lang="en-GB" sz="1400" b="0" dirty="0">
                          <a:solidFill>
                            <a:srgbClr val="000000"/>
                          </a:solidFill>
                          <a:effectLst/>
                          <a:latin typeface="Arial" panose="020B0604020202020204" pitchFamily="34" charset="0"/>
                          <a:ea typeface="Times New Roman"/>
                          <a:cs typeface="Arial" panose="020B0604020202020204" pitchFamily="34" charset="0"/>
                        </a:rPr>
                        <a:t>Few, if any, symptoms in excess of those required to make the diagnosis are present. The intensity of the symptoms is distressing but manageable, and the symptoms result in minor impairment in social or occupational functioning</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95385">
                <a:tc>
                  <a:txBody>
                    <a:bodyPr/>
                    <a:lstStyle/>
                    <a:p>
                      <a:pPr>
                        <a:lnSpc>
                          <a:spcPct val="100000"/>
                        </a:lnSpc>
                        <a:spcBef>
                          <a:spcPts val="240"/>
                        </a:spcBef>
                        <a:spcAft>
                          <a:spcPts val="240"/>
                        </a:spcAft>
                        <a:tabLst>
                          <a:tab pos="270510" algn="l"/>
                        </a:tabLst>
                      </a:pPr>
                      <a:r>
                        <a:rPr lang="en-GB" sz="1400" b="1" dirty="0">
                          <a:solidFill>
                            <a:schemeClr val="bg1"/>
                          </a:solidFill>
                          <a:effectLst/>
                          <a:latin typeface="Arial" panose="020B0604020202020204" pitchFamily="34" charset="0"/>
                          <a:ea typeface="Times New Roman"/>
                          <a:cs typeface="Arial" panose="020B0604020202020204" pitchFamily="34" charset="0"/>
                        </a:rPr>
                        <a:t>Moderate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10003"/>
                  </a:ext>
                </a:extLst>
              </a:tr>
              <a:tr h="520140">
                <a:tc>
                  <a:txBody>
                    <a:bodyPr/>
                    <a:lstStyle/>
                    <a:p>
                      <a:pPr>
                        <a:lnSpc>
                          <a:spcPct val="100000"/>
                        </a:lnSpc>
                        <a:spcBef>
                          <a:spcPts val="240"/>
                        </a:spcBef>
                        <a:spcAft>
                          <a:spcPts val="240"/>
                        </a:spcAft>
                        <a:tabLst>
                          <a:tab pos="270510" algn="l"/>
                        </a:tabLst>
                      </a:pPr>
                      <a:r>
                        <a:rPr lang="en-GB" sz="1400" dirty="0">
                          <a:solidFill>
                            <a:srgbClr val="000000"/>
                          </a:solidFill>
                          <a:effectLst/>
                          <a:latin typeface="Arial" panose="020B0604020202020204" pitchFamily="34" charset="0"/>
                          <a:ea typeface="Times New Roman"/>
                          <a:cs typeface="Arial" panose="020B0604020202020204" pitchFamily="34" charset="0"/>
                        </a:rPr>
                        <a:t>The number of symptoms, intensity of symptoms, and/or functional impairment are between those specified for ‘mild’ and ‘severe’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95385">
                <a:tc>
                  <a:txBody>
                    <a:bodyPr/>
                    <a:lstStyle/>
                    <a:p>
                      <a:pPr>
                        <a:lnSpc>
                          <a:spcPct val="100000"/>
                        </a:lnSpc>
                        <a:spcBef>
                          <a:spcPts val="240"/>
                        </a:spcBef>
                        <a:spcAft>
                          <a:spcPts val="240"/>
                        </a:spcAft>
                        <a:tabLst>
                          <a:tab pos="270510" algn="l"/>
                        </a:tabLst>
                      </a:pPr>
                      <a:r>
                        <a:rPr lang="en-GB" sz="1400" b="1" dirty="0">
                          <a:solidFill>
                            <a:schemeClr val="bg1"/>
                          </a:solidFill>
                          <a:effectLst/>
                          <a:latin typeface="Arial" panose="020B0604020202020204" pitchFamily="34" charset="0"/>
                          <a:ea typeface="Times New Roman"/>
                          <a:cs typeface="Arial" panose="020B0604020202020204" pitchFamily="34" charset="0"/>
                        </a:rPr>
                        <a:t>Severe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10005"/>
                  </a:ext>
                </a:extLst>
              </a:tr>
              <a:tr h="801760">
                <a:tc>
                  <a:txBody>
                    <a:bodyPr/>
                    <a:lstStyle/>
                    <a:p>
                      <a:pPr>
                        <a:lnSpc>
                          <a:spcPct val="100000"/>
                        </a:lnSpc>
                        <a:spcBef>
                          <a:spcPts val="240"/>
                        </a:spcBef>
                        <a:spcAft>
                          <a:spcPts val="240"/>
                        </a:spcAft>
                        <a:tabLst>
                          <a:tab pos="270510" algn="l"/>
                        </a:tabLst>
                      </a:pPr>
                      <a:r>
                        <a:rPr lang="en-GB" sz="1400" dirty="0">
                          <a:solidFill>
                            <a:srgbClr val="000000"/>
                          </a:solidFill>
                          <a:effectLst/>
                          <a:latin typeface="Arial" panose="020B0604020202020204" pitchFamily="34" charset="0"/>
                          <a:ea typeface="Times New Roman"/>
                          <a:cs typeface="Arial" panose="020B0604020202020204" pitchFamily="34" charset="0"/>
                        </a:rPr>
                        <a:t>The number of symptoms is substantially in excess of that required to make the diagnosis. The intensity of symptoms is seriously distressing and unmanageable, and the symptoms markedly interfere with social and occupational functioning</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graphicFrame>
        <p:nvGraphicFramePr>
          <p:cNvPr id="14" name="Table 13"/>
          <p:cNvGraphicFramePr>
            <a:graphicFrameLocks noGrp="1"/>
          </p:cNvGraphicFramePr>
          <p:nvPr/>
        </p:nvGraphicFramePr>
        <p:xfrm>
          <a:off x="5960532" y="2944869"/>
          <a:ext cx="5621865" cy="2194560"/>
        </p:xfrm>
        <a:graphic>
          <a:graphicData uri="http://schemas.openxmlformats.org/drawingml/2006/table">
            <a:tbl>
              <a:tblPr firstRow="1" bandRow="1">
                <a:tableStyleId>{2D5ABB26-0587-4C30-8999-92F81FD0307C}</a:tableStyleId>
              </a:tblPr>
              <a:tblGrid>
                <a:gridCol w="5621865">
                  <a:extLst>
                    <a:ext uri="{9D8B030D-6E8A-4147-A177-3AD203B41FA5}">
                      <a16:colId xmlns:a16="http://schemas.microsoft.com/office/drawing/2014/main" val="20000"/>
                    </a:ext>
                  </a:extLst>
                </a:gridCol>
              </a:tblGrid>
              <a:tr h="284480">
                <a:tc>
                  <a:txBody>
                    <a:bodyPr/>
                    <a:lstStyle/>
                    <a:p>
                      <a:pPr>
                        <a:lnSpc>
                          <a:spcPct val="100000"/>
                        </a:lnSpc>
                        <a:spcBef>
                          <a:spcPts val="240"/>
                        </a:spcBef>
                        <a:spcAft>
                          <a:spcPts val="240"/>
                        </a:spcAft>
                        <a:tabLst>
                          <a:tab pos="270510" algn="l"/>
                        </a:tabLst>
                      </a:pPr>
                      <a:r>
                        <a:rPr lang="en-GB" sz="1400" b="1" dirty="0">
                          <a:solidFill>
                            <a:schemeClr val="bg1"/>
                          </a:solidFill>
                          <a:effectLst/>
                          <a:latin typeface="Arial" panose="020B0604020202020204" pitchFamily="34" charset="0"/>
                          <a:ea typeface="Times New Roman"/>
                          <a:cs typeface="Arial" panose="020B0604020202020204" pitchFamily="34" charset="0"/>
                        </a:rPr>
                        <a:t>In partial remission</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10001"/>
                  </a:ext>
                </a:extLst>
              </a:tr>
              <a:tr h="682831">
                <a:tc>
                  <a:txBody>
                    <a:bodyPr/>
                    <a:lstStyle/>
                    <a:p>
                      <a:pPr>
                        <a:lnSpc>
                          <a:spcPct val="100000"/>
                        </a:lnSpc>
                        <a:spcBef>
                          <a:spcPts val="240"/>
                        </a:spcBef>
                        <a:spcAft>
                          <a:spcPts val="240"/>
                        </a:spcAft>
                        <a:tabLst>
                          <a:tab pos="270510" algn="l"/>
                        </a:tabLst>
                      </a:pPr>
                      <a:r>
                        <a:rPr lang="en-GB" sz="1400" dirty="0">
                          <a:solidFill>
                            <a:srgbClr val="000000"/>
                          </a:solidFill>
                          <a:effectLst/>
                          <a:latin typeface="Arial" panose="020B0604020202020204" pitchFamily="34" charset="0"/>
                          <a:ea typeface="Times New Roman"/>
                          <a:cs typeface="Arial" panose="020B0604020202020204" pitchFamily="34" charset="0"/>
                        </a:rPr>
                        <a:t>Symptoms of the immediately previous major depressive episode are present, but full criteria are not met, or there is a period lasting less than 2 months without any significant symptoms of a major depressive episode following the end of such an episode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84480">
                <a:tc>
                  <a:txBody>
                    <a:bodyPr/>
                    <a:lstStyle/>
                    <a:p>
                      <a:pPr>
                        <a:lnSpc>
                          <a:spcPct val="100000"/>
                        </a:lnSpc>
                        <a:spcBef>
                          <a:spcPts val="240"/>
                        </a:spcBef>
                        <a:spcAft>
                          <a:spcPts val="240"/>
                        </a:spcAft>
                        <a:tabLst>
                          <a:tab pos="270510" algn="l"/>
                        </a:tabLst>
                      </a:pPr>
                      <a:r>
                        <a:rPr lang="en-GB" sz="1400" b="1" dirty="0">
                          <a:solidFill>
                            <a:schemeClr val="bg1"/>
                          </a:solidFill>
                          <a:effectLst/>
                          <a:latin typeface="Arial" panose="020B0604020202020204" pitchFamily="34" charset="0"/>
                          <a:ea typeface="Times New Roman"/>
                          <a:cs typeface="Arial" panose="020B0604020202020204" pitchFamily="34" charset="0"/>
                        </a:rPr>
                        <a:t>In full remission</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10003"/>
                  </a:ext>
                </a:extLst>
              </a:tr>
              <a:tr h="447040">
                <a:tc>
                  <a:txBody>
                    <a:bodyPr/>
                    <a:lstStyle/>
                    <a:p>
                      <a:pPr>
                        <a:lnSpc>
                          <a:spcPct val="100000"/>
                        </a:lnSpc>
                        <a:spcBef>
                          <a:spcPts val="240"/>
                        </a:spcBef>
                        <a:spcAft>
                          <a:spcPts val="240"/>
                        </a:spcAft>
                        <a:tabLst>
                          <a:tab pos="270510" algn="l"/>
                        </a:tabLst>
                      </a:pPr>
                      <a:r>
                        <a:rPr lang="en-GB" sz="1400" dirty="0">
                          <a:solidFill>
                            <a:srgbClr val="000000"/>
                          </a:solidFill>
                          <a:effectLst/>
                          <a:latin typeface="Arial" panose="020B0604020202020204" pitchFamily="34" charset="0"/>
                          <a:ea typeface="Times New Roman"/>
                          <a:cs typeface="Arial" panose="020B0604020202020204" pitchFamily="34" charset="0"/>
                        </a:rPr>
                        <a:t>During the past 2 months, no significant signs or symptoms of the disturbance were present</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aphicFrame>
        <p:nvGraphicFramePr>
          <p:cNvPr id="15" name="Table 14"/>
          <p:cNvGraphicFramePr>
            <a:graphicFrameLocks noGrp="1"/>
          </p:cNvGraphicFramePr>
          <p:nvPr/>
        </p:nvGraphicFramePr>
        <p:xfrm>
          <a:off x="5960533" y="1420869"/>
          <a:ext cx="5621865" cy="1097280"/>
        </p:xfrm>
        <a:graphic>
          <a:graphicData uri="http://schemas.openxmlformats.org/drawingml/2006/table">
            <a:tbl>
              <a:tblPr firstRow="1" bandRow="1">
                <a:tableStyleId>{2D5ABB26-0587-4C30-8999-92F81FD0307C}</a:tableStyleId>
              </a:tblPr>
              <a:tblGrid>
                <a:gridCol w="5621865">
                  <a:extLst>
                    <a:ext uri="{9D8B030D-6E8A-4147-A177-3AD203B41FA5}">
                      <a16:colId xmlns:a16="http://schemas.microsoft.com/office/drawing/2014/main" val="20000"/>
                    </a:ext>
                  </a:extLst>
                </a:gridCol>
              </a:tblGrid>
              <a:tr h="290631">
                <a:tc>
                  <a:txBody>
                    <a:bodyPr/>
                    <a:lstStyle/>
                    <a:p>
                      <a:pPr>
                        <a:lnSpc>
                          <a:spcPct val="100000"/>
                        </a:lnSpc>
                        <a:spcBef>
                          <a:spcPts val="240"/>
                        </a:spcBef>
                        <a:spcAft>
                          <a:spcPts val="240"/>
                        </a:spcAft>
                        <a:tabLst>
                          <a:tab pos="270510" algn="l"/>
                        </a:tabLst>
                      </a:pPr>
                      <a:r>
                        <a:rPr lang="en-GB" sz="1400" b="1" dirty="0">
                          <a:solidFill>
                            <a:schemeClr val="bg1"/>
                          </a:solidFill>
                          <a:effectLst/>
                          <a:latin typeface="Arial" panose="020B0604020202020204" pitchFamily="34" charset="0"/>
                          <a:ea typeface="Times New Roman"/>
                          <a:cs typeface="Arial" panose="020B0604020202020204" pitchFamily="34" charset="0"/>
                        </a:rPr>
                        <a:t>Single/recurrent</a:t>
                      </a:r>
                      <a:r>
                        <a:rPr lang="en-GB" sz="1400" b="1" baseline="0" dirty="0">
                          <a:solidFill>
                            <a:schemeClr val="bg1"/>
                          </a:solidFill>
                          <a:effectLst/>
                          <a:latin typeface="Arial" panose="020B0604020202020204" pitchFamily="34" charset="0"/>
                          <a:ea typeface="Times New Roman"/>
                          <a:cs typeface="Arial" panose="020B0604020202020204" pitchFamily="34" charset="0"/>
                        </a:rPr>
                        <a:t> episode</a:t>
                      </a:r>
                      <a:endParaRPr lang="en-GB" sz="1400" b="1" baseline="30000" dirty="0">
                        <a:solidFill>
                          <a:schemeClr val="bg1"/>
                        </a:solidFill>
                        <a:effectLst/>
                        <a:latin typeface="Arial" panose="020B0604020202020204" pitchFamily="34" charset="0"/>
                        <a:ea typeface="Times New Roman"/>
                        <a:cs typeface="Arial" panose="020B0604020202020204" pitchFamily="34" charset="0"/>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10001"/>
                  </a:ext>
                </a:extLst>
              </a:tr>
              <a:tr h="653919">
                <a:tc>
                  <a:txBody>
                    <a:bodyPr/>
                    <a:lstStyle/>
                    <a:p>
                      <a:pPr>
                        <a:lnSpc>
                          <a:spcPct val="100000"/>
                        </a:lnSpc>
                        <a:spcBef>
                          <a:spcPts val="240"/>
                        </a:spcBef>
                        <a:spcAft>
                          <a:spcPts val="240"/>
                        </a:spcAft>
                        <a:tabLst>
                          <a:tab pos="270510" algn="l"/>
                        </a:tabLst>
                      </a:pPr>
                      <a:r>
                        <a:rPr lang="en-GB" sz="1400" dirty="0">
                          <a:solidFill>
                            <a:srgbClr val="000000"/>
                          </a:solidFill>
                          <a:effectLst/>
                          <a:latin typeface="Arial" panose="020B0604020202020204" pitchFamily="34" charset="0"/>
                          <a:ea typeface="Times New Roman"/>
                          <a:cs typeface="Arial" panose="020B0604020202020204" pitchFamily="34" charset="0"/>
                        </a:rPr>
                        <a:t>For an episode to be recurrent, there must be an interval of at least 2 consecutive months between separate episodes, in which criteria are not met for a major depressive episode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852365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oyZv5ufA"/>
  <p:tag name="ARTICULATE_SLIDE_COUNT" val="22"/>
  <p:tag name="ARTICULATE_PROJECT_OPEN" val="0"/>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dirty="0" smtClean="0"/>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&#65279;<?xml version="1.0" encoding="utf-8"?><Relationships xmlns="http://schemas.openxmlformats.org/package/2006/relationships"><Relationship Type="http://schemas.microsoft.com/office/2011/relationships/webextension" Target="/ppt/webextensions/webextension1.xml" Id="rId1" /></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5ECC8D0-FDAA-4575-9CBC-F31A8967BD43}">
  <we:reference id="e3b93a0b-ccfa-4110-a55c-43ea778c55ae" version="2.0.0.0" store="EXCatalog" storeType="EXCatalog"/>
  <we:alternateReferences>
    <we:reference id="WA200003915" version="2.0.0.0" store="en-GB" storeType="OMEX"/>
  </we:alternateReferences>
  <we:properties/>
  <we:bindings/>
  <we:snapshot xmlns:r="http://schemas.openxmlformats.org/officeDocument/2006/relationships"/>
</we:webextension>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57DDD5-B2AA-4BBA-9C23-19566C160E4E}">
  <ds:schemaRefs>
    <ds:schemaRef ds:uri="http://schemas.microsoft.com/sharepoint/v3/contenttype/forms"/>
  </ds:schemaRefs>
</ds:datastoreItem>
</file>

<file path=customXml/itemProps2.xml><?xml version="1.0" encoding="utf-8"?>
<ds:datastoreItem xmlns:ds="http://schemas.openxmlformats.org/officeDocument/2006/customXml" ds:itemID="{17B15C88-4031-4F4E-BA98-CAED57AF7C63}">
  <ds:schemaRefs>
    <ds:schemaRef ds:uri="http://schemas.microsoft.com/office/2006/documentManagement/types"/>
    <ds:schemaRef ds:uri="28627d7c-4416-4bc1-86cf-ca6c3a42a8f2"/>
    <ds:schemaRef ds:uri="http://schemas.microsoft.com/office/infopath/2007/PartnerControls"/>
    <ds:schemaRef ds:uri="http://www.w3.org/XML/1998/namespace"/>
    <ds:schemaRef ds:uri="http://schemas.microsoft.com/office/2006/metadata/properties"/>
    <ds:schemaRef ds:uri="http://schemas.openxmlformats.org/package/2006/metadata/core-properties"/>
    <ds:schemaRef ds:uri="http://purl.org/dc/elements/1.1/"/>
    <ds:schemaRef ds:uri="08562aa6-c0ad-4fb9-8a82-15409d3a28b4"/>
    <ds:schemaRef ds:uri="http://purl.org/dc/dcmitype/"/>
    <ds:schemaRef ds:uri="http://purl.org/dc/terms/"/>
  </ds:schemaRefs>
</ds:datastoreItem>
</file>

<file path=customXml/itemProps3.xml><?xml version="1.0" encoding="utf-8"?>
<ds:datastoreItem xmlns:ds="http://schemas.openxmlformats.org/officeDocument/2006/customXml" ds:itemID="{8C6DA629-F75E-45E1-AACB-2A8F224C6D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1975</TotalTime>
  <Words>15607</Words>
  <Application>Microsoft Office PowerPoint</Application>
  <PresentationFormat>Widescreen</PresentationFormat>
  <Paragraphs>1283</Paragraphs>
  <Slides>51</Slides>
  <Notes>51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ElsevierGulliver</vt:lpstr>
      <vt:lpstr>Times New Roman</vt:lpstr>
      <vt:lpstr>Neurotorium - PowerPoint-Skabelon - 2022-01-28</vt:lpstr>
      <vt:lpstr>PowerPoint Presentation</vt:lpstr>
      <vt:lpstr>History of depression</vt:lpstr>
      <vt:lpstr>Definition of major depressive disorder</vt:lpstr>
      <vt:lpstr>Depression</vt:lpstr>
      <vt:lpstr>Depression</vt:lpstr>
      <vt:lpstr>Symptoms of depression</vt:lpstr>
      <vt:lpstr>The impact of the symptoms of depression on patients</vt:lpstr>
      <vt:lpstr>MDD symptoms in DSM-5-TR</vt:lpstr>
      <vt:lpstr>DSM-5-TR criteria for MDD</vt:lpstr>
      <vt:lpstr>The Montgomery–Åsberg Depression Rating Scale </vt:lpstr>
      <vt:lpstr>Definitions of clinical course and treatment outcomes I</vt:lpstr>
      <vt:lpstr>MDD is a complex, often recurrent and remitting disorder1</vt:lpstr>
      <vt:lpstr>Residual depressive symptoms and the risk of relapse</vt:lpstr>
      <vt:lpstr>Definitions of symptoms and signs</vt:lpstr>
      <vt:lpstr>Definitions of epidemiological terms</vt:lpstr>
      <vt:lpstr>Definitions of burden of disease and key epidemiological terms </vt:lpstr>
      <vt:lpstr>Definitions of clinical course and treatment outcomes II</vt:lpstr>
      <vt:lpstr>Diagnosis of major depressive disorder – signs and symptoms</vt:lpstr>
      <vt:lpstr>Signs and symptoms of depression – diagnostic criteria</vt:lpstr>
      <vt:lpstr>Levels of depression severity</vt:lpstr>
      <vt:lpstr>Structured interviews for diagnosis of MDD</vt:lpstr>
      <vt:lpstr>Major depressive disorder – differential diagnosis</vt:lpstr>
      <vt:lpstr>DSM categories related to depressive disorders</vt:lpstr>
      <vt:lpstr>Persistent depressive disorder (PDD)</vt:lpstr>
      <vt:lpstr>Other specified depressive disorders</vt:lpstr>
      <vt:lpstr>Other differential diagnoses</vt:lpstr>
      <vt:lpstr>MDD specifiers I </vt:lpstr>
      <vt:lpstr>MDD specifiers II </vt:lpstr>
      <vt:lpstr>MDD specifiers III </vt:lpstr>
      <vt:lpstr>MDD specifiers IV</vt:lpstr>
      <vt:lpstr>MDD specifiers V</vt:lpstr>
      <vt:lpstr>ICD-11 classification of depression</vt:lpstr>
      <vt:lpstr>Common screening and rating instruments for depression</vt:lpstr>
      <vt:lpstr>Hamilton Depression Rating Scale (HAM-D)</vt:lpstr>
      <vt:lpstr>Montgomery–Åsberg Depression Rating Scale (MADRS)</vt:lpstr>
      <vt:lpstr>Children Depression Rating Scale – Revised (CDRS-R) </vt:lpstr>
      <vt:lpstr>Beck Depression Inventory (BDI-II)</vt:lpstr>
      <vt:lpstr>Geriatric Depression Scale (GDS)</vt:lpstr>
      <vt:lpstr>Center for Epidemiologic Studies Depression Scale (CES-D)</vt:lpstr>
      <vt:lpstr>Patient Health Questionnaire (PHQ2 or PHQ9)</vt:lpstr>
      <vt:lpstr>General Behavior Inventory 10-Item Depression Scale (GBI-10D) </vt:lpstr>
      <vt:lpstr>Measuring treatment outcomes in depression</vt:lpstr>
      <vt:lpstr>Depression severity captured in different rating scales</vt:lpstr>
      <vt:lpstr>The course of MDD</vt:lpstr>
      <vt:lpstr>Measurement-based care in depression</vt:lpstr>
      <vt:lpstr>Functional, physical, and psychosocial impacts of depression</vt:lpstr>
      <vt:lpstr>Functional impairment in depression</vt:lpstr>
      <vt:lpstr>Physical health outcome in people with depression</vt:lpstr>
      <vt:lpstr>Patient-reported psychopathology in patients in remission</vt:lpstr>
      <vt:lpstr>Summary</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Viktoria-Maria Hvidtfelt Lykke</cp:lastModifiedBy>
  <cp:revision>1662</cp:revision>
  <cp:lastPrinted>2025-06-06T09:38:54Z</cp:lastPrinted>
  <dcterms:created xsi:type="dcterms:W3CDTF">2017-01-23T14:24:15Z</dcterms:created>
  <dcterms:modified xsi:type="dcterms:W3CDTF">2025-07-01T07:25:43Z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934A997F-4108-42B7-A2F1-76962FE84844</vt:lpwstr>
  </property>
  <property fmtid="{D5CDD505-2E9C-101B-9397-08002B2CF9AE}" pid="3" name="ArticulatePath">
    <vt:lpwstr>6 - Treatment principles 12-Jan-18</vt:lpwstr>
  </property>
  <property fmtid="{D5CDD505-2E9C-101B-9397-08002B2CF9AE}" pid="4" name="ContentTypeId">
    <vt:lpwstr>0x01010062B393518E922946AD600E2E02326B8A</vt:lpwstr>
  </property>
  <property fmtid="{D5CDD505-2E9C-101B-9397-08002B2CF9AE}" pid="5" name="MediaServiceImageTags">
    <vt:lpwstr/>
  </property>
</Properties>
</file>