
<file path=[Content_Types].xml><?xml version="1.0" encoding="utf-8"?>
<Types xmlns="http://schemas.openxmlformats.org/package/2006/content-types">
  <Default Extension="jpeg" ContentType="image/jpeg"/>
  <Default Extension="xml" ContentType="application/vnd.openxmlformats-officedocument.presentationml.presentation.main+xml"/>
  <Default Extension="png" ContentType="image/png"/>
  <Default Extension="svg" ContentType="image/svg+xml"/>
  <Default Extension="rels" ContentType="application/vnd.openxmlformats-package.relationships+xml"/>
  <Override PartName="/ppt/tableStyles.xml" ContentType="application/vnd.openxmlformats-officedocument.presentationml.tableStyles+xml"/>
  <Override PartName="/customXml/item2.xml" ContentType="application/xml"/>
  <Override PartName="/customXml/itemProps2.xml" ContentType="application/vnd.openxmlformats-officedocument.customXmlProperties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gs/tag1.xml" ContentType="application/vnd.openxmlformats-officedocument.presentationml.tags+xml"/>
  <Override PartName="/ppt/viewProps.xml" ContentType="application/vnd.openxmlformats-officedocument.presentationml.viewProps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commentAuthors.xml" ContentType="application/vnd.openxmlformats-officedocument.presentationml.commentAuthors+xml"/>
  <Override PartName="/customXml/item1.xml" ContentType="application/xml"/>
  <Override PartName="/customXml/itemProps1.xml" ContentType="application/vnd.openxmlformats-officedocument.customXmlPropertie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webextensions/taskpanes.xml" ContentType="application/vnd.ms-office.webextensiontaskpanes+xml"/>
  <Override PartName="/ppt/webextensions/webextension1.xml" ContentType="application/vnd.ms-office.webextensio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thumbnail" Target="/docProps/thumbnail.jpeg" Id="rId3" /><Relationship Type="http://schemas.openxmlformats.org/officeDocument/2006/relationships/officeDocument" Target="/ppt/presentation.xml" Id="rId2" /><Relationship Type="http://schemas.microsoft.com/office/2011/relationships/webextensiontaskpanes" Target="/ppt/webextensions/taskpanes.xml" Id="rId1" /><Relationship Type="http://schemas.openxmlformats.org/officeDocument/2006/relationships/custom-properties" Target="/docProps/custom.xml" Id="rId6" /><Relationship Type="http://schemas.openxmlformats.org/officeDocument/2006/relationships/extended-properties" Target="/docProps/app.xml" Id="rId5" /><Relationship Type="http://schemas.openxmlformats.org/package/2006/relationships/metadata/core-properties" Target="/docProps/core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56"/>
  </p:notesMasterIdLst>
  <p:handoutMasterIdLst>
    <p:handoutMasterId r:id="rId57"/>
  </p:handoutMasterIdLst>
  <p:sldIdLst>
    <p:sldId id="1054" r:id="rId32"/>
  </p:sldIdLst>
  <p:sldSz cx="12192000" cy="6858000"/>
  <p:notesSz cx="7099300" cy="10234613"/>
  <p:custDataLst>
    <p:tags r:id="rId5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7A505D-5E7E-6BEB-4195-801D42364FA7}" name="Ceren Akdeniz Vogt" initials="CA" userId="S::cak@lundbeckfonden.com::6291f9b8-8487-4396-8769-615d243e0f4b" providerId="AD"/>
  <p188:author id="{29765362-E0D3-DCC9-7F4D-A4B5DF9B9193}" name="Anthony Cleare" initials="AC" userId="S::spmaajc@kcl.ac.uk::d57f10dc-95a9-46a8-8e9c-e74b570fad1b" providerId="AD"/>
  <p188:author id="{F286F46B-D11B-7411-908D-9B4A368D0C37}" name="Chris Edge" initials="CE" userId="S::Chris.Edge@primeglobalpeople.com::9878e1fe-fc43-4c11-846c-29f97c46eb4b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1C12"/>
    <a:srgbClr val="3F1A01"/>
    <a:srgbClr val="8C7567"/>
    <a:srgbClr val="D9D1CC"/>
    <a:srgbClr val="1A1A17"/>
    <a:srgbClr val="DADDE1"/>
    <a:srgbClr val="D9D9D9"/>
    <a:srgbClr val="FCEBCC"/>
    <a:srgbClr val="EDECE5"/>
    <a:srgbClr val="EF9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27" autoAdjust="0"/>
    <p:restoredTop sz="78329" autoAdjust="0"/>
  </p:normalViewPr>
  <p:slideViewPr>
    <p:cSldViewPr snapToGrid="0" snapToObjects="1">
      <p:cViewPr varScale="1">
        <p:scale>
          <a:sx n="86" d="100"/>
          <a:sy n="86" d="100"/>
        </p:scale>
        <p:origin x="161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946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16" d="100"/>
        <a:sy n="116" d="100"/>
      </p:scale>
      <p:origin x="0" y="-1572"/>
    </p:cViewPr>
  </p:sorterViewPr>
  <p:notesViewPr>
    <p:cSldViewPr snapToGrid="0" snapToObjects="1">
      <p:cViewPr>
        <p:scale>
          <a:sx n="125" d="100"/>
          <a:sy n="125" d="100"/>
        </p:scale>
        <p:origin x="2832" y="-186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ableStyles" Target="/ppt/tableStyles.xml" Id="rId63" /><Relationship Type="http://schemas.openxmlformats.org/officeDocument/2006/relationships/customXml" Target="/customXml/item2.xml" Id="rId2" /><Relationship Type="http://schemas.openxmlformats.org/officeDocument/2006/relationships/slide" Target="/ppt/slides/slide28.xml" Id="rId32" /><Relationship Type="http://schemas.openxmlformats.org/officeDocument/2006/relationships/tags" Target="/ppt/tags/tag1.xml" Id="rId58" /><Relationship Type="http://schemas.openxmlformats.org/officeDocument/2006/relationships/viewProps" Target="/ppt/viewProps.xml" Id="rId61" /><Relationship Type="http://schemas.openxmlformats.org/officeDocument/2006/relationships/notesMaster" Target="/ppt/notesMasters/notesMaster1.xml" Id="rId56" /><Relationship Type="http://schemas.microsoft.com/office/2018/10/relationships/authors" Target="/ppt/authors.xml" Id="rId64" /><Relationship Type="http://schemas.openxmlformats.org/officeDocument/2006/relationships/customXml" Target="/customXml/item3.xml" Id="rId3" /><Relationship Type="http://schemas.openxmlformats.org/officeDocument/2006/relationships/commentAuthors" Target="/ppt/commentAuthors.xml" Id="rId59" /><Relationship Type="http://schemas.openxmlformats.org/officeDocument/2006/relationships/theme" Target="/ppt/theme/theme1.xml" Id="rId62" /><Relationship Type="http://schemas.openxmlformats.org/officeDocument/2006/relationships/customXml" Target="/customXml/item1.xml" Id="rId1" /><Relationship Type="http://schemas.openxmlformats.org/officeDocument/2006/relationships/handoutMaster" Target="/ppt/handoutMasters/handoutMaster1.xml" Id="rId57" /><Relationship Type="http://schemas.openxmlformats.org/officeDocument/2006/relationships/presProps" Target="/ppt/presProps.xml" Id="rId60" /><Relationship Type="http://schemas.openxmlformats.org/officeDocument/2006/relationships/slideMaster" Target="/ppt/slideMasters/slideMaster1.xml" Id="rId4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01-07-2025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0" tIns="47535" rIns="95070" bIns="4753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925408"/>
            <a:ext cx="5679440" cy="4029879"/>
          </a:xfrm>
          <a:prstGeom prst="rect">
            <a:avLst/>
          </a:prstGeom>
        </p:spPr>
        <p:txBody>
          <a:bodyPr vert="horz" lIns="95070" tIns="47535" rIns="95070" bIns="47535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Id2" /><Relationship Type="http://schemas.openxmlformats.org/officeDocument/2006/relationships/notesMaster" Target="/ppt/notesMasters/notesMaster1.xml" Id="rId1" /></Relationship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374"/>
              </a:spcBef>
              <a:defRPr/>
            </a:pPr>
            <a:r>
              <a:rPr lang="en-US" altLang="en-US" dirty="0">
                <a:solidFill>
                  <a:prstClr val="black"/>
                </a:solidFill>
              </a:rPr>
              <a:t>Reference:</a:t>
            </a:r>
          </a:p>
          <a:p>
            <a:pPr marL="237675" indent="-237675">
              <a:spcBef>
                <a:spcPts val="374"/>
              </a:spcBef>
              <a:buFont typeface="+mj-lt"/>
              <a:buAutoNum type="arabicPeriod"/>
              <a:defRPr/>
            </a:pPr>
            <a:r>
              <a:rPr lang="en-US" altLang="en-US" dirty="0">
                <a:solidFill>
                  <a:prstClr val="black"/>
                </a:solidFill>
              </a:rPr>
              <a:t>American Psychiatric Association. Diagnostic and Statistical Manual of Mental Disorders. Fifth Edition – text revision. © American Psychiatric Association, 2022.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0DA07-0486-4231-977F-A24CC1379569}" type="slidenum">
              <a:rPr lang="en-GB" smtClean="0"/>
              <a:pPr/>
              <a:t>28</a:t>
            </a:fld>
            <a:endParaRPr lang="en-GB" dirty="0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072A821A-478E-2AF4-1FFA-C5DD277DCB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1899150450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23686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2.xml" Id="rId2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28.xml.rels>&#65279;<?xml version="1.0" encoding="utf-8"?><Relationships xmlns="http://schemas.openxmlformats.org/package/2006/relationships"><Relationship Type="http://schemas.openxmlformats.org/officeDocument/2006/relationships/notesSlide" Target="/ppt/notesSlides/notesSlide28.xml" Id="rId2" /><Relationship Type="http://schemas.openxmlformats.org/officeDocument/2006/relationships/slideLayout" Target="/ppt/slideLayouts/slideLayout2.xml" Id="rId1" /></Relationships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F7D1A491-CC9A-45E2-9301-C437CB18F48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</p:spPr>
        <p:txBody>
          <a:bodyPr/>
          <a:lstStyle/>
          <a:p>
            <a:r>
              <a:rPr lang="en-GB" dirty="0"/>
              <a:t>Major depressive disorder (MDD) – Definitions and diagnosis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</p:spPr>
        <p:txBody>
          <a:bodyPr/>
          <a:lstStyle/>
          <a:p>
            <a:r>
              <a:rPr lang="en-GB" dirty="0"/>
              <a:t>MDD specifiers II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BB5CE3-BFFB-41AE-8775-48D958422CE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dirty="0"/>
              <a:t>MDD=major depressive disorder</a:t>
            </a:r>
          </a:p>
          <a:p>
            <a:endParaRPr lang="en-GB" dirty="0"/>
          </a:p>
          <a:p>
            <a:r>
              <a:rPr lang="en-GB" dirty="0"/>
              <a:t>APA. DSM-5-TR. 2022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9749" y="1357374"/>
          <a:ext cx="3441701" cy="327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1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4480"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GB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 anxious distress</a:t>
                      </a:r>
                      <a:endParaRPr lang="en-GB" sz="1400" b="1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75669"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Anxious distress is defined as the presence of at least two of the following symptoms during the majority of days of a major depressive episode:</a:t>
                      </a:r>
                    </a:p>
                    <a:p>
                      <a:pPr marL="228600" lvl="0" indent="-228600"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Feeling keyed up or tense</a:t>
                      </a:r>
                    </a:p>
                    <a:p>
                      <a:pPr marL="228600" lvl="0" indent="-228600"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Feeling unusually restless</a:t>
                      </a:r>
                    </a:p>
                    <a:p>
                      <a:pPr marL="228600" lvl="0" indent="-228600"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Difficulty concentrating because of worry</a:t>
                      </a:r>
                    </a:p>
                    <a:p>
                      <a:pPr marL="228600" lvl="0" indent="-228600"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Fear that something awful may happen</a:t>
                      </a:r>
                    </a:p>
                    <a:p>
                      <a:pPr marL="228600" indent="-228600"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Feeling that the individual might lose control of himself or herself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210050" y="1357374"/>
          <a:ext cx="7136203" cy="4536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0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GB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 mixed features</a:t>
                      </a:r>
                      <a:endParaRPr lang="en-GB" sz="1400" b="1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66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A.</a:t>
                      </a: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At least 3 of the following manic/hypomanic symptoms are present nearly every day during the majority of days of a major depressive episode: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Elevated, expansive mood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Inflated self-esteem or 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grandiosity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More talkative than usual or pressure to keep talking</a:t>
                      </a:r>
                    </a:p>
                    <a:p>
                      <a:pPr marL="228600" marR="0" lvl="0" indent="-22860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buClrTx/>
                        <a:buSzTx/>
                        <a:buFont typeface="+mj-lt"/>
                        <a:buAutoNum type="arabicPeriod" startAt="4"/>
                        <a:tabLst>
                          <a:tab pos="228600" algn="l"/>
                          <a:tab pos="270510" algn="l"/>
                          <a:tab pos="270510" algn="l"/>
                        </a:tabLst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Flight of ideas or subjective experience that thoughts are racing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buFont typeface="+mj-lt"/>
                        <a:buAutoNum type="arabicPeriod" startAt="4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Increase in energy or goal-directed activity (either socially, at work or school, or sexually)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buFont typeface="+mj-lt"/>
                        <a:buAutoNum type="arabicPeriod" startAt="4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Increased or excessive involvement in activities that have a high potential for painful consequences (e.g., engaging in unrestrained buying sprees, sexual indiscretions, foolish business investments)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buFont typeface="+mj-lt"/>
                        <a:buAutoNum type="arabicPeriod" startAt="4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Decreased need for sleep (feeling rested despite sleeping less than usual; to be contrasted with insomnia)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9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B.</a:t>
                      </a: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Mixed symptoms are observable by others and represent a change from the person’s usual behaviour</a:t>
                      </a:r>
                    </a:p>
                  </a:txBody>
                  <a:tcPr marL="121920" marR="121920" marT="60960" marB="60960"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9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C.</a:t>
                      </a: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For individuals whose symptoms meet full criteria for either mania or hypomania, the diagnosis should be bipolar I or bipolar II disorder</a:t>
                      </a:r>
                    </a:p>
                  </a:txBody>
                  <a:tcPr marL="121920" marR="121920" marT="60960" marB="60960"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9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D.</a:t>
                      </a: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The mixed symptoms are not attributable to the physiological effects of a substance (e.g., a drug of abuse, a medication or other treatment)</a:t>
                      </a:r>
                    </a:p>
                  </a:txBody>
                  <a:tcPr marL="121920" marR="121920" marT="60960" marB="60960"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333194"/>
              </p:ext>
            </p:extLst>
          </p:nvPr>
        </p:nvGraphicFramePr>
        <p:xfrm>
          <a:off x="539749" y="4796534"/>
          <a:ext cx="3441701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1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1164"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GB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 psychotic features</a:t>
                      </a:r>
                      <a:endParaRPr lang="en-GB" sz="1400" b="1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933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None/>
                      </a:pPr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present, use the ‘with psychotic features’ specifier irrespective of episode severity</a:t>
                      </a: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79662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&#65279;<?xml version="1.0" encoding="utf-8"?><Relationships xmlns="http://schemas.openxmlformats.org/package/2006/relationships"><Relationship Type="http://schemas.microsoft.com/office/2011/relationships/webextension" Target="/ppt/webextensions/webextension1.xml" Id="rId1" 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ECC8D0-FDAA-4575-9CBC-F31A8967BD43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57DDD5-B2AA-4BBA-9C23-19566C160E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B15C88-4031-4F4E-BA98-CAED57AF7C63}">
  <ds:schemaRefs>
    <ds:schemaRef ds:uri="http://schemas.microsoft.com/office/2006/documentManagement/types"/>
    <ds:schemaRef ds:uri="28627d7c-4416-4bc1-86cf-ca6c3a42a8f2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08562aa6-c0ad-4fb9-8a82-15409d3a28b4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C6DA629-F75E-45E1-AACB-2A8F224C6D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1975</TotalTime>
  <Words>15607</Words>
  <Application>Microsoft Office PowerPoint</Application>
  <PresentationFormat>Widescreen</PresentationFormat>
  <Paragraphs>1283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Calibri</vt:lpstr>
      <vt:lpstr>ElsevierGulliver</vt:lpstr>
      <vt:lpstr>Times New Roman</vt:lpstr>
      <vt:lpstr>Neurotorium - PowerPoint-Skabelon - 2022-01-28</vt:lpstr>
      <vt:lpstr>PowerPoint Presentation</vt:lpstr>
      <vt:lpstr>History of depression</vt:lpstr>
      <vt:lpstr>Definition of major depressive disorder</vt:lpstr>
      <vt:lpstr>Depression</vt:lpstr>
      <vt:lpstr>Depression</vt:lpstr>
      <vt:lpstr>Symptoms of depression</vt:lpstr>
      <vt:lpstr>The impact of the symptoms of depression on patients</vt:lpstr>
      <vt:lpstr>MDD symptoms in DSM-5-TR</vt:lpstr>
      <vt:lpstr>DSM-5-TR criteria for MDD</vt:lpstr>
      <vt:lpstr>The Montgomery–Åsberg Depression Rating Scale </vt:lpstr>
      <vt:lpstr>Definitions of clinical course and treatment outcomes I</vt:lpstr>
      <vt:lpstr>MDD is a complex, often recurrent and remitting disorder1</vt:lpstr>
      <vt:lpstr>Residual depressive symptoms and the risk of relapse</vt:lpstr>
      <vt:lpstr>Definitions of symptoms and signs</vt:lpstr>
      <vt:lpstr>Definitions of epidemiological terms</vt:lpstr>
      <vt:lpstr>Definitions of burden of disease and key epidemiological terms </vt:lpstr>
      <vt:lpstr>Definitions of clinical course and treatment outcomes II</vt:lpstr>
      <vt:lpstr>Diagnosis of major depressive disorder – signs and symptoms</vt:lpstr>
      <vt:lpstr>Signs and symptoms of depression – diagnostic criteria</vt:lpstr>
      <vt:lpstr>Levels of depression severity</vt:lpstr>
      <vt:lpstr>Structured interviews for diagnosis of MDD</vt:lpstr>
      <vt:lpstr>Major depressive disorder – differential diagnosis</vt:lpstr>
      <vt:lpstr>DSM categories related to depressive disorders</vt:lpstr>
      <vt:lpstr>Persistent depressive disorder (PDD)</vt:lpstr>
      <vt:lpstr>Other specified depressive disorders</vt:lpstr>
      <vt:lpstr>Other differential diagnoses</vt:lpstr>
      <vt:lpstr>MDD specifiers I </vt:lpstr>
      <vt:lpstr>MDD specifiers II </vt:lpstr>
      <vt:lpstr>MDD specifiers III </vt:lpstr>
      <vt:lpstr>MDD specifiers IV</vt:lpstr>
      <vt:lpstr>MDD specifiers V</vt:lpstr>
      <vt:lpstr>ICD-11 classification of depression</vt:lpstr>
      <vt:lpstr>Common screening and rating instruments for depression</vt:lpstr>
      <vt:lpstr>Hamilton Depression Rating Scale (HAM-D)</vt:lpstr>
      <vt:lpstr>Montgomery–Åsberg Depression Rating Scale (MADRS)</vt:lpstr>
      <vt:lpstr>Children Depression Rating Scale – Revised (CDRS-R) </vt:lpstr>
      <vt:lpstr>Beck Depression Inventory (BDI-II)</vt:lpstr>
      <vt:lpstr>Geriatric Depression Scale (GDS)</vt:lpstr>
      <vt:lpstr>Center for Epidemiologic Studies Depression Scale (CES-D)</vt:lpstr>
      <vt:lpstr>Patient Health Questionnaire (PHQ2 or PHQ9)</vt:lpstr>
      <vt:lpstr>General Behavior Inventory 10-Item Depression Scale (GBI-10D) </vt:lpstr>
      <vt:lpstr>Measuring treatment outcomes in depression</vt:lpstr>
      <vt:lpstr>Depression severity captured in different rating scales</vt:lpstr>
      <vt:lpstr>The course of MDD</vt:lpstr>
      <vt:lpstr>Measurement-based care in depression</vt:lpstr>
      <vt:lpstr>Functional, physical, and psychosocial impacts of depression</vt:lpstr>
      <vt:lpstr>Functional impairment in depression</vt:lpstr>
      <vt:lpstr>Physical health outcome in people with depression</vt:lpstr>
      <vt:lpstr>Patient-reported psychopathology in patients in remission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1662</cp:revision>
  <cp:lastPrinted>2025-06-06T09:38:54Z</cp:lastPrinted>
  <dcterms:created xsi:type="dcterms:W3CDTF">2017-01-23T14:24:15Z</dcterms:created>
  <dcterms:modified xsi:type="dcterms:W3CDTF">2025-07-01T07:25:43Z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