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398" r:id="rId33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slide" Target="/ppt/slides/slide29.xml" Id="rId3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Id2" /><Relationship Type="http://schemas.openxmlformats.org/officeDocument/2006/relationships/notesMaster" Target="/ppt/notesMasters/notesMaster1.xml" Id="rId1" /></Relationship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74"/>
              </a:spcBef>
              <a:defRPr/>
            </a:pPr>
            <a:r>
              <a:rPr lang="en-US" altLang="en-US" dirty="0">
                <a:solidFill>
                  <a:prstClr val="black"/>
                </a:solidFill>
              </a:rPr>
              <a:t>Reference:</a:t>
            </a:r>
          </a:p>
          <a:p>
            <a:pPr marL="237675" indent="-237675">
              <a:spcBef>
                <a:spcPts val="374"/>
              </a:spcBef>
              <a:buFont typeface="+mj-lt"/>
              <a:buAutoNum type="arabicPeriod"/>
              <a:defRPr/>
            </a:pPr>
            <a:r>
              <a:rPr lang="en-US" altLang="en-US" dirty="0">
                <a:solidFill>
                  <a:prstClr val="black"/>
                </a:solidFill>
              </a:rPr>
              <a:t>American Psychiatric Association. Diagnostic and Statistical Manual of Mental Disorders. Fifth Edition – text revision. © American Psychiatric Association,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0DA07-0486-4231-977F-A24CC1379569}" type="slidenum">
              <a:rPr lang="en-GB" smtClean="0"/>
              <a:pPr/>
              <a:t>29</a:t>
            </a:fld>
            <a:endParaRPr lang="en-GB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081A4D33-CB1B-D436-AC36-67F9AFF07F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369812058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9.xml.rels>&#65279;<?xml version="1.0" encoding="utf-8"?><Relationships xmlns="http://schemas.openxmlformats.org/package/2006/relationships"><Relationship Type="http://schemas.openxmlformats.org/officeDocument/2006/relationships/notesSlide" Target="/ppt/notesSlides/notesSlide29.xml" Id="rId2" /><Relationship Type="http://schemas.openxmlformats.org/officeDocument/2006/relationships/slideLayout" Target="/ppt/slideLayouts/slideLayout2.xml" Id="rId1" /></Relationships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E4CDD2E-737E-46A8-9538-7F9C078E8D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</p:spPr>
        <p:txBody>
          <a:bodyPr/>
          <a:lstStyle/>
          <a:p>
            <a:r>
              <a:rPr lang="en-GB" dirty="0"/>
              <a:t>MDD specifiers III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1332B-E980-4A9D-B900-C6FB9741F5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MDD=major depressive disorder</a:t>
            </a:r>
          </a:p>
          <a:p>
            <a:endParaRPr lang="en-GB" dirty="0"/>
          </a:p>
          <a:p>
            <a:r>
              <a:rPr lang="en-GB" dirty="0"/>
              <a:t>APA. DSM-5-TR. 2022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9749" y="1485723"/>
          <a:ext cx="5035248" cy="443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2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37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melancholic features</a:t>
                      </a:r>
                      <a:endParaRPr lang="en-GB" sz="1400" b="1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75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One of the following is present during the most severe period of the current episode: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Loss of pleasure in all, or almost all, activities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Lack of reactivity to usually pleasurable stimuli </a:t>
                      </a:r>
                      <a:b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</a:b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(does not feel much better, even temporarily, when something good happens)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39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Three (or more) of the following: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 distinct quality of depressed mood characterised by profound despondency, despair, and/or moroseness or by so-called empty mood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Depression that is regularly worse in the morning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Early-morning awakening (i.e., at least 2 hours before usual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awakening)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Marked psychomotor agitation or retardation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Significant anorexia or weight loss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Excessive or inappropriate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guilt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753861" y="1485723"/>
          <a:ext cx="5390389" cy="443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2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88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atypical features</a:t>
                      </a:r>
                      <a:endParaRPr lang="en-GB" sz="1400" b="1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82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This specifier can be applied when these features predominate during the majority of days of the current or most recent major depressive episode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3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Mood reactivity (i.e., mood brightens in response to actual or potential positive events)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13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Two (or more) of the following: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Significant weight gain or increase in appetite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Hypersomnia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Leaden paralysis (i.e., heavy, leaden feelings in arms or legs)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 long-standing pattern of interpersonal rejection sensitivity (not limited to episodes of mood disturbance) that results in significant social or occupational impairment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3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C.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Criteria are not met for ‘with melancholic features’ or ‘with catatonia’ during the same episode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9622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