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399" r:id="rId34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30.xml" Id="rId34" /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Id2" /><Relationship Type="http://schemas.openxmlformats.org/officeDocument/2006/relationships/notesMaster" Target="/ppt/notesMasters/notesMaster1.xml" Id="rId1" /></Relationship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0DA07-0486-4231-977F-A24CC1379569}" type="slidenum">
              <a:rPr lang="en-GB" smtClean="0"/>
              <a:pPr/>
              <a:t>30</a:t>
            </a:fld>
            <a:endParaRPr lang="en-GB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4F3585B-DCF6-EF2E-A66B-589CBCD0B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312103436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0.xml.rels>&#65279;<?xml version="1.0" encoding="utf-8"?><Relationships xmlns="http://schemas.openxmlformats.org/package/2006/relationships"><Relationship Type="http://schemas.openxmlformats.org/officeDocument/2006/relationships/notesSlide" Target="/ppt/notesSlides/notesSlide30.xml" Id="rId2" /><Relationship Type="http://schemas.openxmlformats.org/officeDocument/2006/relationships/slideLayout" Target="/ppt/slideLayouts/slideLayout2.xml" Id="rId1" /></Relationships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D834EB4-B4A3-42BA-B477-4F32C1B459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GB" dirty="0"/>
              <a:t>MDD specifiers IV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EC892-A83A-4F94-A503-69BDF00F48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Aphasia=a disorder of language affecting the generation and content of speech and its understanding; MDD=major depressive disorder</a:t>
            </a:r>
          </a:p>
          <a:p>
            <a:endParaRPr lang="en-GB" dirty="0"/>
          </a:p>
          <a:p>
            <a:r>
              <a:rPr lang="en-GB" dirty="0"/>
              <a:t>APA. DSM-5-TR. 2022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992153" y="1345324"/>
          <a:ext cx="6840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97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catatonia</a:t>
                      </a:r>
                      <a:endParaRPr lang="en-GB" sz="1400" b="1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0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 catatonia specifier can apply to an episode of depression if catatonic features are present during most of the episode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4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 clinical picture is dominated by three (or more) of the following symptoms: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Stupor (i.e., no psychomotor activity; not actively relating to environment)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Catalepsy (i.e., passive induction of a posture held against gravity)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Waxy flexibility (i.e., slight, even resistance to positioning by examiner)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Mutism (i.e., no, or very little, verbal response [exclude if known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aphasia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])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Negativism (i.e., opposition or no response to instructions or external stimuli)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Posturing (i.e., spontaneous and active maintenance of a posture against gravity)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Mannerism (i.e., odd, circumstantial caricature of normal actions)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Stereotypy (i.e., repetitive, abnormally frequent, non-goal-directed movements)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Agitation, not influenced by external stimuli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Grimacing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Echolalia (i.e., mimicking another’s speech)</a:t>
                      </a:r>
                    </a:p>
                    <a:p>
                      <a:pPr marL="228600" lvl="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Echopraxia (i.e., mimicking another’s movements)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9749" y="1345324"/>
          <a:ext cx="4356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86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psychotic features</a:t>
                      </a:r>
                      <a:endParaRPr lang="en-GB" sz="1400" b="1" baseline="30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68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Delusions and/or hallucinations are present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7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With mood-congruent psychotic features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+mj-lt"/>
                        <a:buNone/>
                        <a:tabLst>
                          <a:tab pos="2243138" algn="l"/>
                          <a:tab pos="3317875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 content of all delusions and hallucinations is consistent with the typical depressive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themes of personal inadequacy, guilt, disease, death, nihilism, or deserved punishment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With mood-incongruent psychotic features</a:t>
                      </a:r>
                    </a:p>
                  </a:txBody>
                  <a:tcPr marL="121920" marR="121920" marT="60960" marB="609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Font typeface="Arial" panose="020B0604020202020204" pitchFamily="34" charset="0"/>
                        <a:buNone/>
                        <a:tabLst>
                          <a:tab pos="228600" algn="l"/>
                          <a:tab pos="270510" algn="l"/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 content of the delusions or hallucinations does not involve typical depressive themes of personal inadequacy, guilt, disease, death, nihilism, or deserved punishment, or the content in a mixture of mood-incongruent and mood-congruent themes</a:t>
                      </a:r>
                    </a:p>
                  </a:txBody>
                  <a:tcPr marL="121920" marR="121920" marT="60960" marB="60960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1872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