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customXml/item1.xml" ContentType="application/xml"/>
  <Override PartName="/customXml/itemProps1.xml" ContentType="application/vnd.openxmlformats-officedocument.customXmlProperties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367" r:id="rId36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slide" Target="/ppt/slides/slide32.xml" Id="rId36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Id2" /><Relationship Type="http://schemas.openxmlformats.org/officeDocument/2006/relationships/notesMaster" Target="/ppt/notesMasters/notesMaster1.xml" Id="rId1" 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37675" indent="-237675">
              <a:buFont typeface="+mj-lt"/>
              <a:buAutoNum type="arabicPeriod"/>
            </a:pPr>
            <a:r>
              <a:rPr lang="en-US" dirty="0"/>
              <a:t>World Health Organization. International Classification of Diseases – 11th edition. Available at: https://icd.who.int/en. Accessed June 2025.</a:t>
            </a:r>
          </a:p>
          <a:p>
            <a:pPr marL="237675" indent="-237675">
              <a:buFont typeface="+mj-lt"/>
              <a:buAutoNum type="arabicPeriod"/>
            </a:pPr>
            <a:r>
              <a:rPr lang="en-GB" dirty="0"/>
              <a:t>NICE NG222. Depression in adults: treatment and management. 2022. Available at: https://www.nice.org.uk/guidance/ng222. Accessed June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F80BA026-B07A-3F7E-D553-EE1A40182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270558595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943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6.xml" Id="rId1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2.xml.rels>&#65279;<?xml version="1.0" encoding="utf-8"?><Relationships xmlns="http://schemas.openxmlformats.org/package/2006/relationships"><Relationship Type="http://schemas.openxmlformats.org/officeDocument/2006/relationships/notesSlide" Target="/ppt/notesSlides/notesSlide32.xml" Id="rId2" /><Relationship Type="http://schemas.openxmlformats.org/officeDocument/2006/relationships/slideLayout" Target="/ppt/slideLayouts/slideLayout16.xml" Id="rId1" 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>
            <a:normAutofit/>
          </a:bodyPr>
          <a:lstStyle/>
          <a:p>
            <a:r>
              <a:rPr lang="en-GB" dirty="0"/>
              <a:t>ICD-11 classification of depression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F5B17-27A5-426B-A908-A8271B0363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ICD=International Classification of Diseases</a:t>
            </a:r>
          </a:p>
          <a:p>
            <a:endParaRPr lang="en-US" dirty="0"/>
          </a:p>
          <a:p>
            <a:r>
              <a:rPr lang="en-US" dirty="0"/>
              <a:t>WHO. ICD-11. Available at: https://icd.who.int/en. Accessed June 2025; </a:t>
            </a:r>
            <a:br>
              <a:rPr lang="en-US" dirty="0"/>
            </a:br>
            <a:r>
              <a:rPr lang="en-US" dirty="0"/>
              <a:t>NICE NG222. Depression in adults: treatment and management. 2022. Available at: https://www.nice.org.uk/guidance/ng222. Accessed June 2025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709824" y="4454072"/>
            <a:ext cx="3240000" cy="984885"/>
          </a:xfrm>
          <a:prstGeom prst="rect">
            <a:avLst/>
          </a:prstGeom>
          <a:solidFill>
            <a:srgbClr val="D9D1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one of the two, most days, most of the time for at least two weeks: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 sadness or low mood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interests or pleasure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63583" y="2884412"/>
            <a:ext cx="3282246" cy="25545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any symptoms from Step 1 are present, ask about associated symptoms: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Fatigue or low energy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concentration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self-confidence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Guilt or self-blame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Pessimism towards the future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Suicidal thoughts or acts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Disturbed sleep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 startAt="3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or increased appetite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59588" y="1878125"/>
            <a:ext cx="3283200" cy="352404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The symptoms define the degree of depression, and subsequent patient management is based on severity: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87311" algn="l"/>
                <a:tab pos="174621" algn="l"/>
                <a:tab pos="271456" algn="l"/>
                <a:tab pos="358766" algn="l"/>
                <a:tab pos="446077" algn="l"/>
                <a:tab pos="533387" algn="l"/>
                <a:tab pos="631810" algn="l"/>
              </a:tabLst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Subthreshold depression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87311" algn="l"/>
                <a:tab pos="174621" algn="l"/>
                <a:tab pos="271456" algn="l"/>
                <a:tab pos="358766" algn="l"/>
                <a:tab pos="446077" algn="l"/>
                <a:tab pos="533387" algn="l"/>
                <a:tab pos="631810" algn="l"/>
              </a:tabLst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Mild depression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(6A70.0, 6A71.0)</a:t>
            </a:r>
            <a:b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(single episode or recurrent)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Moderate depression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(6A70.1–2, 6A71.1–2)</a:t>
            </a:r>
            <a:b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(single episode or recurrent, with or without psychotic symptoms)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87311" algn="l"/>
                <a:tab pos="174621" algn="l"/>
                <a:tab pos="271456" algn="l"/>
                <a:tab pos="358766" algn="l"/>
                <a:tab pos="446077" algn="l"/>
                <a:tab pos="533387" algn="l"/>
                <a:tab pos="631810" algn="l"/>
              </a:tabLst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Severe depression (6A70.3–4, 6A71.3–4)</a:t>
            </a:r>
            <a:b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(single episode or recurrent, with or without psychotic symptoms)</a:t>
            </a:r>
          </a:p>
          <a:p>
            <a:pPr>
              <a:spcBef>
                <a:spcPts val="600"/>
              </a:spcBef>
              <a:tabLst>
                <a:tab pos="358766" algn="l"/>
              </a:tabLst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Depression severity also depends on the duration of the symptoms, and on their impact on personal and social functioning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824" y="3990664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3583" y="2478696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9588" y="1482088"/>
            <a:ext cx="2707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 (differential diagnosis)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098079" y="3634461"/>
            <a:ext cx="1998254" cy="681829"/>
          </a:xfrm>
          <a:prstGeom prst="rightArrow">
            <a:avLst/>
          </a:prstGeom>
          <a:solidFill>
            <a:srgbClr val="D9D1CC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≥1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554709" y="2026816"/>
            <a:ext cx="1998000" cy="716400"/>
          </a:xfrm>
          <a:prstGeom prst="rightArrow">
            <a:avLst/>
          </a:prstGeom>
          <a:solidFill>
            <a:srgbClr val="D9D1CC"/>
          </a:solidFill>
          <a:ln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1+2</a:t>
            </a:r>
          </a:p>
        </p:txBody>
      </p:sp>
    </p:spTree>
    <p:extLst>
      <p:ext uri="{BB962C8B-B14F-4D97-AF65-F5344CB8AC3E}">
        <p14:creationId xmlns:p14="http://schemas.microsoft.com/office/powerpoint/2010/main" val="17398151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