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375" r:id="rId42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38.xml" Id="rId42" /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Id2" /><Relationship Type="http://schemas.openxmlformats.org/officeDocument/2006/relationships/notesMaster" Target="/ppt/notesMasters/notesMaster1.xml" Id="rId1" /></Relationship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</a:t>
            </a:r>
          </a:p>
          <a:p>
            <a:pPr marL="237675" indent="-237675">
              <a:buFont typeface="+mj-lt"/>
              <a:buAutoNum type="arabicPeriod"/>
            </a:pPr>
            <a:r>
              <a:rPr lang="en-US" dirty="0" err="1"/>
              <a:t>Yesavage</a:t>
            </a:r>
            <a:r>
              <a:rPr lang="en-US" dirty="0"/>
              <a:t> JA, Brink TL, Rose TL, et al. Development and validation of a geriatric depression screening scale: a preliminary report. J </a:t>
            </a:r>
            <a:r>
              <a:rPr lang="en-US" dirty="0" err="1"/>
              <a:t>Psychiatr</a:t>
            </a:r>
            <a:r>
              <a:rPr lang="en-US" dirty="0"/>
              <a:t> Res 1982; 17 (1): 37–49. </a:t>
            </a:r>
          </a:p>
          <a:p>
            <a:pPr marL="237675" indent="-237675">
              <a:buFont typeface="+mj-lt"/>
              <a:buAutoNum type="arabicPeriod"/>
            </a:pPr>
            <a:r>
              <a:rPr lang="en-US" dirty="0"/>
              <a:t>Salama C, Reesman JL. Geriatric Depression Scale. In: Encyclopedia of Clinical Neuropsychology, Second Edition. © Springer,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B925113-A566-2CA8-F683-F42AB217F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58825" y="1428750"/>
            <a:ext cx="5581650" cy="3140075"/>
          </a:xfrm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658F96-56EC-8233-F01E-8833B20CE221}"/>
              </a:ext>
            </a:extLst>
          </p:cNvPr>
          <p:cNvSpPr/>
          <p:nvPr/>
        </p:nvSpPr>
        <p:spPr>
          <a:xfrm>
            <a:off x="848074" y="2143095"/>
            <a:ext cx="1083254" cy="254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65816A-E9C9-2796-0D0E-D59F6C94D943}"/>
              </a:ext>
            </a:extLst>
          </p:cNvPr>
          <p:cNvSpPr/>
          <p:nvPr/>
        </p:nvSpPr>
        <p:spPr>
          <a:xfrm>
            <a:off x="2237774" y="2015782"/>
            <a:ext cx="4013452" cy="1379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3A140A-E4E5-CA06-AE09-33281C3DCAAC}"/>
              </a:ext>
            </a:extLst>
          </p:cNvPr>
          <p:cNvSpPr txBox="1"/>
          <p:nvPr/>
        </p:nvSpPr>
        <p:spPr>
          <a:xfrm>
            <a:off x="6363175" y="1444462"/>
            <a:ext cx="734046" cy="1100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 err="1"/>
              <a:t>Yesavage</a:t>
            </a:r>
            <a:r>
              <a:rPr lang="en-US" sz="900" dirty="0"/>
              <a:t> 1982 (A) Pg 41, (B) &amp; (C) Pg 42, (D) &amp;  E) Pg 45, (F) Pg 48</a:t>
            </a:r>
            <a:endParaRPr lang="en-GB" sz="9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D501E2-64CF-7C50-4AF4-BC3727F53F0A}"/>
              </a:ext>
            </a:extLst>
          </p:cNvPr>
          <p:cNvCxnSpPr>
            <a:stCxn id="6" idx="2"/>
          </p:cNvCxnSpPr>
          <p:nvPr/>
        </p:nvCxnSpPr>
        <p:spPr>
          <a:xfrm flipH="1">
            <a:off x="6251226" y="2545043"/>
            <a:ext cx="478972" cy="3124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6B7EF6B-6A32-C206-4641-04F06F5E8009}"/>
              </a:ext>
            </a:extLst>
          </p:cNvPr>
          <p:cNvSpPr txBox="1"/>
          <p:nvPr/>
        </p:nvSpPr>
        <p:spPr>
          <a:xfrm>
            <a:off x="40024" y="1468388"/>
            <a:ext cx="669907" cy="6699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 err="1"/>
              <a:t>Yesavage</a:t>
            </a:r>
            <a:r>
              <a:rPr lang="en-US" sz="900" dirty="0"/>
              <a:t> 1982 (E) Pg 45, (F) Pg 48</a:t>
            </a:r>
            <a:endParaRPr lang="en-GB" sz="9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D76B98-558B-81EF-C5F9-13BAD2003572}"/>
              </a:ext>
            </a:extLst>
          </p:cNvPr>
          <p:cNvCxnSpPr>
            <a:stCxn id="10" idx="2"/>
            <a:endCxn id="2" idx="1"/>
          </p:cNvCxnSpPr>
          <p:nvPr/>
        </p:nvCxnSpPr>
        <p:spPr>
          <a:xfrm>
            <a:off x="374978" y="2138306"/>
            <a:ext cx="473096" cy="1321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181215"/>
      </p:ext>
    </p:extLst>
  </p:cSld>
  <p:clrMapOvr>
    <a:masterClrMapping/>
  </p:clrMapOvr>
</p:note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8.xml.rels>&#65279;<?xml version="1.0" encoding="utf-8"?><Relationships xmlns="http://schemas.openxmlformats.org/package/2006/relationships"><Relationship Type="http://schemas.openxmlformats.org/officeDocument/2006/relationships/image" Target="/ppt/media/image22.png" Id="rId3" /><Relationship Type="http://schemas.openxmlformats.org/officeDocument/2006/relationships/notesSlide" Target="/ppt/notesSlides/notesSlide38.xml" Id="rId2" /><Relationship Type="http://schemas.openxmlformats.org/officeDocument/2006/relationships/slideLayout" Target="/ppt/slideLayouts/slideLayout11.xml" Id="rId1" /><Relationship Type="http://schemas.openxmlformats.org/officeDocument/2006/relationships/image" Target="/ppt/media/image23.svg" Id="rId4" /></Relationships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vert="horz" wrap="square" lIns="0" tIns="0" rIns="0" bIns="0" rtlCol="0">
            <a:normAutofit/>
          </a:bodyPr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Geriatric Depression Scale (GDS)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EAB288C-7F49-0EDB-4B12-D38094D049F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The GDS  is a patient-rated scale designed to screen for depression in elderly patients, and validated to measure severity of depressive symptoms</a:t>
            </a:r>
            <a:r>
              <a:rPr lang="en-US" baseline="30000" dirty="0"/>
              <a:t>1</a:t>
            </a:r>
          </a:p>
          <a:p>
            <a:r>
              <a:rPr lang="en-US" dirty="0"/>
              <a:t>The GDS consists of 30 items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Each item is assessed on a dichotomous scale: a “Yes” to a positive item scores 0, and a “Yes” to a negative item scores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The GDS total score ranges from 0 (absent) to 30 (maximum severity)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It takes approximately 5–10 minutes to complete the GDS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BB41-EB3E-4FDA-B006-1BAF263494B4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Patient self-rated scale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5–10 minutes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4BD1059-02A5-4B63-BA8C-3EE422CE54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Yesavage</a:t>
            </a:r>
            <a:r>
              <a:rPr lang="en-US" dirty="0"/>
              <a:t> et al. J </a:t>
            </a:r>
            <a:r>
              <a:rPr lang="en-US" dirty="0" err="1"/>
              <a:t>Psychiatr</a:t>
            </a:r>
            <a:r>
              <a:rPr lang="en-US" dirty="0"/>
              <a:t> Res 1982;17(1):37–49; 2. Salama &amp; Reesman. Encyclopedia of Clinical Neuropsychology. 2018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5" name="Graphic 4" descr="Stopwatch 33% outline">
            <a:extLst>
              <a:ext uri="{FF2B5EF4-FFF2-40B4-BE49-F238E27FC236}">
                <a16:creationId xmlns:a16="http://schemas.microsoft.com/office/drawing/2014/main" id="{750F2155-749B-9897-8B2C-BE952419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206" y="22529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967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