
<file path=[Content_Types].xml><?xml version="1.0" encoding="utf-8"?>
<Types xmlns="http://schemas.openxmlformats.org/package/2006/content-types">
  <Default Extension="jpeg" ContentType="image/jpeg"/>
  <Default Extension="xml" ContentType="application/vnd.openxmlformats-officedocument.presentationml.presentation.main+xml"/>
  <Default Extension="png" ContentType="image/png"/>
  <Default Extension="svg" ContentType="image/svg+xml"/>
  <Default Extension="rels" ContentType="application/vnd.openxmlformats-package.relationships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customXml/item2.xml" ContentType="application/xml"/>
  <Override PartName="/customXml/itemProps2.xml" ContentType="application/vnd.openxmlformats-officedocument.customXmlProperties+xml"/>
  <Override PartName="/ppt/tags/tag1.xml" ContentType="application/vnd.openxmlformats-officedocument.presentationml.tags+xml"/>
  <Override PartName="/ppt/viewProps.xml" ContentType="application/vnd.openxmlformats-officedocument.presentationml.viewProps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commentAuthors.xml" ContentType="application/vnd.openxmlformats-officedocument.presentationml.commentAuthors+xml"/>
  <Override PartName="/customXml/item1.xml" ContentType="application/xml"/>
  <Override PartName="/customXml/itemProps1.xml" ContentType="application/vnd.openxmlformats-officedocument.customXmlPropertie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webextensions/taskpanes.xml" ContentType="application/vnd.ms-office.webextensiontaskpanes+xml"/>
  <Override PartName="/ppt/webextensions/webextension1.xml" ContentType="application/vnd.ms-office.webextensio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thumbnail" Target="/docProps/thumbnail.jpeg" Id="rId3" /><Relationship Type="http://schemas.openxmlformats.org/officeDocument/2006/relationships/officeDocument" Target="/ppt/presentation.xml" Id="rId2" /><Relationship Type="http://schemas.microsoft.com/office/2011/relationships/webextensiontaskpanes" Target="/ppt/webextensions/taskpanes.xml" Id="rId1" /><Relationship Type="http://schemas.openxmlformats.org/officeDocument/2006/relationships/custom-properties" Target="/docProps/custom.xml" Id="rId6" /><Relationship Type="http://schemas.openxmlformats.org/officeDocument/2006/relationships/extended-properties" Target="/docProps/app.xml" Id="rId5" /><Relationship Type="http://schemas.openxmlformats.org/package/2006/relationships/metadata/core-properties" Target="/docProps/core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56"/>
  </p:notesMasterIdLst>
  <p:handoutMasterIdLst>
    <p:handoutMasterId r:id="rId57"/>
  </p:handoutMasterIdLst>
  <p:sldIdLst>
    <p:sldId id="1063" r:id="rId47"/>
  </p:sldIdLst>
  <p:sldSz cx="12192000" cy="6858000"/>
  <p:notesSz cx="7099300" cy="10234613"/>
  <p:custDataLst>
    <p:tags r:id="rId58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7A505D-5E7E-6BEB-4195-801D42364FA7}" name="Ceren Akdeniz Vogt" initials="CA" userId="S::cak@lundbeckfonden.com::6291f9b8-8487-4396-8769-615d243e0f4b" providerId="AD"/>
  <p188:author id="{29765362-E0D3-DCC9-7F4D-A4B5DF9B9193}" name="Anthony Cleare" initials="AC" userId="S::spmaajc@kcl.ac.uk::d57f10dc-95a9-46a8-8e9c-e74b570fad1b" providerId="AD"/>
  <p188:author id="{F286F46B-D11B-7411-908D-9B4A368D0C37}" name="Chris Edge" initials="CE" userId="S::Chris.Edge@primeglobalpeople.com::9878e1fe-fc43-4c11-846c-29f97c46eb4b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40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261" clrIdx="0"/>
  <p:cmAuthor id="8" name="Murat Yildirim" initials="MY" lastIdx="141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1C12"/>
    <a:srgbClr val="3F1A01"/>
    <a:srgbClr val="8C7567"/>
    <a:srgbClr val="D9D1CC"/>
    <a:srgbClr val="1A1A17"/>
    <a:srgbClr val="DADDE1"/>
    <a:srgbClr val="D9D9D9"/>
    <a:srgbClr val="FCEBCC"/>
    <a:srgbClr val="EDECE5"/>
    <a:srgbClr val="EF9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27" autoAdjust="0"/>
    <p:restoredTop sz="78329" autoAdjust="0"/>
  </p:normalViewPr>
  <p:slideViewPr>
    <p:cSldViewPr snapToGrid="0" snapToObjects="1">
      <p:cViewPr varScale="1">
        <p:scale>
          <a:sx n="86" d="100"/>
          <a:sy n="86" d="100"/>
        </p:scale>
        <p:origin x="161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9464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16" d="100"/>
        <a:sy n="116" d="100"/>
      </p:scale>
      <p:origin x="0" y="-1572"/>
    </p:cViewPr>
  </p:sorterViewPr>
  <p:notesViewPr>
    <p:cSldViewPr snapToGrid="0" snapToObjects="1">
      <p:cViewPr>
        <p:scale>
          <a:sx n="125" d="100"/>
          <a:sy n="125" d="100"/>
        </p:scale>
        <p:origin x="2832" y="-186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43.xml" Id="rId47" /><Relationship Type="http://schemas.openxmlformats.org/officeDocument/2006/relationships/tableStyles" Target="/ppt/tableStyles.xml" Id="rId63" /><Relationship Type="http://schemas.openxmlformats.org/officeDocument/2006/relationships/customXml" Target="/customXml/item2.xml" Id="rId2" /><Relationship Type="http://schemas.openxmlformats.org/officeDocument/2006/relationships/tags" Target="/ppt/tags/tag1.xml" Id="rId58" /><Relationship Type="http://schemas.openxmlformats.org/officeDocument/2006/relationships/viewProps" Target="/ppt/viewProps.xml" Id="rId61" /><Relationship Type="http://schemas.openxmlformats.org/officeDocument/2006/relationships/notesMaster" Target="/ppt/notesMasters/notesMaster1.xml" Id="rId56" /><Relationship Type="http://schemas.microsoft.com/office/2018/10/relationships/authors" Target="/ppt/authors.xml" Id="rId64" /><Relationship Type="http://schemas.openxmlformats.org/officeDocument/2006/relationships/customXml" Target="/customXml/item3.xml" Id="rId3" /><Relationship Type="http://schemas.openxmlformats.org/officeDocument/2006/relationships/commentAuthors" Target="/ppt/commentAuthors.xml" Id="rId59" /><Relationship Type="http://schemas.openxmlformats.org/officeDocument/2006/relationships/theme" Target="/ppt/theme/theme1.xml" Id="rId62" /><Relationship Type="http://schemas.openxmlformats.org/officeDocument/2006/relationships/customXml" Target="/customXml/item1.xml" Id="rId1" /><Relationship Type="http://schemas.openxmlformats.org/officeDocument/2006/relationships/handoutMaster" Target="/ppt/handoutMasters/handoutMaster1.xml" Id="rId57" /><Relationship Type="http://schemas.openxmlformats.org/officeDocument/2006/relationships/presProps" Target="/ppt/presProps.xml" Id="rId60" /><Relationship Type="http://schemas.openxmlformats.org/officeDocument/2006/relationships/slideMaster" Target="/ppt/slideMasters/slideMaster1.xml" Id="rId4" /></Relationships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304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01/07/2025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304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304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01-07-2025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70" tIns="47535" rIns="95070" bIns="4753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925408"/>
            <a:ext cx="5679440" cy="4029879"/>
          </a:xfrm>
          <a:prstGeom prst="rect">
            <a:avLst/>
          </a:prstGeom>
        </p:spPr>
        <p:txBody>
          <a:bodyPr vert="horz" lIns="95070" tIns="47535" rIns="95070" bIns="47535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304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Id2" /><Relationship Type="http://schemas.openxmlformats.org/officeDocument/2006/relationships/notesMaster" Target="/ppt/notesMasters/notesMaster1.xml" Id="rId1" /></Relationship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4850" y="1425575"/>
            <a:ext cx="5387975" cy="30305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44850" y="4767399"/>
            <a:ext cx="5107974" cy="3887986"/>
          </a:xfrm>
        </p:spPr>
        <p:txBody>
          <a:bodyPr/>
          <a:lstStyle/>
          <a:p>
            <a:pPr algn="l"/>
            <a:r>
              <a:rPr lang="en-GB" dirty="0"/>
              <a:t>This slide shows that there are multiple clinician-administered or patient self-reported depression rating scales.</a:t>
            </a:r>
            <a:r>
              <a:rPr lang="en-GB" baseline="30000" dirty="0"/>
              <a:t>1,2</a:t>
            </a:r>
            <a:r>
              <a:rPr lang="en-GB" dirty="0"/>
              <a:t> A comparison between the IDS-SR, QIDS-SR and different versions of the HAMD-D rating scales was conducted in a sample of 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596 adults with either chronic, current, or recurrent MDD.</a:t>
            </a:r>
            <a:r>
              <a:rPr lang="en-GB" sz="1000" baseline="30000" dirty="0">
                <a:solidFill>
                  <a:srgbClr val="3F1A01"/>
                </a:solidFill>
                <a:latin typeface="+mn-lt"/>
              </a:rPr>
              <a:t>1,2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Using item response theory, severity of symptoms according to the individual rating scales was mapped against those of the other rating scales (a</a:t>
            </a:r>
            <a:r>
              <a:rPr lang="en-GB" sz="1000" b="0" i="0" u="none" strike="noStrike" baseline="0" dirty="0">
                <a:solidFill>
                  <a:srgbClr val="3F1A01"/>
                </a:solidFill>
                <a:latin typeface="+mn-lt"/>
              </a:rPr>
              <a:t>) the QIDS-SR total score and the IDS-SR total score; b) the IDS-SR total score and total scores on the HAM-D</a:t>
            </a:r>
            <a:r>
              <a:rPr lang="en-GB" sz="1000" b="0" i="0" u="none" strike="noStrike" baseline="-25000" dirty="0">
                <a:solidFill>
                  <a:srgbClr val="3F1A01"/>
                </a:solidFill>
                <a:latin typeface="+mn-lt"/>
              </a:rPr>
              <a:t>17</a:t>
            </a:r>
            <a:r>
              <a:rPr lang="en-GB" sz="1000" b="0" i="0" u="none" strike="noStrike" baseline="0" dirty="0">
                <a:solidFill>
                  <a:srgbClr val="3F1A01"/>
                </a:solidFill>
                <a:latin typeface="+mn-lt"/>
              </a:rPr>
              <a:t>, HAM-D</a:t>
            </a:r>
            <a:r>
              <a:rPr lang="en-GB" sz="1000" b="0" i="0" u="none" strike="noStrike" baseline="-25000" dirty="0">
                <a:solidFill>
                  <a:srgbClr val="3F1A01"/>
                </a:solidFill>
                <a:latin typeface="+mn-lt"/>
              </a:rPr>
              <a:t>21</a:t>
            </a:r>
            <a:r>
              <a:rPr lang="en-GB" sz="1000" b="0" i="0" u="none" strike="noStrike" baseline="0" dirty="0">
                <a:solidFill>
                  <a:srgbClr val="3F1A01"/>
                </a:solidFill>
                <a:latin typeface="+mn-lt"/>
              </a:rPr>
              <a:t>, and HAM-D</a:t>
            </a:r>
            <a:r>
              <a:rPr lang="en-GB" sz="1000" b="0" i="0" u="none" strike="noStrike" baseline="-25000" dirty="0">
                <a:solidFill>
                  <a:srgbClr val="3F1A01"/>
                </a:solidFill>
                <a:latin typeface="+mn-lt"/>
              </a:rPr>
              <a:t>24</a:t>
            </a:r>
            <a:r>
              <a:rPr lang="en-GB" sz="1000" b="0" i="0" u="none" strike="noStrike" baseline="0" dirty="0">
                <a:solidFill>
                  <a:srgbClr val="3F1A01"/>
                </a:solidFill>
                <a:latin typeface="+mn-lt"/>
              </a:rPr>
              <a:t>; and c) the QIDS-SR total score and total scores on the</a:t>
            </a:r>
          </a:p>
          <a:p>
            <a:pPr algn="l"/>
            <a:r>
              <a:rPr lang="en-GB" sz="1000" b="0" i="0" u="none" strike="noStrike" baseline="0" dirty="0">
                <a:solidFill>
                  <a:srgbClr val="3F1A01"/>
                </a:solidFill>
                <a:latin typeface="+mn-lt"/>
              </a:rPr>
              <a:t>HAM-D</a:t>
            </a:r>
            <a:r>
              <a:rPr lang="en-GB" sz="1000" b="0" i="0" u="none" strike="noStrike" baseline="-25000" dirty="0">
                <a:solidFill>
                  <a:srgbClr val="3F1A01"/>
                </a:solidFill>
                <a:latin typeface="+mn-lt"/>
              </a:rPr>
              <a:t>17</a:t>
            </a:r>
            <a:r>
              <a:rPr lang="en-GB" sz="1000" b="0" i="0" u="none" strike="noStrike" baseline="0" dirty="0">
                <a:solidFill>
                  <a:srgbClr val="3F1A01"/>
                </a:solidFill>
                <a:latin typeface="+mn-lt"/>
              </a:rPr>
              <a:t>, HAM-D</a:t>
            </a:r>
            <a:r>
              <a:rPr lang="en-GB" sz="1000" b="0" i="0" u="none" strike="noStrike" baseline="-25000" dirty="0">
                <a:solidFill>
                  <a:srgbClr val="3F1A01"/>
                </a:solidFill>
                <a:latin typeface="+mn-lt"/>
              </a:rPr>
              <a:t>21</a:t>
            </a:r>
            <a:r>
              <a:rPr lang="en-GB" sz="1000" b="0" i="0" u="none" strike="noStrike" baseline="0" dirty="0">
                <a:solidFill>
                  <a:srgbClr val="3F1A01"/>
                </a:solidFill>
                <a:latin typeface="+mn-lt"/>
              </a:rPr>
              <a:t>, and HAM-D</a:t>
            </a:r>
            <a:r>
              <a:rPr lang="en-GB" sz="1000" b="0" i="0" u="none" strike="noStrike" baseline="-25000" dirty="0">
                <a:solidFill>
                  <a:srgbClr val="3F1A01"/>
                </a:solidFill>
                <a:latin typeface="+mn-lt"/>
              </a:rPr>
              <a:t>24</a:t>
            </a:r>
            <a:r>
              <a:rPr lang="en-GB" sz="1000" b="0" i="0" u="none" strike="noStrike" baseline="0" dirty="0">
                <a:solidFill>
                  <a:srgbClr val="3F1A01"/>
                </a:solidFill>
                <a:latin typeface="+mn-lt"/>
              </a:rPr>
              <a:t>)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.</a:t>
            </a:r>
            <a:r>
              <a:rPr lang="en-GB" sz="1000" baseline="30000" dirty="0">
                <a:solidFill>
                  <a:srgbClr val="3F1A01"/>
                </a:solidFill>
                <a:latin typeface="+mn-lt"/>
              </a:rPr>
              <a:t>1,2</a:t>
            </a: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Inventory of Depressive Symptomatology (IDS) and Quick Inventory of Depressive Symptomatology (QIDS). Interpretation. Available at: http://ids-qids.org/interpretation.html. Accessed June 2025.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Rush AJ, Trivedi MH, Ibrahim HM, et al. The 16-item Quick Inventory of Depressive Symptomatology (QIDS), Clinician Rating (QIDS-C), and Self-Report (QIDS-SR): A psychometric evaluation in patients with chronic major depression. Biol Psychiatry 2003; 54 (5): 573–583.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43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F7F84A-5D2B-D5AF-514D-BFA0B8134D59}"/>
              </a:ext>
            </a:extLst>
          </p:cNvPr>
          <p:cNvSpPr txBox="1"/>
          <p:nvPr/>
        </p:nvSpPr>
        <p:spPr>
          <a:xfrm>
            <a:off x="42933" y="1475055"/>
            <a:ext cx="607325" cy="10618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900" dirty="0"/>
              <a:t>IDS-R website table </a:t>
            </a:r>
          </a:p>
          <a:p>
            <a:r>
              <a:rPr lang="en-US" sz="900" dirty="0"/>
              <a:t>Rush 2003 (A) Pg 577 Table 3</a:t>
            </a:r>
            <a:endParaRPr lang="en-GB" sz="9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6BB0D6-A4E7-FDA4-D960-31C3868492C6}"/>
              </a:ext>
            </a:extLst>
          </p:cNvPr>
          <p:cNvSpPr/>
          <p:nvPr/>
        </p:nvSpPr>
        <p:spPr>
          <a:xfrm>
            <a:off x="844850" y="2053988"/>
            <a:ext cx="3727150" cy="15353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EBD4D3-A5BE-773A-C6F7-E9FF94CBEC68}"/>
              </a:ext>
            </a:extLst>
          </p:cNvPr>
          <p:cNvSpPr/>
          <p:nvPr/>
        </p:nvSpPr>
        <p:spPr>
          <a:xfrm>
            <a:off x="4667534" y="1982886"/>
            <a:ext cx="1357953" cy="14495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184CA0-C1FA-BADF-B957-7292DAF99C6F}"/>
              </a:ext>
            </a:extLst>
          </p:cNvPr>
          <p:cNvSpPr/>
          <p:nvPr/>
        </p:nvSpPr>
        <p:spPr>
          <a:xfrm>
            <a:off x="844850" y="4767399"/>
            <a:ext cx="5180637" cy="8486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C8342D-A903-0DA9-05FF-35B8C31567E2}"/>
              </a:ext>
            </a:extLst>
          </p:cNvPr>
          <p:cNvCxnSpPr>
            <a:stCxn id="5" idx="2"/>
            <a:endCxn id="6" idx="1"/>
          </p:cNvCxnSpPr>
          <p:nvPr/>
        </p:nvCxnSpPr>
        <p:spPr>
          <a:xfrm>
            <a:off x="346596" y="2536884"/>
            <a:ext cx="498254" cy="28479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DE643A4-30D2-A1FB-D1C4-4A80A218CF81}"/>
              </a:ext>
            </a:extLst>
          </p:cNvPr>
          <p:cNvSpPr txBox="1"/>
          <p:nvPr/>
        </p:nvSpPr>
        <p:spPr>
          <a:xfrm>
            <a:off x="6147416" y="1475055"/>
            <a:ext cx="607325" cy="10618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900" dirty="0"/>
              <a:t>IDS-R website table </a:t>
            </a:r>
          </a:p>
          <a:p>
            <a:r>
              <a:rPr lang="en-US" sz="900" dirty="0"/>
              <a:t>Rush 2003 (A) Pg 577 Table 3</a:t>
            </a:r>
            <a:endParaRPr lang="en-GB" sz="9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AFA6C08-7BE2-806D-0C7D-FCEDFEAB0D15}"/>
              </a:ext>
            </a:extLst>
          </p:cNvPr>
          <p:cNvCxnSpPr>
            <a:stCxn id="11" idx="2"/>
            <a:endCxn id="7" idx="3"/>
          </p:cNvCxnSpPr>
          <p:nvPr/>
        </p:nvCxnSpPr>
        <p:spPr>
          <a:xfrm flipH="1">
            <a:off x="6025487" y="2536884"/>
            <a:ext cx="425592" cy="17076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BD9C32B-A46B-7452-246B-50D5B96A6DCE}"/>
              </a:ext>
            </a:extLst>
          </p:cNvPr>
          <p:cNvSpPr txBox="1"/>
          <p:nvPr/>
        </p:nvSpPr>
        <p:spPr>
          <a:xfrm>
            <a:off x="70229" y="4129897"/>
            <a:ext cx="607325" cy="13388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900" dirty="0"/>
              <a:t>IDS-R website table </a:t>
            </a:r>
          </a:p>
          <a:p>
            <a:r>
              <a:rPr lang="en-US" sz="900" dirty="0"/>
              <a:t>Rush 2003 (A) Pg 577 Table 3, (B) Pg 574</a:t>
            </a:r>
            <a:endParaRPr lang="en-GB" sz="9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6038058-5308-4D4E-DE72-FC6E67024E9C}"/>
              </a:ext>
            </a:extLst>
          </p:cNvPr>
          <p:cNvCxnSpPr>
            <a:stCxn id="14" idx="3"/>
            <a:endCxn id="8" idx="1"/>
          </p:cNvCxnSpPr>
          <p:nvPr/>
        </p:nvCxnSpPr>
        <p:spPr>
          <a:xfrm>
            <a:off x="677554" y="4799311"/>
            <a:ext cx="167296" cy="39241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0039012"/>
      </p:ext>
    </p:extLst>
  </p:cSld>
  <p:clrMapOvr>
    <a:masterClrMapping/>
  </p:clrMapOvr>
</p:note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942932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theme" Target="/ppt/theme/theme1.xml" Id="rId37" /><Relationship Type="http://schemas.openxmlformats.org/officeDocument/2006/relationships/slideLayout" Target="/ppt/slideLayouts/slideLayout10.xml" Id="rId10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121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43.xml.rels>&#65279;<?xml version="1.0" encoding="utf-8"?><Relationships xmlns="http://schemas.openxmlformats.org/package/2006/relationships"><Relationship Type="http://schemas.openxmlformats.org/officeDocument/2006/relationships/notesSlide" Target="/ppt/notesSlides/notesSlide43.xml" Id="rId2" /><Relationship Type="http://schemas.openxmlformats.org/officeDocument/2006/relationships/slideLayout" Target="/ppt/slideLayouts/slideLayout10.xml" Id="rId1" /></Relationships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3F54C23-1352-ECF5-99AC-23AF090BF9A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 variety of scales can be used to assess severity of depression</a:t>
            </a:r>
            <a:r>
              <a:rPr lang="en-GB" baseline="30000" dirty="0"/>
              <a:t>1,2</a:t>
            </a:r>
            <a:endParaRPr lang="en-US" dirty="0"/>
          </a:p>
          <a:p>
            <a:r>
              <a:rPr lang="en-US" dirty="0"/>
              <a:t>These may be administered by the clinician (e.g., HAM-D) or self-rated by the patient (e.g., IDS-SR, QIDS-SR)</a:t>
            </a:r>
            <a:r>
              <a:rPr lang="en-GB" baseline="30000" dirty="0"/>
              <a:t>1,2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896E769-587F-01C5-6A80-4C643E91B94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Major depressive disorder (MDD) – Definitions and diagnosis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E518938E-0838-0A5D-46B8-D72757764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Depression severity captured in different rating scales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5F97FB3-8BAC-2FC6-FCB8-439B4CD1040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8" y="6102000"/>
            <a:ext cx="9213851" cy="619200"/>
          </a:xfrm>
        </p:spPr>
        <p:txBody>
          <a:bodyPr/>
          <a:lstStyle/>
          <a:p>
            <a:r>
              <a:rPr lang="en-GB" dirty="0"/>
              <a:t>HAM-D</a:t>
            </a:r>
            <a:r>
              <a:rPr lang="en-GB" baseline="-25000" dirty="0"/>
              <a:t>17</a:t>
            </a:r>
            <a:r>
              <a:rPr lang="en-GB" dirty="0"/>
              <a:t>=17-item Hamilton Depression Rating Scale; HAM-D-</a:t>
            </a:r>
            <a:r>
              <a:rPr lang="en-GB" baseline="-25000" dirty="0"/>
              <a:t>21</a:t>
            </a:r>
            <a:r>
              <a:rPr lang="en-GB" dirty="0"/>
              <a:t>=21-item Hamilton Depression Rating Scale; HAM-D-</a:t>
            </a:r>
            <a:r>
              <a:rPr lang="en-GB" baseline="-25000" dirty="0"/>
              <a:t>24</a:t>
            </a:r>
            <a:r>
              <a:rPr lang="en-GB" dirty="0"/>
              <a:t>=24-item Hamilton Depression Rating Scale; </a:t>
            </a:r>
            <a:br>
              <a:rPr lang="en-GB" dirty="0"/>
            </a:br>
            <a:r>
              <a:rPr lang="en-GB" dirty="0"/>
              <a:t>IDS-SR=Inventory of Depressive Symptomatology – self-report; IRT=item response theory; QIDS-SR=Quick Inventory of Depressive Symptomatology – self-report </a:t>
            </a:r>
            <a:br>
              <a:rPr lang="en-GB" dirty="0"/>
            </a:br>
            <a:endParaRPr lang="en-GB" dirty="0"/>
          </a:p>
          <a:p>
            <a:r>
              <a:rPr lang="en-GB" dirty="0"/>
              <a:t>1. Inventory of Depressive Symptomatology (IDS) and Quick Inventory of Depressive Symptomatology (IDS).</a:t>
            </a:r>
            <a:br>
              <a:rPr lang="en-GB" dirty="0"/>
            </a:br>
            <a:r>
              <a:rPr lang="en-GB" dirty="0"/>
              <a:t>Available at: http://ids-qids.org/interpretation.html. Accessed June 2025; 2. Rush et al. </a:t>
            </a:r>
            <a:r>
              <a:rPr lang="en-GB" dirty="0" err="1"/>
              <a:t>Biol</a:t>
            </a:r>
            <a:r>
              <a:rPr lang="en-GB" dirty="0"/>
              <a:t> Psychiatry 2003;54(5):573–583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945DAE1-A21C-DA22-7E4C-FFF2E96B8E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2239307"/>
              </p:ext>
            </p:extLst>
          </p:nvPr>
        </p:nvGraphicFramePr>
        <p:xfrm>
          <a:off x="539749" y="2192655"/>
          <a:ext cx="8128002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204717746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185241687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796481633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997062928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475576161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721674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None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Mild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Moderate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Severe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Very severe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026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IDS-SR</a:t>
                      </a:r>
                      <a:endParaRPr lang="en-GB" sz="16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0–13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14–25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26–38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39–48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49–84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8781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QIDS-SR</a:t>
                      </a:r>
                      <a:endParaRPr lang="en-GB" sz="16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0–5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6–10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11–15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16–20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21–27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285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HAM-D</a:t>
                      </a:r>
                      <a:r>
                        <a:rPr lang="en-US" sz="1600" baseline="-25000" dirty="0"/>
                        <a:t>17</a:t>
                      </a:r>
                      <a:endParaRPr lang="en-GB" sz="1600" baseline="-250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0–7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8–13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14–19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20–25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26–52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554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HAM-D</a:t>
                      </a:r>
                      <a:r>
                        <a:rPr lang="en-US" sz="1600" baseline="-25000" dirty="0"/>
                        <a:t>21</a:t>
                      </a:r>
                      <a:endParaRPr lang="en-GB" sz="1600" baseline="-250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0–8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9–15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16–22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23–28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29–64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643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HAM-D</a:t>
                      </a:r>
                      <a:r>
                        <a:rPr lang="en-US" sz="1600" baseline="-25000" dirty="0"/>
                        <a:t>24</a:t>
                      </a:r>
                      <a:endParaRPr lang="en-GB" sz="1600" baseline="-250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0–9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10–18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19–26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27–34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35–75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49941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B8EE3F8-FF0C-A0D0-1171-42D42C417D89}"/>
              </a:ext>
            </a:extLst>
          </p:cNvPr>
          <p:cNvSpPr txBox="1"/>
          <p:nvPr/>
        </p:nvSpPr>
        <p:spPr>
          <a:xfrm>
            <a:off x="1029494" y="1783685"/>
            <a:ext cx="71485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>
                <a:solidFill>
                  <a:schemeClr val="accent5">
                    <a:lumMod val="75000"/>
                  </a:schemeClr>
                </a:solidFill>
              </a:rPr>
              <a:t>Conversion between depression rating scales using IRT analysis</a:t>
            </a:r>
            <a:r>
              <a:rPr lang="en-US" sz="1600" b="1" baseline="30000" dirty="0">
                <a:solidFill>
                  <a:schemeClr val="accent5">
                    <a:lumMod val="75000"/>
                  </a:schemeClr>
                </a:solidFill>
              </a:rPr>
              <a:t>1,2</a:t>
            </a:r>
            <a:endParaRPr lang="en-GB" sz="1600" b="1" baseline="300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0475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oyZv5ufA"/>
  <p:tag name="ARTICULATE_SLIDE_COUNT" val="22"/>
  <p:tag name="ARTICULATE_PROJECT_OPEN" val="0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&#65279;<?xml version="1.0" encoding="utf-8"?><Relationships xmlns="http://schemas.openxmlformats.org/package/2006/relationships"><Relationship Type="http://schemas.microsoft.com/office/2011/relationships/webextension" Target="/ppt/webextensions/webextension1.xml" Id="rId1" 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5ECC8D0-FDAA-4575-9CBC-F31A8967BD43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57DDD5-B2AA-4BBA-9C23-19566C160E4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7B15C88-4031-4F4E-BA98-CAED57AF7C63}">
  <ds:schemaRefs>
    <ds:schemaRef ds:uri="http://schemas.microsoft.com/office/2006/documentManagement/types"/>
    <ds:schemaRef ds:uri="28627d7c-4416-4bc1-86cf-ca6c3a42a8f2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08562aa6-c0ad-4fb9-8a82-15409d3a28b4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C6DA629-F75E-45E1-AACB-2A8F224C6D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1975</TotalTime>
  <Words>15607</Words>
  <Application>Microsoft Office PowerPoint</Application>
  <PresentationFormat>Widescreen</PresentationFormat>
  <Paragraphs>1283</Paragraphs>
  <Slides>51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6" baseType="lpstr">
      <vt:lpstr>Arial</vt:lpstr>
      <vt:lpstr>Calibri</vt:lpstr>
      <vt:lpstr>ElsevierGulliver</vt:lpstr>
      <vt:lpstr>Times New Roman</vt:lpstr>
      <vt:lpstr>Neurotorium - PowerPoint-Skabelon - 2022-01-28</vt:lpstr>
      <vt:lpstr>PowerPoint Presentation</vt:lpstr>
      <vt:lpstr>History of depression</vt:lpstr>
      <vt:lpstr>Definition of major depressive disorder</vt:lpstr>
      <vt:lpstr>Depression</vt:lpstr>
      <vt:lpstr>Depression</vt:lpstr>
      <vt:lpstr>Symptoms of depression</vt:lpstr>
      <vt:lpstr>The impact of the symptoms of depression on patients</vt:lpstr>
      <vt:lpstr>MDD symptoms in DSM-5-TR</vt:lpstr>
      <vt:lpstr>DSM-5-TR criteria for MDD</vt:lpstr>
      <vt:lpstr>The Montgomery–Åsberg Depression Rating Scale </vt:lpstr>
      <vt:lpstr>Definitions of clinical course and treatment outcomes I</vt:lpstr>
      <vt:lpstr>MDD is a complex, often recurrent and remitting disorder1</vt:lpstr>
      <vt:lpstr>Residual depressive symptoms and the risk of relapse</vt:lpstr>
      <vt:lpstr>Definitions of symptoms and signs</vt:lpstr>
      <vt:lpstr>Definitions of epidemiological terms</vt:lpstr>
      <vt:lpstr>Definitions of burden of disease and key epidemiological terms </vt:lpstr>
      <vt:lpstr>Definitions of clinical course and treatment outcomes II</vt:lpstr>
      <vt:lpstr>Diagnosis of major depressive disorder – signs and symptoms</vt:lpstr>
      <vt:lpstr>Signs and symptoms of depression – diagnostic criteria</vt:lpstr>
      <vt:lpstr>Levels of depression severity</vt:lpstr>
      <vt:lpstr>Structured interviews for diagnosis of MDD</vt:lpstr>
      <vt:lpstr>Major depressive disorder – differential diagnosis</vt:lpstr>
      <vt:lpstr>DSM categories related to depressive disorders</vt:lpstr>
      <vt:lpstr>Persistent depressive disorder (PDD)</vt:lpstr>
      <vt:lpstr>Other specified depressive disorders</vt:lpstr>
      <vt:lpstr>Other differential diagnoses</vt:lpstr>
      <vt:lpstr>MDD specifiers I </vt:lpstr>
      <vt:lpstr>MDD specifiers II </vt:lpstr>
      <vt:lpstr>MDD specifiers III </vt:lpstr>
      <vt:lpstr>MDD specifiers IV</vt:lpstr>
      <vt:lpstr>MDD specifiers V</vt:lpstr>
      <vt:lpstr>ICD-11 classification of depression</vt:lpstr>
      <vt:lpstr>Common screening and rating instruments for depression</vt:lpstr>
      <vt:lpstr>Hamilton Depression Rating Scale (HAM-D)</vt:lpstr>
      <vt:lpstr>Montgomery–Åsberg Depression Rating Scale (MADRS)</vt:lpstr>
      <vt:lpstr>Children Depression Rating Scale – Revised (CDRS-R) </vt:lpstr>
      <vt:lpstr>Beck Depression Inventory (BDI-II)</vt:lpstr>
      <vt:lpstr>Geriatric Depression Scale (GDS)</vt:lpstr>
      <vt:lpstr>Center for Epidemiologic Studies Depression Scale (CES-D)</vt:lpstr>
      <vt:lpstr>Patient Health Questionnaire (PHQ2 or PHQ9)</vt:lpstr>
      <vt:lpstr>General Behavior Inventory 10-Item Depression Scale (GBI-10D) </vt:lpstr>
      <vt:lpstr>Measuring treatment outcomes in depression</vt:lpstr>
      <vt:lpstr>Depression severity captured in different rating scales</vt:lpstr>
      <vt:lpstr>The course of MDD</vt:lpstr>
      <vt:lpstr>Measurement-based care in depression</vt:lpstr>
      <vt:lpstr>Functional, physical, and psychosocial impacts of depression</vt:lpstr>
      <vt:lpstr>Functional impairment in depression</vt:lpstr>
      <vt:lpstr>Physical health outcome in people with depression</vt:lpstr>
      <vt:lpstr>Patient-reported psychopathology in patients in remission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1662</cp:revision>
  <cp:lastPrinted>2025-06-06T09:38:54Z</cp:lastPrinted>
  <dcterms:created xsi:type="dcterms:W3CDTF">2017-01-23T14:24:15Z</dcterms:created>
  <dcterms:modified xsi:type="dcterms:W3CDTF">2025-07-01T07:25:43Z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