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414" r:id="rId52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slide" Target="/ppt/slides/slide48.xml" Id="rId52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Id2" /><Relationship Type="http://schemas.openxmlformats.org/officeDocument/2006/relationships/notesMaster" Target="/ppt/notesMasters/notesMaster1.xml" Id="rId1" /></Relationship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19878-C735-4833-80BB-BD34E17CD45F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C872175-3FF5-56CB-0F9B-2FDDB6A79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D7B4F218-5968-28B4-990C-E72779D47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</a:pPr>
            <a:r>
              <a:rPr lang="en-GB" dirty="0"/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</a:pPr>
            <a:r>
              <a:rPr lang="en-GB" dirty="0"/>
              <a:t>Berk M, Köhler-Forsberg O, Turner M, et al. Comorbidity between major depressive disorder and physical diseases: a comprehensive review of epidemiology, mechanisms and management. World Psychiatry 2023; 22 (3): 366–387.</a:t>
            </a:r>
          </a:p>
        </p:txBody>
      </p:sp>
    </p:spTree>
    <p:extLst>
      <p:ext uri="{BB962C8B-B14F-4D97-AF65-F5344CB8AC3E}">
        <p14:creationId xmlns:p14="http://schemas.microsoft.com/office/powerpoint/2010/main" val="815918612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4293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48.xml.rels>&#65279;<?xml version="1.0" encoding="utf-8"?><Relationships xmlns="http://schemas.openxmlformats.org/package/2006/relationships"><Relationship Type="http://schemas.openxmlformats.org/officeDocument/2006/relationships/notesSlide" Target="/ppt/notesSlides/notesSlide48.xml" Id="rId2" /><Relationship Type="http://schemas.openxmlformats.org/officeDocument/2006/relationships/slideLayout" Target="/ppt/slideLayouts/slideLayout10.xml" Id="rId1" /></Relationships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Down 15">
            <a:extLst>
              <a:ext uri="{FF2B5EF4-FFF2-40B4-BE49-F238E27FC236}">
                <a16:creationId xmlns:a16="http://schemas.microsoft.com/office/drawing/2014/main" id="{593FF989-5918-5A38-1D85-7880237F5DC7}"/>
              </a:ext>
            </a:extLst>
          </p:cNvPr>
          <p:cNvSpPr/>
          <p:nvPr/>
        </p:nvSpPr>
        <p:spPr>
          <a:xfrm>
            <a:off x="2296451" y="2829165"/>
            <a:ext cx="1630100" cy="204654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0FCA77DC-7949-B185-5B6A-40755E591CB1}"/>
              </a:ext>
            </a:extLst>
          </p:cNvPr>
          <p:cNvSpPr/>
          <p:nvPr/>
        </p:nvSpPr>
        <p:spPr>
          <a:xfrm>
            <a:off x="3774856" y="2529840"/>
            <a:ext cx="1630100" cy="264519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836AA78-C57F-2491-F58E-BEB8FA9BADFB}"/>
              </a:ext>
            </a:extLst>
          </p:cNvPr>
          <p:cNvSpPr/>
          <p:nvPr/>
        </p:nvSpPr>
        <p:spPr>
          <a:xfrm>
            <a:off x="5253261" y="2829165"/>
            <a:ext cx="1630100" cy="204654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64AC64A-054B-F909-BAE5-402D6D4E3F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There are many diverse mechanisms that contribute to unfavorable physical health outcomes in people with depression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E1533F6-0D9A-DDFD-A197-BF6E61C0EF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2BE032-8AF6-1AC8-3E6A-6D12DEC21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US" dirty="0"/>
              <a:t>Physical health outcome in people with depression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15466-B304-F76C-BD62-CF0E9D92B9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HPA=hypothalamic–pituitary–adrenal; </a:t>
            </a:r>
            <a:r>
              <a:rPr lang="en-GB" dirty="0"/>
              <a:t>MDD=major depressive disorder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Berk et al. World Psychiatry 2023;22(3):366–387</a:t>
            </a:r>
            <a:endParaRPr lang="en-NL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BF3F9B-B4B1-FE91-236F-775E7DF8A788}"/>
              </a:ext>
            </a:extLst>
          </p:cNvPr>
          <p:cNvGrpSpPr/>
          <p:nvPr/>
        </p:nvGrpSpPr>
        <p:grpSpPr>
          <a:xfrm>
            <a:off x="3586628" y="3096574"/>
            <a:ext cx="2029263" cy="1331167"/>
            <a:chOff x="4154225" y="2848357"/>
            <a:chExt cx="2029263" cy="1331167"/>
          </a:xfrm>
        </p:grpSpPr>
        <p:sp>
          <p:nvSpPr>
            <p:cNvPr id="2" name="Arrow: Curved Left 1">
              <a:extLst>
                <a:ext uri="{FF2B5EF4-FFF2-40B4-BE49-F238E27FC236}">
                  <a16:creationId xmlns:a16="http://schemas.microsoft.com/office/drawing/2014/main" id="{FBAE7449-1350-B383-B4B7-7072332222B8}"/>
                </a:ext>
              </a:extLst>
            </p:cNvPr>
            <p:cNvSpPr/>
            <p:nvPr/>
          </p:nvSpPr>
          <p:spPr>
            <a:xfrm>
              <a:off x="5590057" y="2945305"/>
              <a:ext cx="593431" cy="1152000"/>
            </a:xfrm>
            <a:prstGeom prst="curvedLeftArrow">
              <a:avLst>
                <a:gd name="adj1" fmla="val 43267"/>
                <a:gd name="adj2" fmla="val 81064"/>
                <a:gd name="adj3" fmla="val 25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F3FED-6438-BBD2-1328-D827733E326F}"/>
                </a:ext>
              </a:extLst>
            </p:cNvPr>
            <p:cNvSpPr txBox="1"/>
            <p:nvPr/>
          </p:nvSpPr>
          <p:spPr>
            <a:xfrm>
              <a:off x="4860788" y="2848357"/>
              <a:ext cx="5934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b="1"/>
                <a:t>MDD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0F1C7D-079F-F47F-5248-1C7946B818E2}"/>
                </a:ext>
              </a:extLst>
            </p:cNvPr>
            <p:cNvSpPr txBox="1"/>
            <p:nvPr/>
          </p:nvSpPr>
          <p:spPr>
            <a:xfrm>
              <a:off x="4702090" y="3656304"/>
              <a:ext cx="910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b="1"/>
                <a:t>Physical</a:t>
              </a:r>
              <a:br>
                <a:rPr lang="en-GB" sz="1400" b="1"/>
              </a:br>
              <a:r>
                <a:rPr lang="en-GB" sz="1400" b="1"/>
                <a:t>disease</a:t>
              </a:r>
            </a:p>
          </p:txBody>
        </p:sp>
        <p:sp>
          <p:nvSpPr>
            <p:cNvPr id="9" name="Arrow: Curved Left 8">
              <a:extLst>
                <a:ext uri="{FF2B5EF4-FFF2-40B4-BE49-F238E27FC236}">
                  <a16:creationId xmlns:a16="http://schemas.microsoft.com/office/drawing/2014/main" id="{5973FB9E-0213-6CB8-8B3D-2BE65E84F8E7}"/>
                </a:ext>
              </a:extLst>
            </p:cNvPr>
            <p:cNvSpPr/>
            <p:nvPr/>
          </p:nvSpPr>
          <p:spPr>
            <a:xfrm rot="10800000">
              <a:off x="4154225" y="2853000"/>
              <a:ext cx="593431" cy="1152000"/>
            </a:xfrm>
            <a:prstGeom prst="curvedLeftArrow">
              <a:avLst>
                <a:gd name="adj1" fmla="val 43267"/>
                <a:gd name="adj2" fmla="val 81064"/>
                <a:gd name="adj3" fmla="val 25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EA47844-7C1D-CA4E-3D35-A31E9CE10642}"/>
              </a:ext>
            </a:extLst>
          </p:cNvPr>
          <p:cNvSpPr/>
          <p:nvPr/>
        </p:nvSpPr>
        <p:spPr>
          <a:xfrm>
            <a:off x="3424060" y="1416785"/>
            <a:ext cx="2354400" cy="9959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Lifestyle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Exercise and physical activity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Nutrition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Sleep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00B613-D5E2-687E-9AE9-920BA7DA43F0}"/>
              </a:ext>
            </a:extLst>
          </p:cNvPr>
          <p:cNvSpPr/>
          <p:nvPr/>
        </p:nvSpPr>
        <p:spPr>
          <a:xfrm>
            <a:off x="761068" y="1416785"/>
            <a:ext cx="2354030" cy="1247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Social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Socioeconomic disadvantage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Discrimination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Marginalization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Victimization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240F1A-96FB-86AD-E80A-1A3E057C711C}"/>
              </a:ext>
            </a:extLst>
          </p:cNvPr>
          <p:cNvSpPr/>
          <p:nvPr/>
        </p:nvSpPr>
        <p:spPr>
          <a:xfrm>
            <a:off x="6087422" y="1416785"/>
            <a:ext cx="2354400" cy="9959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200" b="1">
                <a:solidFill>
                  <a:schemeClr val="accent2">
                    <a:lumMod val="50000"/>
                  </a:schemeClr>
                </a:solidFill>
              </a:rPr>
              <a:t>Stressful life events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Early life adversity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Stress</a:t>
            </a:r>
          </a:p>
          <a:p>
            <a:pPr marL="171450" indent="-1714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2">
                    <a:lumMod val="50000"/>
                  </a:schemeClr>
                </a:solidFill>
              </a:rPr>
              <a:t>Trauma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361C0F-B8FF-7BF7-F38E-2FD2077C0B2E}"/>
              </a:ext>
            </a:extLst>
          </p:cNvPr>
          <p:cNvGrpSpPr/>
          <p:nvPr/>
        </p:nvGrpSpPr>
        <p:grpSpPr>
          <a:xfrm>
            <a:off x="2305177" y="4944430"/>
            <a:ext cx="4569458" cy="1247397"/>
            <a:chOff x="6060442" y="4905689"/>
            <a:chExt cx="4569458" cy="124739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C7F2FE1-252C-FF58-7419-723D42E925B1}"/>
                </a:ext>
              </a:extLst>
            </p:cNvPr>
            <p:cNvSpPr/>
            <p:nvPr/>
          </p:nvSpPr>
          <p:spPr>
            <a:xfrm>
              <a:off x="6060442" y="4905689"/>
              <a:ext cx="4569458" cy="12473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spcBef>
                  <a:spcPts val="240"/>
                </a:spcBef>
                <a:spcAft>
                  <a:spcPts val="240"/>
                </a:spcAft>
                <a:buFont typeface="Arial" panose="020B0604020202020204" pitchFamily="34" charset="0"/>
                <a:buChar char="•"/>
              </a:pPr>
              <a:endParaRPr lang="en-GB" sz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D04D736-F1E0-A2CF-4193-B70F1B77813F}"/>
                </a:ext>
              </a:extLst>
            </p:cNvPr>
            <p:cNvSpPr txBox="1"/>
            <p:nvPr/>
          </p:nvSpPr>
          <p:spPr>
            <a:xfrm>
              <a:off x="6106162" y="5161336"/>
              <a:ext cx="4478018" cy="991750"/>
            </a:xfrm>
            <a:prstGeom prst="rect">
              <a:avLst/>
            </a:prstGeom>
            <a:noFill/>
          </p:spPr>
          <p:txBody>
            <a:bodyPr wrap="square" numCol="2">
              <a:noAutofit/>
            </a:bodyPr>
            <a:lstStyle/>
            <a:p>
              <a:pPr marL="171450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B59E5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Symptom severity</a:t>
              </a:r>
            </a:p>
            <a:p>
              <a:pPr marL="171450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Mortality and morbidity</a:t>
              </a:r>
            </a:p>
            <a:p>
              <a:pPr marL="171450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Poor quality of life</a:t>
              </a:r>
            </a:p>
            <a:p>
              <a:pPr marL="171450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Misdiagnosis</a:t>
              </a:r>
            </a:p>
            <a:p>
              <a:pPr marL="358775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Poor treatment adherence</a:t>
              </a:r>
            </a:p>
            <a:p>
              <a:pPr marL="358775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Polypharmacy</a:t>
              </a:r>
            </a:p>
            <a:p>
              <a:pPr marL="358775" marR="0" lvl="0" indent="-171450" algn="l" defTabSz="1219170" rtl="0" eaLnBrk="1" fontAlgn="auto" latinLnBrk="0" hangingPunct="1">
                <a:lnSpc>
                  <a:spcPct val="100000"/>
                </a:lnSpc>
                <a:spcBef>
                  <a:spcPts val="240"/>
                </a:spcBef>
                <a:spcAft>
                  <a:spcPts val="24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GB" sz="1200" dirty="0">
                  <a:solidFill>
                    <a:srgbClr val="B59E5F">
                      <a:lumMod val="50000"/>
                    </a:srgbClr>
                  </a:solidFill>
                  <a:latin typeface="Arial"/>
                </a:rPr>
                <a:t>Drug–drug interactions</a:t>
              </a:r>
              <a:endParaRPr lang="en-GB" dirty="0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CD35A56-03A3-1DDA-764C-5C5B82286548}"/>
              </a:ext>
            </a:extLst>
          </p:cNvPr>
          <p:cNvCxnSpPr>
            <a:cxnSpLocks/>
          </p:cNvCxnSpPr>
          <p:nvPr/>
        </p:nvCxnSpPr>
        <p:spPr>
          <a:xfrm>
            <a:off x="2320417" y="3671640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058676-7123-03DA-5759-24ACA1922C0D}"/>
              </a:ext>
            </a:extLst>
          </p:cNvPr>
          <p:cNvCxnSpPr>
            <a:cxnSpLocks/>
          </p:cNvCxnSpPr>
          <p:nvPr/>
        </p:nvCxnSpPr>
        <p:spPr>
          <a:xfrm rot="900000">
            <a:off x="2310022" y="3327248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4A646E-8493-AFA1-1155-6A2AF22FA5EA}"/>
              </a:ext>
            </a:extLst>
          </p:cNvPr>
          <p:cNvCxnSpPr>
            <a:cxnSpLocks/>
          </p:cNvCxnSpPr>
          <p:nvPr/>
        </p:nvCxnSpPr>
        <p:spPr>
          <a:xfrm rot="-900000">
            <a:off x="2336046" y="4016032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297B5E2-9DDE-B180-D3FB-C1BBD5B965E0}"/>
              </a:ext>
            </a:extLst>
          </p:cNvPr>
          <p:cNvSpPr txBox="1"/>
          <p:nvPr/>
        </p:nvSpPr>
        <p:spPr>
          <a:xfrm>
            <a:off x="1515500" y="3039633"/>
            <a:ext cx="796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/>
              <a:t>HPA axis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5F558F-4F18-08CD-8AA9-23D20BCFA5E6}"/>
              </a:ext>
            </a:extLst>
          </p:cNvPr>
          <p:cNvSpPr txBox="1"/>
          <p:nvPr/>
        </p:nvSpPr>
        <p:spPr>
          <a:xfrm>
            <a:off x="1248760" y="3499151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/>
              <a:t>Inflammation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8ABAB-EBBC-6BEF-E7C2-591C380F397D}"/>
              </a:ext>
            </a:extLst>
          </p:cNvPr>
          <p:cNvSpPr txBox="1"/>
          <p:nvPr/>
        </p:nvSpPr>
        <p:spPr>
          <a:xfrm>
            <a:off x="1043576" y="3972340"/>
            <a:ext cx="12682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/>
              <a:t>Gut microbiome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5CFD01-F806-4FB6-5A5B-BA2177FEA5CA}"/>
              </a:ext>
            </a:extLst>
          </p:cNvPr>
          <p:cNvCxnSpPr>
            <a:cxnSpLocks/>
          </p:cNvCxnSpPr>
          <p:nvPr/>
        </p:nvCxnSpPr>
        <p:spPr>
          <a:xfrm flipH="1">
            <a:off x="6027199" y="3671640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F261AA5-B361-D09F-805C-D9A745769744}"/>
              </a:ext>
            </a:extLst>
          </p:cNvPr>
          <p:cNvCxnSpPr>
            <a:cxnSpLocks/>
          </p:cNvCxnSpPr>
          <p:nvPr/>
        </p:nvCxnSpPr>
        <p:spPr>
          <a:xfrm rot="20700000" flipH="1">
            <a:off x="6016804" y="3327248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252A4FC-3345-F083-52B4-58E98D16F142}"/>
              </a:ext>
            </a:extLst>
          </p:cNvPr>
          <p:cNvCxnSpPr>
            <a:cxnSpLocks/>
          </p:cNvCxnSpPr>
          <p:nvPr/>
        </p:nvCxnSpPr>
        <p:spPr>
          <a:xfrm rot="900000" flipH="1">
            <a:off x="6042828" y="4016032"/>
            <a:ext cx="830580" cy="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DDB5CA1-549E-2849-892D-BD80FDD1EB7D}"/>
              </a:ext>
            </a:extLst>
          </p:cNvPr>
          <p:cNvSpPr txBox="1"/>
          <p:nvPr/>
        </p:nvSpPr>
        <p:spPr>
          <a:xfrm>
            <a:off x="6812066" y="3069753"/>
            <a:ext cx="1914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Mitochondrial dysfunction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A00F4D-0B49-3ACE-7641-CAF550A68BE8}"/>
              </a:ext>
            </a:extLst>
          </p:cNvPr>
          <p:cNvSpPr txBox="1"/>
          <p:nvPr/>
        </p:nvSpPr>
        <p:spPr>
          <a:xfrm>
            <a:off x="6874635" y="3522063"/>
            <a:ext cx="2061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Brain structure and function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056C53-2B77-7CD6-02F0-9ACAD52ABC13}"/>
              </a:ext>
            </a:extLst>
          </p:cNvPr>
          <p:cNvSpPr txBox="1"/>
          <p:nvPr/>
        </p:nvSpPr>
        <p:spPr>
          <a:xfrm>
            <a:off x="6874635" y="3972351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Genetics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465755-4049-5AA6-7AC8-237167D02799}"/>
              </a:ext>
            </a:extLst>
          </p:cNvPr>
          <p:cNvSpPr txBox="1"/>
          <p:nvPr/>
        </p:nvSpPr>
        <p:spPr>
          <a:xfrm>
            <a:off x="4722600" y="4957192"/>
            <a:ext cx="20457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MDD treatment outcomes</a:t>
            </a:r>
            <a:endParaRPr lang="en-US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EE9E6B-0A19-7DEC-B876-12A74DA11C30}"/>
              </a:ext>
            </a:extLst>
          </p:cNvPr>
          <p:cNvSpPr txBox="1"/>
          <p:nvPr/>
        </p:nvSpPr>
        <p:spPr>
          <a:xfrm>
            <a:off x="2399607" y="4957192"/>
            <a:ext cx="1423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Health outcomes</a:t>
            </a:r>
            <a:endParaRPr lang="en-US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3478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