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1049" r:id="rId55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51.xml" Id="rId55" /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Id2" /><Relationship Type="http://schemas.openxmlformats.org/officeDocument/2006/relationships/notesMaster" Target="/ppt/notesMasters/notesMaster1.xml" Id="rId1" /></Relationship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913319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51.xml.rels>&#65279;<?xml version="1.0" encoding="utf-8"?><Relationships xmlns="http://schemas.openxmlformats.org/package/2006/relationships"><Relationship Type="http://schemas.openxmlformats.org/officeDocument/2006/relationships/notesSlide" Target="/ppt/notesSlides/notesSlide51.xml" Id="rId2" /><Relationship Type="http://schemas.openxmlformats.org/officeDocument/2006/relationships/slideLayout" Target="/ppt/slideLayouts/slideLayout2.xml" Id="rId1" /></Relationships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F6F799-6101-AED3-1C46-9A0DCEBD21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A73BEF-2FFF-2246-61B1-574D742F9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015411-5C73-947E-6170-BDBE3980E9C4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Depression is a heterogeneous condition with a broad range of symptoms </a:t>
            </a:r>
          </a:p>
          <a:p>
            <a:r>
              <a:rPr lang="en-GB" dirty="0"/>
              <a:t>Depressive disorders include major depressive disorder, persistent depressive disorder, premenstrual dysphoric disorder, and disruptive mood dysregulation disorder</a:t>
            </a:r>
          </a:p>
          <a:p>
            <a:r>
              <a:rPr lang="en-GB" dirty="0"/>
              <a:t>These disorders can be diagnosed according to criteria from the DSM-5-TR or the ICD-11</a:t>
            </a:r>
          </a:p>
          <a:p>
            <a:r>
              <a:rPr lang="en-GB" dirty="0"/>
              <a:t>Many different tools and scales have been developed for clinicians and patients to help diagnose depressive disorders, assess severity of symptoms, and measure treatment outcomes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6B2C41-55F0-245C-B19B-FCFFFE210E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DSM-5-TR=Diagnostic and Statistical Manual of Mental Disorders, 5</a:t>
            </a:r>
            <a:r>
              <a:rPr lang="en-US" baseline="30000" dirty="0"/>
              <a:t>th</a:t>
            </a:r>
            <a:r>
              <a:rPr lang="en-US" dirty="0"/>
              <a:t> edition – text revision; ICD=International Classification of Diseases</a:t>
            </a:r>
          </a:p>
        </p:txBody>
      </p:sp>
    </p:spTree>
    <p:extLst>
      <p:ext uri="{BB962C8B-B14F-4D97-AF65-F5344CB8AC3E}">
        <p14:creationId xmlns:p14="http://schemas.microsoft.com/office/powerpoint/2010/main" val="3689576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