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svg" ContentType="image/svg+xml"/>
  <Default Extension="rels" ContentType="application/vnd.openxmlformats-package.relationships+xml"/>
  <Override PartName="/ppt/presentation.xml" ContentType="application/vnd.openxmlformats-officedocument.presentationml.presentation.main+xml"/>
  <Override PartName="/ppt/changesInfos/changesInfo1.xml" ContentType="application/vnd.ms-powerpoint.changesinfo+xml"/>
  <Override PartName="/ppt/commentAuthors.xml" ContentType="application/vnd.openxmlformats-officedocument.presentationml.commentAuthors+xml"/>
  <Override PartName="/customXml/item2.xml" ContentType="application/xml"/>
  <Override PartName="/customXml/itemProps2.xml" ContentType="application/vnd.openxmlformats-officedocument.customXmlProperties+xml"/>
  <Override PartName="/ppt/authors.xml" ContentType="application/vnd.ms-powerpoint.authors+xml"/>
  <Override PartName="/customXml/item1.xml" ContentType="application/xml"/>
  <Override PartName="/customXml/itemProps1.xml" ContentType="application/vnd.openxmlformats-officedocument.customXmlProperties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theme/theme1.xml" ContentType="application/vnd.openxmlformats-officedocument.theme+xml"/>
  <Override PartName="/ppt/revisionInfo.xml" ContentType="application/vnd.ms-powerpoint.revisioninfo+xml"/>
  <Override PartName="/ppt/viewProps.xml" ContentType="application/vnd.openxmlformats-officedocument.presentationml.viewProps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2.xml" ContentType="application/vnd.openxmlformats-officedocument.presentationml.slideLayout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presProps.xml" ContentType="application/vnd.openxmlformats-officedocument.presentationml.presProps+xml"/>
  <Override PartName="/customXml/item3.xml" ContentType="application/xml"/>
  <Override PartName="/customXml/itemProps3.xml" ContentType="application/vnd.openxmlformats-officedocument.customXmlProperties+xml"/>
  <Override PartName="/ppt/tags/tag1.xml" ContentType="application/vnd.openxmlformats-officedocument.presentationml.tag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Id3" /><Relationship Type="http://schemas.openxmlformats.org/package/2006/relationships/metadata/thumbnail" Target="/docProps/thumbnail.jpeg" Id="rId2" /><Relationship Type="http://schemas.openxmlformats.org/officeDocument/2006/relationships/officeDocument" Target="/ppt/presentation.xml" Id="rId1" /><Relationship Type="http://schemas.openxmlformats.org/officeDocument/2006/relationships/custom-properties" Target="/docProps/custom.xml" Id="rId5" /><Relationship Type="http://schemas.openxmlformats.org/officeDocument/2006/relationships/extended-properties" Target="/docProps/app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31"/>
  </p:notesMasterIdLst>
  <p:handoutMasterIdLst>
    <p:handoutMasterId r:id="rId32"/>
  </p:handoutMasterIdLst>
  <p:sldIdLst>
    <p:sldId id="301" r:id="rId30"/>
  </p:sldIdLst>
  <p:sldSz cx="12192000" cy="6858000"/>
  <p:notesSz cx="6797675" cy="9874250"/>
  <p:custDataLst>
    <p:tags r:id="rId33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C48DF2D-8DD1-1825-ABE1-1E6CB5050D69}" name="Alize Ferrari" initials="AF" userId="303b3ad3b3498bc2" providerId="Windows Live"/>
  <p188:author id="{F286F46B-D11B-7411-908D-9B4A368D0C37}" name="Chris Edge" initials="CE" userId="S::Chris.Edge@primeglobalpeople.com::9878e1fe-fc43-4c11-846c-29f97c46eb4b" providerId="AD"/>
  <p188:author id="{5ACDF9C1-C97A-4004-6B13-08511EB5CE41}" name="Rachel Jagger" initials="RJ" userId="S::Rachel.Jagger@primeglobalpeople.com::cf4acb15-657a-45e0-bad4-d602a69c1922" providerId="AD"/>
  <p188:author id="{FFE47EE6-A2F0-13A5-8EE8-3661DB1849A6}" name="Medical Writer" initials="MP" userId="Medical Writer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Brian Lawrence Odlaug" initials="BLO" lastIdx="40" clrIdx="6">
    <p:extLst>
      <p:ext uri="{19B8F6BF-5375-455C-9EA6-DF929625EA0E}">
        <p15:presenceInfo xmlns:p15="http://schemas.microsoft.com/office/powerpoint/2012/main" userId="S-1-5-21-1839211835-619659539-556599288-185339" providerId="AD"/>
      </p:ext>
    </p:extLst>
  </p:cmAuthor>
  <p:cmAuthor id="1" name="Christopher Edge" initials="CE" lastIdx="261" clrIdx="0"/>
  <p:cmAuthor id="8" name="Murat Yildirim" initials="MY" lastIdx="141" clrIdx="7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  <p:cmAuthor id="2" name="Ebru Karakoc Madsen" initials="EBKA" lastIdx="24" clrIdx="1"/>
  <p:cmAuthor id="9" name="Bjarke Ebert" initials="BE" lastIdx="33" clrIdx="8">
    <p:extLst>
      <p:ext uri="{19B8F6BF-5375-455C-9EA6-DF929625EA0E}">
        <p15:presenceInfo xmlns:p15="http://schemas.microsoft.com/office/powerpoint/2012/main" userId="S-1-5-21-1839211835-619659539-556599288-6688" providerId="AD"/>
      </p:ext>
    </p:extLst>
  </p:cmAuthor>
  <p:cmAuthor id="3" name="Audrey Dufour" initials="AD" lastIdx="18" clrIdx="2"/>
  <p:cmAuthor id="10" name="Stine Rasmussen Meehan" initials="SRM" lastIdx="2" clrIdx="9">
    <p:extLst>
      <p:ext uri="{19B8F6BF-5375-455C-9EA6-DF929625EA0E}">
        <p15:presenceInfo xmlns:p15="http://schemas.microsoft.com/office/powerpoint/2012/main" userId="S-1-5-21-1839211835-619659539-556599288-81013" providerId="AD"/>
      </p:ext>
    </p:extLst>
  </p:cmAuthor>
  <p:cmAuthor id="4" name="Simon Wheeler" initials="SW" lastIdx="11" clrIdx="3">
    <p:extLst>
      <p:ext uri="{19B8F6BF-5375-455C-9EA6-DF929625EA0E}">
        <p15:presenceInfo xmlns:p15="http://schemas.microsoft.com/office/powerpoint/2012/main" userId="S-1-5-21-84928900-1697776596-4122394971-6195" providerId="AD"/>
      </p:ext>
    </p:extLst>
  </p:cmAuthor>
  <p:cmAuthor id="5" name="Chris Edge" initials="CE" lastIdx="2" clrIdx="4">
    <p:extLst>
      <p:ext uri="{19B8F6BF-5375-455C-9EA6-DF929625EA0E}">
        <p15:presenceInfo xmlns:p15="http://schemas.microsoft.com/office/powerpoint/2012/main" userId="3aa632d62125fbfb" providerId="Windows Live"/>
      </p:ext>
    </p:extLst>
  </p:cmAuthor>
  <p:cmAuthor id="6" name="Jenny Muiry" initials="JM" lastIdx="3" clrIdx="5">
    <p:extLst>
      <p:ext uri="{19B8F6BF-5375-455C-9EA6-DF929625EA0E}">
        <p15:presenceInfo xmlns:p15="http://schemas.microsoft.com/office/powerpoint/2012/main" userId="S-1-5-21-84928900-1697776596-4122394971-114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E0E0"/>
    <a:srgbClr val="FFFFFF"/>
    <a:srgbClr val="A19061"/>
    <a:srgbClr val="F0EBDE"/>
    <a:srgbClr val="8C9DA0"/>
    <a:srgbClr val="D9D1CC"/>
    <a:srgbClr val="DADDE1"/>
    <a:srgbClr val="D9D9D9"/>
    <a:srgbClr val="B51C12"/>
    <a:srgbClr val="FCEB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45EB413-5F38-4E3D-A5BF-9DDE344D5813}" v="2" dt="2025-05-07T18:57:30.35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0017" autoAdjust="0"/>
  </p:normalViewPr>
  <p:slideViewPr>
    <p:cSldViewPr snapToGrid="0">
      <p:cViewPr varScale="1">
        <p:scale>
          <a:sx n="85" d="100"/>
          <a:sy n="85" d="100"/>
        </p:scale>
        <p:origin x="948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12" d="100"/>
          <a:sy n="112" d="100"/>
        </p:scale>
        <p:origin x="5244" y="96"/>
      </p:cViewPr>
      <p:guideLst/>
    </p:cSldViewPr>
  </p:notesViewPr>
  <p:gridSpacing cx="76200" cy="76200"/>
</p:viewPr>
</file>

<file path=ppt/_rels/presentation.xml.rels>&#65279;<?xml version="1.0" encoding="utf-8"?><Relationships xmlns="http://schemas.openxmlformats.org/package/2006/relationships"><Relationship Type="http://schemas.microsoft.com/office/2016/11/relationships/changesInfo" Target="/ppt/changesInfos/changesInfo1.xml" Id="rId39" /><Relationship Type="http://schemas.openxmlformats.org/officeDocument/2006/relationships/commentAuthors" Target="/ppt/commentAuthors.xml" Id="rId34" /><Relationship Type="http://schemas.openxmlformats.org/officeDocument/2006/relationships/customXml" Target="/customXml/item2.xml" Id="rId2" /><Relationship Type="http://schemas.microsoft.com/office/2018/10/relationships/authors" Target="/ppt/authors.xml" Id="rId41" /><Relationship Type="http://schemas.openxmlformats.org/officeDocument/2006/relationships/customXml" Target="/customXml/item1.xml" Id="rId1" /><Relationship Type="http://schemas.openxmlformats.org/officeDocument/2006/relationships/handoutMaster" Target="/ppt/handoutMasters/handoutMaster1.xml" Id="rId32" /><Relationship Type="http://schemas.openxmlformats.org/officeDocument/2006/relationships/theme" Target="/ppt/theme/theme1.xml" Id="rId37" /><Relationship Type="http://schemas.microsoft.com/office/2015/10/relationships/revisionInfo" Target="/ppt/revisionInfo.xml" Id="rId40" /><Relationship Type="http://schemas.openxmlformats.org/officeDocument/2006/relationships/viewProps" Target="/ppt/viewProps.xml" Id="rId36" /><Relationship Type="http://schemas.openxmlformats.org/officeDocument/2006/relationships/notesMaster" Target="/ppt/notesMasters/notesMaster1.xml" Id="rId31" /><Relationship Type="http://schemas.openxmlformats.org/officeDocument/2006/relationships/slideMaster" Target="/ppt/slideMasters/slideMaster1.xml" Id="rId4" /><Relationship Type="http://schemas.openxmlformats.org/officeDocument/2006/relationships/slide" Target="/ppt/slides/slide26.xml" Id="rId30" /><Relationship Type="http://schemas.openxmlformats.org/officeDocument/2006/relationships/presProps" Target="/ppt/presProps.xml" Id="rId35" /><Relationship Type="http://schemas.openxmlformats.org/officeDocument/2006/relationships/customXml" Target="/customXml/item3.xml" Id="rId3" /><Relationship Type="http://schemas.openxmlformats.org/officeDocument/2006/relationships/tags" Target="/ppt/tags/tag1.xml" Id="rId33" /><Relationship Type="http://schemas.openxmlformats.org/officeDocument/2006/relationships/tableStyles" Target="/ppt/tableStyles.xml" Id="rId38" 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chel Jagger" userId="cf4acb15-657a-45e0-bad4-d602a69c1922" providerId="ADAL" clId="{145EB413-5F38-4E3D-A5BF-9DDE344D5813}"/>
    <pc:docChg chg="custSel modSld">
      <pc:chgData name="Rachel Jagger" userId="cf4acb15-657a-45e0-bad4-d602a69c1922" providerId="ADAL" clId="{145EB413-5F38-4E3D-A5BF-9DDE344D5813}" dt="2025-05-07T18:57:42.840" v="0" actId="478"/>
      <pc:docMkLst>
        <pc:docMk/>
      </pc:docMkLst>
      <pc:sldChg chg="delSp mod">
        <pc:chgData name="Rachel Jagger" userId="cf4acb15-657a-45e0-bad4-d602a69c1922" providerId="ADAL" clId="{145EB413-5F38-4E3D-A5BF-9DDE344D5813}" dt="2025-05-07T18:57:42.840" v="0" actId="478"/>
        <pc:sldMkLst>
          <pc:docMk/>
          <pc:sldMk cId="2078419430" sldId="321"/>
        </pc:sldMkLst>
        <pc:spChg chg="del">
          <ac:chgData name="Rachel Jagger" userId="cf4acb15-657a-45e0-bad4-d602a69c1922" providerId="ADAL" clId="{145EB413-5F38-4E3D-A5BF-9DDE344D5813}" dt="2025-05-07T18:57:42.840" v="0" actId="478"/>
          <ac:spMkLst>
            <pc:docMk/>
            <pc:sldMk cId="2078419430" sldId="321"/>
            <ac:spMk id="6" creationId="{FFB67204-B7FA-3383-9245-83F83D51396F}"/>
          </ac:spMkLst>
        </pc:spChg>
      </pc:sldChg>
    </pc:docChg>
  </pc:docChgLst>
</pc:chgInfo>
</file>

<file path=ppt/handoutMasters/_rels/handoutMaster1.xml.rels>&#65279;<?xml version="1.0" encoding="utf-8"?><Relationships xmlns="http://schemas.openxmlformats.org/package/2006/relationships"><Relationship Type="http://schemas.openxmlformats.org/officeDocument/2006/relationships/theme" Target="/ppt/theme/theme3.xml" Id="rId1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9" y="5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52" y="5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09/05/2025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9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52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theme/theme2.xml" Id="rId1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9" y="5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52" y="5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t>09-05-2025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51983"/>
            <a:ext cx="5438140" cy="388798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9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52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Id2" /><Relationship Type="http://schemas.openxmlformats.org/officeDocument/2006/relationships/notesMaster" Target="/ppt/notesMasters/notesMaster1.xml" Id="rId1" /></Relationship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7C2873-EBE5-CF42-9E30-7832FC02D1D9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9990867"/>
      </p:ext>
    </p:extLst>
  </p:cSld>
  <p:clrMapOvr>
    <a:masterClrMapping/>
  </p:clrMapOvr>
</p:note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823686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image" Target="/ppt/media/image2.svg" Id="rId39" /><Relationship Type="http://schemas.openxmlformats.org/officeDocument/2006/relationships/image" Target="/ppt/media/image1.png" Id="rId38" /><Relationship Type="http://schemas.openxmlformats.org/officeDocument/2006/relationships/slideLayout" Target="/ppt/slideLayouts/slideLayout2.xml" Id="rId2" /><Relationship Type="http://schemas.openxmlformats.org/officeDocument/2006/relationships/theme" Target="/ppt/theme/theme1.xml" Id="rId37" /></Relationships>
</file>

<file path=ppt/slideMasters/slideMaster1.xml><?xml version="1.0" encoding="utf-8"?>
<p:sldMaster xmlns:a16="http://schemas.microsoft.com/office/drawing/2014/main" xmlns:asvg="http://schemas.microsoft.com/office/drawing/2016/SVG/main"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41219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26.xml.rels>&#65279;<?xml version="1.0" encoding="utf-8"?><Relationships xmlns="http://schemas.openxmlformats.org/package/2006/relationships"><Relationship Type="http://schemas.openxmlformats.org/officeDocument/2006/relationships/notesSlide" Target="/ppt/notesSlides/notesSlide26.xml" Id="rId2" /><Relationship Type="http://schemas.openxmlformats.org/officeDocument/2006/relationships/slideLayout" Target="/ppt/slideLayouts/slideLayout2.xml" Id="rId1" /></Relationships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3AEEE8F-F29B-AC0D-F995-F96ADF3F485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Major depressive disorder (MDD) – Epidemiology and burden</a:t>
            </a:r>
            <a:endParaRPr lang="da-DK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A395CE2-D75B-2887-B1CE-CCFA4ADAB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Summary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8DD629-47E3-7E18-4BA6-C905123CF675}"/>
              </a:ext>
            </a:extLst>
          </p:cNvPr>
          <p:cNvSpPr>
            <a:spLocks noGrp="1"/>
          </p:cNvSpPr>
          <p:nvPr>
            <p:ph idx="19"/>
          </p:nvPr>
        </p:nvSpPr>
        <p:spPr/>
        <p:txBody>
          <a:bodyPr/>
          <a:lstStyle/>
          <a:p>
            <a:r>
              <a:rPr lang="en-US" dirty="0"/>
              <a:t>MDD is a broad and heterogeneous diagnosis that often has a remitting and relapsing course, with symptoms that may persist between episodes</a:t>
            </a:r>
          </a:p>
          <a:p>
            <a:r>
              <a:rPr lang="en-US" dirty="0"/>
              <a:t>The prevalence of MDD is evident across the lifespan, emerging in childhood and most common between 15–65 years</a:t>
            </a:r>
          </a:p>
          <a:p>
            <a:r>
              <a:rPr lang="en-US" dirty="0"/>
              <a:t>The age standardized prevalence of MDD in 2021 varied across the globe – highest in Greenland at 6.6%, and lowest in Brunei Darussalam at 1.2%</a:t>
            </a:r>
            <a:endParaRPr lang="en-GB" dirty="0"/>
          </a:p>
          <a:p>
            <a:r>
              <a:rPr lang="en-US" dirty="0"/>
              <a:t>Across the world in 2021, MDD was responsible for 46 million DALYs, making it the 15</a:t>
            </a:r>
            <a:r>
              <a:rPr lang="en-US" baseline="30000" dirty="0"/>
              <a:t>th</a:t>
            </a:r>
            <a:r>
              <a:rPr lang="en-US" dirty="0"/>
              <a:t> leading cause of DALYs and the 2</a:t>
            </a:r>
            <a:r>
              <a:rPr lang="en-US" baseline="30000" dirty="0"/>
              <a:t>nd</a:t>
            </a:r>
            <a:r>
              <a:rPr lang="en-US" dirty="0"/>
              <a:t> leading cause of YLDs</a:t>
            </a:r>
          </a:p>
          <a:p>
            <a:r>
              <a:rPr lang="en-US" dirty="0"/>
              <a:t>Rates of age-standardized DALYs attributable to MDD vary across the globe, mirroring the variations seen globally in the prevalence of MDD</a:t>
            </a:r>
          </a:p>
          <a:p>
            <a:r>
              <a:rPr lang="en-GB" dirty="0"/>
              <a:t>Responding successfully to </a:t>
            </a:r>
            <a:r>
              <a:rPr lang="en-US" dirty="0"/>
              <a:t>the global challenges imposed by MDD requires a coordinated and multisectoral response, </a:t>
            </a:r>
            <a:r>
              <a:rPr lang="en-US" b="1" dirty="0"/>
              <a:t>to increase access to affordable and efficacious treatment options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E3BFDC0-E787-2B77-E772-43B7EC91317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/>
              <a:t>DALY=disability-adjusted life year; MDD=major depressive disorder</a:t>
            </a:r>
          </a:p>
        </p:txBody>
      </p:sp>
    </p:spTree>
    <p:extLst>
      <p:ext uri="{BB962C8B-B14F-4D97-AF65-F5344CB8AC3E}">
        <p14:creationId xmlns:p14="http://schemas.microsoft.com/office/powerpoint/2010/main" val="275587370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oyZv5ufA"/>
  <p:tag name="ARTICULATE_SLIDE_COUNT" val="22"/>
  <p:tag name="ARTICULATE_PROJECT_OPEN" val="0"/>
</p:tagLst>
</file>

<file path=ppt/theme/theme1.xml><?xml version="1.0" encoding="utf-8"?>
<a:theme xmlns:a="http://schemas.openxmlformats.org/drawingml/2006/main" name="Neurotorium - PowerPoint-Skabelon - 2022-01-28">
  <a:themeElements>
    <a:clrScheme name="Lundbeck Foundatio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&#65279;<?xml version="1.0" encoding="utf-8"?><Relationships xmlns="http://schemas.openxmlformats.org/package/2006/relationships"><Relationship Type="http://schemas.openxmlformats.org/officeDocument/2006/relationships/customXmlProps" Target="/customXml/itemProps1.xml" Id="rId1" /></Relationships>
</file>

<file path=customXml/_rels/item2.xml.rels>&#65279;<?xml version="1.0" encoding="utf-8"?><Relationships xmlns="http://schemas.openxmlformats.org/package/2006/relationships"><Relationship Type="http://schemas.openxmlformats.org/officeDocument/2006/relationships/customXmlProps" Target="/customXml/itemProps2.xml" Id="rId1" /></Relationships>
</file>

<file path=customXml/_rels/item3.xml.rels>&#65279;<?xml version="1.0" encoding="utf-8"?><Relationships xmlns="http://schemas.openxmlformats.org/package/2006/relationships"><Relationship Type="http://schemas.openxmlformats.org/officeDocument/2006/relationships/customXmlProps" Target="/customXml/itemProps3.xml" Id="rId1" 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7B15C88-4031-4F4E-BA98-CAED57AF7C63}">
  <ds:schemaRefs>
    <ds:schemaRef ds:uri="08562aa6-c0ad-4fb9-8a82-15409d3a28b4"/>
    <ds:schemaRef ds:uri="28627d7c-4416-4bc1-86cf-ca6c3a42a8f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AC57DDD5-B2AA-4BBA-9C23-19566C160E4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C6DA629-F75E-45E1-AACB-2A8F224C6DAB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37</TotalTime>
  <Words>6928</Words>
  <Application>Microsoft Office PowerPoint</Application>
  <PresentationFormat>Widescreen</PresentationFormat>
  <Paragraphs>812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Arial</vt:lpstr>
      <vt:lpstr>Calibri</vt:lpstr>
      <vt:lpstr>Times New Roman</vt:lpstr>
      <vt:lpstr>Neurotorium - PowerPoint-Skabelon - 2022-01-28</vt:lpstr>
      <vt:lpstr>PowerPoint Presentation</vt:lpstr>
      <vt:lpstr>Major depressive disorder (MDD)</vt:lpstr>
      <vt:lpstr>Epidemiology of MDD</vt:lpstr>
      <vt:lpstr>The global prevalence of MDD by sex and time</vt:lpstr>
      <vt:lpstr>The global prevalence of MDD by sex and age</vt:lpstr>
      <vt:lpstr>The prevalence of MDD by location</vt:lpstr>
      <vt:lpstr>Burden of MDD</vt:lpstr>
      <vt:lpstr>Estimating the global burden of MDD</vt:lpstr>
      <vt:lpstr>The global burden due to MDD in 2021</vt:lpstr>
      <vt:lpstr>Variation in MDD burden by age and sex in 2021</vt:lpstr>
      <vt:lpstr>Variations in MDD burden by location in 2021</vt:lpstr>
      <vt:lpstr>Variations in MDD DALYs across time</vt:lpstr>
      <vt:lpstr>Impact of COVID-19 on the prevalence and burden of MDD</vt:lpstr>
      <vt:lpstr>MDD DALY ranking by world region in 2021</vt:lpstr>
      <vt:lpstr>MDD YLD ranking by world region in 2021</vt:lpstr>
      <vt:lpstr>Other societal impacts of MDD </vt:lpstr>
      <vt:lpstr>Drivers of prevalence and burden of MDD</vt:lpstr>
      <vt:lpstr>Emerging drivers of MDD for further research</vt:lpstr>
      <vt:lpstr>The global challenges imposed by MDD</vt:lpstr>
      <vt:lpstr>How do we respond to the global challenges imposed by MDD?</vt:lpstr>
      <vt:lpstr>How do we respond to the global challenges imposed by MDD?</vt:lpstr>
      <vt:lpstr>Rolling out a global health response to MDD</vt:lpstr>
      <vt:lpstr>Rolling out a global health response to MDD</vt:lpstr>
      <vt:lpstr>Treatment costs and returns to investment</vt:lpstr>
      <vt:lpstr>Summary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Christina Polyzogopoulou</cp:lastModifiedBy>
  <cp:revision>31</cp:revision>
  <cp:lastPrinted>2018-08-16T09:06:48Z</cp:lastPrinted>
  <dcterms:created xsi:type="dcterms:W3CDTF">2017-01-23T14:24:15Z</dcterms:created>
  <dcterms:modified xsi:type="dcterms:W3CDTF">2025-05-09T10:49:55Z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934A997F-4108-42B7-A2F1-76962FE84844</vt:lpwstr>
  </property>
  <property fmtid="{D5CDD505-2E9C-101B-9397-08002B2CF9AE}" pid="3" name="ArticulatePath">
    <vt:lpwstr>6 - Treatment principles 12-Jan-18</vt:lpwstr>
  </property>
  <property fmtid="{D5CDD505-2E9C-101B-9397-08002B2CF9AE}" pid="4" name="ContentTypeId">
    <vt:lpwstr>0x01010062B393518E922946AD600E2E02326B8A</vt:lpwstr>
  </property>
  <property fmtid="{D5CDD505-2E9C-101B-9397-08002B2CF9AE}" pid="5" name="MediaServiceImageTags">
    <vt:lpwstr/>
  </property>
</Properties>
</file>