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png" ContentType="image/png"/>
  <Default Extension="svg" ContentType="image/svg+xml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tags/tag1.xml" ContentType="application/vnd.openxmlformats-officedocument.presentationml.tag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viewProps.xml" ContentType="application/vnd.openxmlformats-officedocument.presentationml.viewProps+xml"/>
  <Override PartName="/customXml/item3.xml" ContentType="application/xml"/>
  <Override PartName="/customXml/itemProps3.xml" ContentType="application/vnd.openxmlformats-officedocument.customXmlProperti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hangesInfos/changesInfo1.xml" ContentType="application/vnd.ms-powerpoint.changesinfo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commentAuthors.xml" ContentType="application/vnd.openxmlformats-officedocument.presentationml.commentAuthor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4"/>
  </p:sldMasterIdLst>
  <p:notesMasterIdLst>
    <p:notesMasterId r:id="rId38"/>
  </p:notesMasterIdLst>
  <p:handoutMasterIdLst>
    <p:handoutMasterId r:id="rId39"/>
  </p:handoutMasterIdLst>
  <p:sldIdLst>
    <p:sldId id="412" r:id="rId20"/>
  </p:sldIdLst>
  <p:sldSz cx="12192000" cy="6858000"/>
  <p:notesSz cx="6797675" cy="9874250"/>
  <p:custDataLst>
    <p:tags r:id="rId40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164" clrIdx="0"/>
  <p:cmAuthor id="2" name="Ebru Karakoc Madsen" initials="EBKA" lastIdx="24" clrIdx="1"/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9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FFFFFF"/>
    <a:srgbClr val="D9D1CC"/>
    <a:srgbClr val="E3E4E6"/>
    <a:srgbClr val="A5A07B"/>
    <a:srgbClr val="F0D2D0"/>
    <a:srgbClr val="E5E5E5"/>
    <a:srgbClr val="EDECE5"/>
    <a:srgbClr val="B51C12"/>
    <a:srgbClr val="DA8D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576" autoAdjust="0"/>
  </p:normalViewPr>
  <p:slideViewPr>
    <p:cSldViewPr snapToGrid="0">
      <p:cViewPr varScale="1">
        <p:scale>
          <a:sx n="79" d="100"/>
          <a:sy n="79" d="100"/>
        </p:scale>
        <p:origin x="11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.xml" Id="rId39" /><Relationship Type="http://schemas.openxmlformats.org/officeDocument/2006/relationships/presProps" Target="/ppt/presProp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tags" Target="/ppt/tags/tag1.xml" Id="rId40" /><Relationship Type="http://schemas.openxmlformats.org/officeDocument/2006/relationships/tableStyles" Target="/ppt/tableStyles.xml" Id="rId45" /><Relationship Type="http://schemas.openxmlformats.org/officeDocument/2006/relationships/theme" Target="/ppt/theme/theme1.xml" Id="rId44" /><Relationship Type="http://schemas.openxmlformats.org/officeDocument/2006/relationships/slideMaster" Target="/ppt/slideMasters/slideMaster1.xml" Id="rId4" /><Relationship Type="http://schemas.openxmlformats.org/officeDocument/2006/relationships/viewProps" Target="/ppt/viewProps.xml" Id="rId43" /><Relationship Type="http://schemas.openxmlformats.org/officeDocument/2006/relationships/customXml" Target="/customXml/item3.xml" Id="rId3" /><Relationship Type="http://schemas.openxmlformats.org/officeDocument/2006/relationships/notesMaster" Target="/ppt/notesMasters/notesMaster1.xml" Id="rId38" /><Relationship Type="http://schemas.microsoft.com/office/2016/11/relationships/changesInfo" Target="/ppt/changesInfos/changesInfo1.xml" Id="rId46" /><Relationship Type="http://schemas.openxmlformats.org/officeDocument/2006/relationships/slide" Target="/ppt/slides/slide16.xml" Id="rId20" /><Relationship Type="http://schemas.openxmlformats.org/officeDocument/2006/relationships/commentAuthors" Target="/ppt/commentAuthors.xml" Id="rId4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DB37BC69-1B12-4782-8737-4078049FC044}"/>
    <pc:docChg chg="modSld">
      <pc:chgData name="Rachel Jagger" userId="cf4acb15-657a-45e0-bad4-d602a69c1922" providerId="ADAL" clId="{DB37BC69-1B12-4782-8737-4078049FC044}" dt="2025-07-08T16:58:35.742" v="10" actId="948"/>
      <pc:docMkLst>
        <pc:docMk/>
      </pc:docMkLst>
      <pc:sldChg chg="modSp mod">
        <pc:chgData name="Rachel Jagger" userId="cf4acb15-657a-45e0-bad4-d602a69c1922" providerId="ADAL" clId="{DB37BC69-1B12-4782-8737-4078049FC044}" dt="2025-07-08T16:58:35.742" v="10" actId="948"/>
        <pc:sldMkLst>
          <pc:docMk/>
          <pc:sldMk cId="487071224" sldId="265"/>
        </pc:sldMkLst>
        <pc:spChg chg="mod">
          <ac:chgData name="Rachel Jagger" userId="cf4acb15-657a-45e0-bad4-d602a69c1922" providerId="ADAL" clId="{DB37BC69-1B12-4782-8737-4078049FC044}" dt="2025-07-08T16:55:26.580" v="6" actId="6549"/>
          <ac:spMkLst>
            <pc:docMk/>
            <pc:sldMk cId="487071224" sldId="265"/>
            <ac:spMk id="8" creationId="{7755A9ED-1CA7-9C7E-F13A-5B13A67A672D}"/>
          </ac:spMkLst>
        </pc:spChg>
        <pc:spChg chg="mod">
          <ac:chgData name="Rachel Jagger" userId="cf4acb15-657a-45e0-bad4-d602a69c1922" providerId="ADAL" clId="{DB37BC69-1B12-4782-8737-4078049FC044}" dt="2025-07-08T16:56:16.066" v="9" actId="1076"/>
          <ac:spMkLst>
            <pc:docMk/>
            <pc:sldMk cId="487071224" sldId="265"/>
            <ac:spMk id="14" creationId="{01B9FB21-5100-C75F-D5D3-150E54B8AF34}"/>
          </ac:spMkLst>
        </pc:spChg>
        <pc:spChg chg="mod">
          <ac:chgData name="Rachel Jagger" userId="cf4acb15-657a-45e0-bad4-d602a69c1922" providerId="ADAL" clId="{DB37BC69-1B12-4782-8737-4078049FC044}" dt="2025-07-08T16:58:35.742" v="10" actId="948"/>
          <ac:spMkLst>
            <pc:docMk/>
            <pc:sldMk cId="487071224" sldId="265"/>
            <ac:spMk id="15" creationId="{4434A05B-33EB-D2E1-52CB-87780D06E362}"/>
          </ac:spMkLst>
        </pc:spChg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15-07-2025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Id2" /><Relationship Type="http://schemas.openxmlformats.org/officeDocument/2006/relationships/notesMaster" Target="/ppt/notesMasters/notesMaster1.xml" Id="rId1" /></Relationship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AF284-0B1C-BE53-2B19-24B83D35B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BD65B9-3112-A059-18ED-C491028B6C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4C6412-13D3-3563-EE17-3026FF46B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51982"/>
            <a:ext cx="5438140" cy="3991967"/>
          </a:xfrm>
        </p:spPr>
        <p:txBody>
          <a:bodyPr/>
          <a:lstStyle/>
          <a:p>
            <a:pPr defTabSz="915040">
              <a:defRPr/>
            </a:pPr>
            <a:r>
              <a:rPr lang="en-GB"/>
              <a:t>There are many different neurotransmitters in the CNS, each binding to a specific receptor type which has a distinct distribution and role.</a:t>
            </a:r>
            <a:r>
              <a:rPr lang="en-GB" baseline="30000"/>
              <a:t>1-3</a:t>
            </a:r>
            <a:r>
              <a:rPr lang="en-GB"/>
              <a:t> Some common neurotransmitters are listed in the table on this slide. Defects in many neurotransmitter pathways have been implicated in psychiatric disorders.</a:t>
            </a:r>
            <a:r>
              <a:rPr lang="en-GB" baseline="30000"/>
              <a:t>1-3</a:t>
            </a:r>
          </a:p>
          <a:p>
            <a:pPr defTabSz="915040">
              <a:defRPr/>
            </a:pPr>
            <a:r>
              <a:rPr lang="en-GB"/>
              <a:t>The variety of neurotransmitters that operate within the CNS adds to the functional complexity of the brain.</a:t>
            </a:r>
            <a:r>
              <a:rPr lang="en-GB" baseline="30000"/>
              <a:t>1,2</a:t>
            </a:r>
            <a:r>
              <a:rPr lang="en-GB"/>
              <a:t> Different neurotransmitters can produce different responses on the same neurone; e.g., a neurone might be excited by serotonin but inhibited by the binding of GABA.</a:t>
            </a:r>
            <a:r>
              <a:rPr lang="en-GB" baseline="30000"/>
              <a:t>1,2</a:t>
            </a:r>
            <a:endParaRPr lang="en-GB"/>
          </a:p>
          <a:p>
            <a:r>
              <a:rPr lang="en-GB"/>
              <a:t>Exactly what constitutes a neurotransmitter has been the subject of some disagreement but, generally, a neurotransmitter must:</a:t>
            </a:r>
            <a:r>
              <a:rPr lang="en-GB" baseline="30000"/>
              <a:t>1,2</a:t>
            </a:r>
            <a:endParaRPr lang="en-GB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be present within the presynaptic neurone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be released in response to presynaptic depolarisation, and the release must be calcium-dependent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have specific receptors on the postsynaptic neurone.</a:t>
            </a:r>
          </a:p>
          <a:p>
            <a:pPr defTabSz="915040">
              <a:defRPr/>
            </a:pPr>
            <a:endParaRPr lang="en-GB"/>
          </a:p>
          <a:p>
            <a:pPr defTabSz="915040">
              <a:defRPr/>
            </a:pPr>
            <a:r>
              <a:rPr lang="en-GB" b="0"/>
              <a:t>References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1. Kandel ER, Koester JD, Mack SH, Siegelbaum SA (eds). Principles of Neural Science. 6</a:t>
            </a:r>
            <a:r>
              <a:rPr lang="en-GB" baseline="30000"/>
              <a:t>th</a:t>
            </a:r>
            <a:r>
              <a:rPr lang="en-GB"/>
              <a:t> Edition. © McGraw-Hill, 2021.</a:t>
            </a:r>
          </a:p>
          <a:p>
            <a:pPr>
              <a:defRPr/>
            </a:pPr>
            <a:r>
              <a:rPr lang="en-GB"/>
              <a:t>2. Purves D, Augustine GJ, Groh J, et al. (</a:t>
            </a:r>
            <a:r>
              <a:rPr lang="en-GB" err="1"/>
              <a:t>eds</a:t>
            </a:r>
            <a:r>
              <a:rPr lang="en-GB"/>
              <a:t>). </a:t>
            </a:r>
            <a:r>
              <a:rPr lang="fr-FR"/>
              <a:t>Neuroscience. 7</a:t>
            </a:r>
            <a:r>
              <a:rPr lang="fr-FR" baseline="30000"/>
              <a:t>th</a:t>
            </a:r>
            <a:r>
              <a:rPr lang="fr-FR"/>
              <a:t> Edition. Oxford </a:t>
            </a:r>
            <a:r>
              <a:rPr lang="fr-FR" err="1"/>
              <a:t>University</a:t>
            </a:r>
            <a:r>
              <a:rPr lang="fr-FR"/>
              <a:t> </a:t>
            </a:r>
            <a:r>
              <a:rPr lang="fr-FR" err="1"/>
              <a:t>Press</a:t>
            </a:r>
            <a:r>
              <a:rPr lang="fr-FR"/>
              <a:t>, 2024.</a:t>
            </a:r>
            <a:endParaRPr lang="en-GB"/>
          </a:p>
          <a:p>
            <a:pPr>
              <a:defRPr/>
            </a:pPr>
            <a:r>
              <a:rPr lang="en-GB"/>
              <a:t>3. Stahl SM. Stahl’s Essential Psychopharmacology. Neuroscientific Basis and Practical Applications. 5</a:t>
            </a:r>
            <a:r>
              <a:rPr lang="en-GB" baseline="30000"/>
              <a:t>th</a:t>
            </a:r>
            <a:r>
              <a:rPr lang="en-GB"/>
              <a:t> Edition. © Cambridge University Press, 2021.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04E53-86D3-EFF6-A30A-657A5E4B03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898700"/>
      </p:ext>
    </p:extLst>
  </p:cSld>
  <p:clrMapOvr>
    <a:masterClrMapping/>
  </p:clrMapOvr>
</p:note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11658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16.xml" Id="rId16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350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6.xml.rels>&#65279;<?xml version="1.0" encoding="utf-8"?><Relationships xmlns="http://schemas.openxmlformats.org/package/2006/relationships"><Relationship Type="http://schemas.openxmlformats.org/officeDocument/2006/relationships/notesSlide" Target="/ppt/notesSlides/notesSlide16.xml" Id="rId3" /><Relationship Type="http://schemas.openxmlformats.org/officeDocument/2006/relationships/slideLayout" Target="/ppt/slideLayouts/slideLayout16.xml" Id="rId2" /><Relationship Type="http://schemas.openxmlformats.org/officeDocument/2006/relationships/tags" Target="/ppt/tags/tag2.xml" Id="rId1" /></Relationships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C4B74-B8E1-E854-94A1-5E59CE6B0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B07F65-6594-897C-FDB6-F4CA681E80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Major depressive disorder (MDD) – Neurobiology and aetiology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5EFB44-A272-E7B4-6D1B-060CB6AA7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Some important neurotransmitters and receptors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10D13-721B-B0F1-7200-966F236E10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NMDA=</a:t>
            </a:r>
            <a:r>
              <a:rPr lang="en-GB" i="1"/>
              <a:t>N</a:t>
            </a:r>
            <a:r>
              <a:rPr lang="en-GB"/>
              <a:t>-methyl-</a:t>
            </a:r>
            <a:r>
              <a:rPr lang="en-GB" cap="small"/>
              <a:t>d</a:t>
            </a:r>
            <a:r>
              <a:rPr lang="en-GB"/>
              <a:t>-aspartate; AMPA=</a:t>
            </a:r>
            <a:r>
              <a:rPr lang="el-GR"/>
              <a:t>α</a:t>
            </a:r>
            <a:r>
              <a:rPr lang="en-GB"/>
              <a:t>-amino-3-hydroxy-5-methyl-4-isoxazolepropionic acid; GABA=gamma-aminobutyric acid</a:t>
            </a:r>
          </a:p>
          <a:p>
            <a:pPr marL="0" indent="0">
              <a:buNone/>
            </a:pPr>
            <a:endParaRPr lang="en-GB"/>
          </a:p>
          <a:p>
            <a:r>
              <a:rPr lang="en-GB"/>
              <a:t>1. Kandel et al. Principles of Neural Science. 6</a:t>
            </a:r>
            <a:r>
              <a:rPr lang="en-GB" baseline="30000"/>
              <a:t>th</a:t>
            </a:r>
            <a:r>
              <a:rPr lang="en-GB"/>
              <a:t> Edition. 2021; 2. Purves et al. </a:t>
            </a:r>
            <a:r>
              <a:rPr lang="fr-FR"/>
              <a:t>Neuroscience. 7</a:t>
            </a:r>
            <a:r>
              <a:rPr lang="fr-FR" baseline="30000"/>
              <a:t>th</a:t>
            </a:r>
            <a:r>
              <a:rPr lang="fr-FR"/>
              <a:t> Edition. 2024</a:t>
            </a:r>
            <a:r>
              <a:rPr lang="en-GB"/>
              <a:t>; </a:t>
            </a:r>
          </a:p>
          <a:p>
            <a:r>
              <a:rPr lang="en-GB"/>
              <a:t>3. Stahl. Stahl’s Essential Psychopharmacology. Neuroscientific Basis and Practical Applications. 5</a:t>
            </a:r>
            <a:r>
              <a:rPr lang="en-GB" baseline="30000"/>
              <a:t>th</a:t>
            </a:r>
            <a:r>
              <a:rPr lang="en-GB"/>
              <a:t> Edition. 2021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5369D3F-C25A-978B-1752-EBE2702B6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859818"/>
              </p:ext>
            </p:extLst>
          </p:nvPr>
        </p:nvGraphicFramePr>
        <p:xfrm>
          <a:off x="877455" y="1736728"/>
          <a:ext cx="10476345" cy="375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3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829"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Neurotransmitter</a:t>
                      </a:r>
                    </a:p>
                  </a:txBody>
                  <a:tcPr marL="121610" marR="121610" marT="60805" marB="608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Receptor subtypes</a:t>
                      </a:r>
                    </a:p>
                  </a:txBody>
                  <a:tcPr marL="121610" marR="121610" marT="60805" marB="6080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829"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Serotonin</a:t>
                      </a:r>
                    </a:p>
                  </a:txBody>
                  <a:tcPr marL="121610" marR="121610" marT="60805" marB="608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5-HT receptors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(5-HT</a:t>
                      </a:r>
                      <a:r>
                        <a:rPr lang="en-GB" sz="16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1A-F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5-HT</a:t>
                      </a:r>
                      <a:r>
                        <a:rPr lang="en-GB" sz="16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2A-C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5-HT</a:t>
                      </a:r>
                      <a:r>
                        <a:rPr lang="en-GB" sz="16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3-7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subtypes)</a:t>
                      </a:r>
                      <a:endParaRPr lang="en-GB" sz="1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610" marR="121610" marT="60805" marB="6080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192370"/>
                  </a:ext>
                </a:extLst>
              </a:tr>
              <a:tr h="364829"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Noradrenaline</a:t>
                      </a:r>
                    </a:p>
                  </a:txBody>
                  <a:tcPr marL="121610" marR="121610" marT="60805" marB="608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l-GR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-adrenergic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receptors (</a:t>
                      </a:r>
                      <a:r>
                        <a:rPr lang="el-GR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en-GB" sz="16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1A-D</a:t>
                      </a: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l-GR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en-GB" sz="16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2A-C </a:t>
                      </a: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subtypes);</a:t>
                      </a:r>
                    </a:p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l-GR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-adrenergic receptors (</a:t>
                      </a:r>
                      <a:r>
                        <a:rPr lang="el-GR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r>
                        <a:rPr lang="en-GB" sz="16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</a:t>
                      </a: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subtypes)</a:t>
                      </a:r>
                    </a:p>
                  </a:txBody>
                  <a:tcPr marL="121610" marR="121610" marT="60805" marB="6080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48199"/>
                  </a:ext>
                </a:extLst>
              </a:tr>
              <a:tr h="364829"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Dopamine</a:t>
                      </a:r>
                    </a:p>
                  </a:txBody>
                  <a:tcPr marL="121610" marR="121610" marT="60805" marB="608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Dopaminergic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receptors (D</a:t>
                      </a:r>
                      <a:r>
                        <a:rPr lang="en-GB" sz="16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1-5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subtypes)</a:t>
                      </a:r>
                      <a:endParaRPr lang="en-GB" sz="1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610" marR="121610" marT="60805" marB="6080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210997"/>
                  </a:ext>
                </a:extLst>
              </a:tr>
              <a:tr h="364829"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Glutamate</a:t>
                      </a:r>
                    </a:p>
                  </a:txBody>
                  <a:tcPr marL="121610" marR="121610" marT="60805" marB="608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Ionotropic receptors: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non-NMDA (AMPA, </a:t>
                      </a:r>
                      <a:r>
                        <a:rPr lang="en-GB" sz="1600" baseline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kainate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NMDA receptors;</a:t>
                      </a:r>
                    </a:p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metabotropic receptors (</a:t>
                      </a:r>
                      <a:r>
                        <a:rPr lang="en-GB" sz="1600" baseline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mGluRs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610" marR="121610" marT="60805" marB="6080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718995"/>
                  </a:ext>
                </a:extLst>
              </a:tr>
              <a:tr h="364829"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GABA</a:t>
                      </a:r>
                    </a:p>
                  </a:txBody>
                  <a:tcPr marL="121610" marR="121610" marT="60805" marB="608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GABA</a:t>
                      </a:r>
                      <a:r>
                        <a:rPr lang="en-GB" sz="16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GABA</a:t>
                      </a:r>
                      <a:r>
                        <a:rPr lang="en-GB" sz="16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receptors</a:t>
                      </a:r>
                      <a:endParaRPr lang="en-GB" sz="1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610" marR="121610" marT="60805" marB="6080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073033"/>
                  </a:ext>
                </a:extLst>
              </a:tr>
              <a:tr h="384184"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Acetylcholine</a:t>
                      </a:r>
                    </a:p>
                  </a:txBody>
                  <a:tcPr marL="121610" marR="121610" marT="60805" marB="608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Cholinergic receptors: muscarinic receptors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</a:t>
                      </a:r>
                      <a:r>
                        <a:rPr lang="en-GB" sz="16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1-5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subtypes); </a:t>
                      </a:r>
                      <a:b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6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nicotinic receptors</a:t>
                      </a:r>
                      <a:endParaRPr lang="en-GB" sz="1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610" marR="121610" marT="60805" marB="6080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588"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Histamine</a:t>
                      </a:r>
                    </a:p>
                  </a:txBody>
                  <a:tcPr marL="121610" marR="121610" marT="60805" marB="608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Histaminic receptors (H</a:t>
                      </a:r>
                      <a:r>
                        <a:rPr lang="en-GB" sz="16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1-4</a:t>
                      </a:r>
                      <a:r>
                        <a:rPr lang="en-GB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subtypes)</a:t>
                      </a:r>
                    </a:p>
                  </a:txBody>
                  <a:tcPr marL="121610" marR="121610" marT="60805" marB="6080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22A15355-46FB-858A-D252-299BAB43EA3D}"/>
              </a:ext>
            </a:extLst>
          </p:cNvPr>
          <p:cNvSpPr/>
          <p:nvPr/>
        </p:nvSpPr>
        <p:spPr>
          <a:xfrm>
            <a:off x="906029" y="1353464"/>
            <a:ext cx="104763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240"/>
              </a:spcBef>
              <a:spcAft>
                <a:spcPts val="240"/>
              </a:spcAft>
            </a:pPr>
            <a:r>
              <a:rPr lang="en-GB" sz="16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Neurotransmitter receptor subtypes</a:t>
            </a:r>
            <a:endParaRPr lang="en-GB" sz="1600" b="1" baseline="3000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24039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A66045D-FF3F-4E5C-83B8-AD9AC083CA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1A4C0A-5726-4D91-A595-3985CCCADAA2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22F4C77-FC49-4CAA-8146-97F4D218DE5A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1800</TotalTime>
  <Words>13267</Words>
  <Application>Microsoft Office PowerPoint</Application>
  <PresentationFormat>Widescreen</PresentationFormat>
  <Paragraphs>865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Times New Roman</vt:lpstr>
      <vt:lpstr>Neurotorium - PowerPoint-Skabelon - 2022-01-28</vt:lpstr>
      <vt:lpstr>PowerPoint Presentation</vt:lpstr>
      <vt:lpstr>The aetiology of depression</vt:lpstr>
      <vt:lpstr>Major depressive disorder is complex and heterogeneous </vt:lpstr>
      <vt:lpstr>Studying the aetiology of depression</vt:lpstr>
      <vt:lpstr>Animal models to study depression and antidepressants</vt:lpstr>
      <vt:lpstr>Gene–environment interactions</vt:lpstr>
      <vt:lpstr>Deep phenotyping towards precision psychiatry</vt:lpstr>
      <vt:lpstr>Pathological hypotheses and mechanisms of depression</vt:lpstr>
      <vt:lpstr>The genetics of depression</vt:lpstr>
      <vt:lpstr>Genes involved in depression</vt:lpstr>
      <vt:lpstr>Environmental risk and protective factors for depression</vt:lpstr>
      <vt:lpstr>Environmental factors underlying depression</vt:lpstr>
      <vt:lpstr>Biological factors driving depression</vt:lpstr>
      <vt:lpstr>Genetic and environmental drivers of behaviour</vt:lpstr>
      <vt:lpstr>Neurotransmitter systems and depression</vt:lpstr>
      <vt:lpstr>Some important neurotransmitters and receptors</vt:lpstr>
      <vt:lpstr>Neurochemical factors – the monoamine hypothesis</vt:lpstr>
      <vt:lpstr>Basic mechanisms of antidepressant action  – Monoamine reuptake inhibition and enzyme inhibition</vt:lpstr>
      <vt:lpstr>Glutamate and GABA in depression</vt:lpstr>
      <vt:lpstr>Brain changes in depression</vt:lpstr>
      <vt:lpstr>Neuroplasticity</vt:lpstr>
      <vt:lpstr>Molecular imaging of the brain</vt:lpstr>
      <vt:lpstr>Neurostructural alterations in MDD</vt:lpstr>
      <vt:lpstr>Neurofunctional alterations in MDD</vt:lpstr>
      <vt:lpstr>Inflammation and depression</vt:lpstr>
      <vt:lpstr>The immune system and depression</vt:lpstr>
      <vt:lpstr>Neuroinflammation</vt:lpstr>
      <vt:lpstr>Immune targets for depression pharmacotherapy</vt:lpstr>
      <vt:lpstr>The hypothalamic–pituitary–adrenal axis</vt:lpstr>
      <vt:lpstr>Stress and depression</vt:lpstr>
      <vt:lpstr>Depression and the gut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6</cp:revision>
  <cp:lastPrinted>2018-02-05T13:55:48Z</cp:lastPrinted>
  <dcterms:created xsi:type="dcterms:W3CDTF">2017-01-23T14:24:15Z</dcterms:created>
  <dcterms:modified xsi:type="dcterms:W3CDTF">2025-07-15T07:26:51Z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