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38"/>
  </p:notesMasterIdLst>
  <p:handoutMasterIdLst>
    <p:handoutMasterId r:id="rId39"/>
  </p:handoutMasterIdLst>
  <p:sldIdLst>
    <p:sldId id="414" r:id="rId23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FFFFF"/>
    <a:srgbClr val="D9D1CC"/>
    <a:srgbClr val="E3E4E6"/>
    <a:srgbClr val="A5A07B"/>
    <a:srgbClr val="F0D2D0"/>
    <a:srgbClr val="E5E5E5"/>
    <a:srgbClr val="EDECE5"/>
    <a:srgbClr val="B51C12"/>
    <a:srgbClr val="DA8D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76" autoAdjust="0"/>
  </p:normalViewPr>
  <p:slideViewPr>
    <p:cSldViewPr snapToGrid="0">
      <p:cViewPr varScale="1">
        <p:scale>
          <a:sx n="79" d="100"/>
          <a:sy n="79" d="100"/>
        </p:scale>
        <p:origin x="11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slide" Target="/ppt/slides/slide19.xml" Id="rId23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DB37BC69-1B12-4782-8737-4078049FC044}"/>
    <pc:docChg chg="modSld">
      <pc:chgData name="Rachel Jagger" userId="cf4acb15-657a-45e0-bad4-d602a69c1922" providerId="ADAL" clId="{DB37BC69-1B12-4782-8737-4078049FC044}" dt="2025-07-08T16:58:35.742" v="10" actId="948"/>
      <pc:docMkLst>
        <pc:docMk/>
      </pc:docMkLst>
      <pc:sldChg chg="modSp mod">
        <pc:chgData name="Rachel Jagger" userId="cf4acb15-657a-45e0-bad4-d602a69c1922" providerId="ADAL" clId="{DB37BC69-1B12-4782-8737-4078049FC044}" dt="2025-07-08T16:58:35.742" v="10" actId="948"/>
        <pc:sldMkLst>
          <pc:docMk/>
          <pc:sldMk cId="487071224" sldId="265"/>
        </pc:sldMkLst>
        <pc:spChg chg="mod">
          <ac:chgData name="Rachel Jagger" userId="cf4acb15-657a-45e0-bad4-d602a69c1922" providerId="ADAL" clId="{DB37BC69-1B12-4782-8737-4078049FC044}" dt="2025-07-08T16:55:26.580" v="6" actId="6549"/>
          <ac:spMkLst>
            <pc:docMk/>
            <pc:sldMk cId="487071224" sldId="265"/>
            <ac:spMk id="8" creationId="{7755A9ED-1CA7-9C7E-F13A-5B13A67A672D}"/>
          </ac:spMkLst>
        </pc:spChg>
        <pc:spChg chg="mod">
          <ac:chgData name="Rachel Jagger" userId="cf4acb15-657a-45e0-bad4-d602a69c1922" providerId="ADAL" clId="{DB37BC69-1B12-4782-8737-4078049FC044}" dt="2025-07-08T16:56:16.066" v="9" actId="1076"/>
          <ac:spMkLst>
            <pc:docMk/>
            <pc:sldMk cId="487071224" sldId="265"/>
            <ac:spMk id="14" creationId="{01B9FB21-5100-C75F-D5D3-150E54B8AF34}"/>
          </ac:spMkLst>
        </pc:spChg>
        <pc:spChg chg="mod">
          <ac:chgData name="Rachel Jagger" userId="cf4acb15-657a-45e0-bad4-d602a69c1922" providerId="ADAL" clId="{DB37BC69-1B12-4782-8737-4078049FC044}" dt="2025-07-08T16:58:35.742" v="10" actId="948"/>
          <ac:spMkLst>
            <pc:docMk/>
            <pc:sldMk cId="487071224" sldId="265"/>
            <ac:spMk id="15" creationId="{4434A05B-33EB-D2E1-52CB-87780D06E362}"/>
          </ac:spMkLst>
        </pc:spChg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15-07-2025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Id2" /><Relationship Type="http://schemas.openxmlformats.org/officeDocument/2006/relationships/notesMaster" Target="/ppt/notesMasters/notesMaster1.xml" Id="rId1" /></Relationship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Clinical and preclinical studies have shown that depression and chronic stress adversely impact both GABA and glutamate pathways, with clinical </a:t>
            </a:r>
            <a:r>
              <a:rPr lang="en-GB" sz="1000" b="0">
                <a:latin typeface="+mn-lt"/>
              </a:rPr>
              <a:t>studies showing reductions in the volume of prefrontal cortex and hippocampus, reductions in the levels of synaptic markers, decreased somatostatin interneuron markers, and decreased levels of glutamic acid decarboxylase.</a:t>
            </a:r>
            <a:r>
              <a:rPr lang="en-GB" sz="1000" b="0" baseline="30000">
                <a:latin typeface="+mn-lt"/>
              </a:rPr>
              <a:t>7</a:t>
            </a:r>
            <a:r>
              <a:rPr lang="en-GB" sz="1000" b="0">
                <a:latin typeface="+mn-lt"/>
              </a:rPr>
              <a:t> Chronic stress has been shown to change the structure and reduce the function of glutamate neurons; the resulting atrophy of glutamate neurons is thought to contribute to the reduction in volume of cortical and limbic structures observed in depression.</a:t>
            </a:r>
            <a:r>
              <a:rPr lang="en-GB" sz="1000" b="0" baseline="30000">
                <a:latin typeface="+mn-lt"/>
              </a:rPr>
              <a:t>7</a:t>
            </a:r>
            <a:r>
              <a:rPr lang="en-GB" sz="1000" b="0">
                <a:latin typeface="+mn-lt"/>
              </a:rPr>
              <a:t> </a:t>
            </a:r>
          </a:p>
          <a:p>
            <a:endParaRPr lang="en-GB" sz="1000" b="0">
              <a:latin typeface="+mn-lt"/>
            </a:endParaRPr>
          </a:p>
          <a:p>
            <a:r>
              <a:rPr lang="en-GB" sz="1000" b="0">
                <a:latin typeface="+mn-lt"/>
              </a:rPr>
              <a:t>References:</a:t>
            </a:r>
          </a:p>
          <a:p>
            <a:r>
              <a:rPr lang="en-GB"/>
              <a:t>1. </a:t>
            </a:r>
            <a:r>
              <a:rPr lang="en-GB" err="1"/>
              <a:t>Sanacora</a:t>
            </a:r>
            <a:r>
              <a:rPr lang="en-GB"/>
              <a:t> G, </a:t>
            </a:r>
            <a:r>
              <a:rPr lang="en-GB" err="1"/>
              <a:t>Treccani</a:t>
            </a:r>
            <a:r>
              <a:rPr lang="en-GB"/>
              <a:t> G, Popoli M. Towards a glutamate hypothesis of depression: an emerging frontier of neuropsychopharmacology for mood disorders. Neuropharmacology 2012; 62 (1): 63–77.</a:t>
            </a:r>
          </a:p>
          <a:p>
            <a:r>
              <a:rPr lang="en-GB"/>
              <a:t>2. </a:t>
            </a:r>
            <a:r>
              <a:rPr lang="en-GB" err="1"/>
              <a:t>Sanacora</a:t>
            </a:r>
            <a:r>
              <a:rPr lang="en-GB"/>
              <a:t> G, Zarate CA, Krystal JH, Manji HK. Targeting the glutamatergic system to develop novel, improved therapeutics for mood disorders. Nat Rev Drug </a:t>
            </a:r>
            <a:r>
              <a:rPr lang="en-GB" err="1"/>
              <a:t>Discov</a:t>
            </a:r>
            <a:r>
              <a:rPr lang="en-GB"/>
              <a:t> 2008; 7 (5): 426–437.</a:t>
            </a:r>
          </a:p>
          <a:p>
            <a:r>
              <a:rPr lang="en-GB"/>
              <a:t>3. Athira KV, Bandopadhyay S, Samudrala PK, et al. An overview of the heterogeneity of major depressive disorder: current knowledge and future prospective. Curr </a:t>
            </a:r>
            <a:r>
              <a:rPr lang="en-GB" err="1"/>
              <a:t>Neuropharmacol</a:t>
            </a:r>
            <a:r>
              <a:rPr lang="en-GB"/>
              <a:t> 2020; 18 (3): 168–187.</a:t>
            </a:r>
          </a:p>
          <a:p>
            <a:r>
              <a:rPr lang="en-GB"/>
              <a:t>4. </a:t>
            </a:r>
            <a:r>
              <a:rPr lang="en-GB" err="1"/>
              <a:t>Chiapponi</a:t>
            </a:r>
            <a:r>
              <a:rPr lang="en-GB"/>
              <a:t> C, </a:t>
            </a:r>
            <a:r>
              <a:rPr lang="en-GB" err="1"/>
              <a:t>Piras</a:t>
            </a:r>
            <a:r>
              <a:rPr lang="en-GB"/>
              <a:t> F, </a:t>
            </a:r>
            <a:r>
              <a:rPr lang="en-GB" err="1"/>
              <a:t>Piras</a:t>
            </a:r>
            <a:r>
              <a:rPr lang="en-GB"/>
              <a:t> F, et al. GABA system in schizophrenia and mood disorders: a mini review on third-generation imaging studies. Front Psychiatry 2016; 7: 61.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5. Stokes PRA, Myers JF, Kalk </a:t>
            </a:r>
            <a:r>
              <a:rPr lang="en-GB">
                <a:solidFill>
                  <a:srgbClr val="3F1A01"/>
                </a:solidFill>
                <a:latin typeface="+mn-lt"/>
              </a:rPr>
              <a:t>NJ, et al. </a:t>
            </a:r>
            <a:r>
              <a:rPr lang="en-GB" b="0" i="0">
                <a:solidFill>
                  <a:srgbClr val="3F1A01"/>
                </a:solidFill>
                <a:effectLst/>
                <a:latin typeface="+mn-lt"/>
              </a:rPr>
              <a:t>Acute increases in synaptic GABA detectable in the living human brain: A [</a:t>
            </a:r>
            <a:r>
              <a:rPr lang="en-GB" b="0" i="0" baseline="30000">
                <a:solidFill>
                  <a:srgbClr val="3F1A01"/>
                </a:solidFill>
                <a:effectLst/>
                <a:latin typeface="+mn-lt"/>
              </a:rPr>
              <a:t>11</a:t>
            </a:r>
            <a:r>
              <a:rPr lang="en-GB" b="0" i="0">
                <a:solidFill>
                  <a:srgbClr val="3F1A01"/>
                </a:solidFill>
                <a:effectLst/>
                <a:latin typeface="+mn-lt"/>
              </a:rPr>
              <a:t>C]Ro15-4513 PET study. </a:t>
            </a:r>
            <a:r>
              <a:rPr lang="en-GB" b="0" i="0" err="1">
                <a:solidFill>
                  <a:srgbClr val="3F1A01"/>
                </a:solidFill>
                <a:effectLst/>
                <a:latin typeface="+mn-lt"/>
              </a:rPr>
              <a:t>NeuroImage</a:t>
            </a:r>
            <a:r>
              <a:rPr lang="en-GB" b="0" i="0">
                <a:solidFill>
                  <a:srgbClr val="3F1A01"/>
                </a:solidFill>
                <a:effectLst/>
                <a:latin typeface="+mn-lt"/>
              </a:rPr>
              <a:t> 2014; 99: 158–165.</a:t>
            </a:r>
            <a:endParaRPr lang="en-GB">
              <a:solidFill>
                <a:srgbClr val="3F1A01"/>
              </a:solidFill>
              <a:highlight>
                <a:srgbClr val="FFFF00"/>
              </a:highlight>
              <a:latin typeface="+mn-lt"/>
            </a:endParaRPr>
          </a:p>
          <a:p>
            <a:r>
              <a:rPr lang="en-GB">
                <a:solidFill>
                  <a:srgbClr val="3F1A01"/>
                </a:solidFill>
                <a:latin typeface="+mn-lt"/>
              </a:rPr>
              <a:t>6. Luscher B, Shen Q, Sahir N. The </a:t>
            </a:r>
            <a:r>
              <a:rPr lang="en-GB"/>
              <a:t>GABAergic deficit hypothesis of major depressive disorder. Mol Psychiatry 2011; 16 (4): 383–406.</a:t>
            </a:r>
          </a:p>
          <a:p>
            <a:pPr algn="l"/>
            <a:r>
              <a:rPr lang="en-GB" sz="1000" b="0">
                <a:latin typeface="+mn-lt"/>
              </a:rPr>
              <a:t>7. Duman RS, </a:t>
            </a:r>
            <a:r>
              <a:rPr lang="en-GB" sz="1000" b="0" err="1">
                <a:latin typeface="+mn-lt"/>
              </a:rPr>
              <a:t>Sanacora</a:t>
            </a:r>
            <a:r>
              <a:rPr lang="en-GB" sz="1000" b="0">
                <a:latin typeface="+mn-lt"/>
              </a:rPr>
              <a:t> G, Krystal JH. </a:t>
            </a:r>
            <a:r>
              <a:rPr lang="en-GB" sz="1000" b="0" i="0" u="none" strike="noStrike" baseline="0">
                <a:solidFill>
                  <a:srgbClr val="000000"/>
                </a:solidFill>
                <a:latin typeface="+mn-lt"/>
              </a:rPr>
              <a:t>Altered connectivity in depression: GABA and glutamate neurotransmitter deficits and reversal by novel treatments. Neuron 2019; 102 (1): 75–90.</a:t>
            </a:r>
            <a:endParaRPr lang="en-GB" sz="1000" b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19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C55380-E188-3CC3-D81B-C0BA976932DE}"/>
              </a:ext>
            </a:extLst>
          </p:cNvPr>
          <p:cNvSpPr/>
          <p:nvPr/>
        </p:nvSpPr>
        <p:spPr>
          <a:xfrm>
            <a:off x="713371" y="4765061"/>
            <a:ext cx="5404537" cy="1140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8B1BD8-3852-38AE-D752-FFFF3A73A284}"/>
              </a:ext>
            </a:extLst>
          </p:cNvPr>
          <p:cNvSpPr/>
          <p:nvPr/>
        </p:nvSpPr>
        <p:spPr>
          <a:xfrm>
            <a:off x="6151509" y="4889268"/>
            <a:ext cx="2068565" cy="1940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chemeClr val="tx1"/>
                </a:solidFill>
              </a:rPr>
              <a:t>Duman et al. 2019 Pg 80, Figure 1</a:t>
            </a:r>
          </a:p>
        </p:txBody>
      </p:sp>
    </p:spTree>
    <p:extLst>
      <p:ext uri="{BB962C8B-B14F-4D97-AF65-F5344CB8AC3E}">
        <p14:creationId xmlns:p14="http://schemas.microsoft.com/office/powerpoint/2010/main" val="3816290070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993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9.xml.rels>&#65279;<?xml version="1.0" encoding="utf-8"?><Relationships xmlns="http://schemas.openxmlformats.org/package/2006/relationships"><Relationship Type="http://schemas.openxmlformats.org/officeDocument/2006/relationships/notesSlide" Target="/ppt/notesSlides/notesSlide19.xml" Id="rId2" /><Relationship Type="http://schemas.openxmlformats.org/officeDocument/2006/relationships/slideLayout" Target="/ppt/slideLayouts/slideLayout4.xml" Id="rId1" /></Relationships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FBE4DF-BF21-BD18-3DDF-3522AE81CA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3B8FC1-F696-976C-8435-65F6ACE3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Glutamate and GABA in depression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736D24-2332-0861-189E-BD748FC2A4A8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/>
              <a:t>As well as monoamine neurotransmitters, glutamate and GABA signalling has been linked to some of the pathophysiology of depression</a:t>
            </a:r>
            <a:r>
              <a:rPr lang="en-GB" baseline="30000"/>
              <a:t>1,2</a:t>
            </a:r>
          </a:p>
          <a:p>
            <a:r>
              <a:rPr lang="en-GB"/>
              <a:t>Glutamatergic abnormalities have been observed in the plasma, cerebrospinal fluid, and brain tissue of people with mood disorders</a:t>
            </a:r>
            <a:r>
              <a:rPr lang="en-GB" baseline="30000"/>
              <a:t>1-3</a:t>
            </a:r>
          </a:p>
          <a:p>
            <a:r>
              <a:rPr lang="en-GB"/>
              <a:t>The brain can be considered a ‘glutamate machine’, regulated by GABA and other less commonly occurring neurotransmitters, including the monoamine neurotransmitters, </a:t>
            </a:r>
            <a:r>
              <a:rPr lang="en-GB" b="1"/>
              <a:t>therefore antidepressants that act on monoamine deficits would lead to changes in glutamatergic signalling</a:t>
            </a:r>
            <a:r>
              <a:rPr lang="en-GB" baseline="30000"/>
              <a:t>1,3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8C5CC0-1097-1C54-C098-7FFEFEBBA2A5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/>
              <a:t>Dysregulation of GABA signalling has been linked to many mental disorders, including mood disorders</a:t>
            </a:r>
            <a:r>
              <a:rPr lang="en-GB" baseline="30000"/>
              <a:t>3,4</a:t>
            </a:r>
          </a:p>
          <a:p>
            <a:r>
              <a:rPr lang="en-GB"/>
              <a:t>Although it is difficult to study GABA levels in the brain of living patients,</a:t>
            </a:r>
            <a:r>
              <a:rPr lang="en-GB" baseline="30000"/>
              <a:t>5</a:t>
            </a:r>
            <a:r>
              <a:rPr lang="en-GB"/>
              <a:t> several studies have pointed to differences in certain key brain regions between people with MDD and healthy controls</a:t>
            </a:r>
            <a:r>
              <a:rPr lang="en-GB" baseline="30000"/>
              <a:t>6</a:t>
            </a:r>
            <a:endParaRPr lang="en-GB"/>
          </a:p>
          <a:p>
            <a:r>
              <a:rPr lang="en-GB"/>
              <a:t>The clinical picture is complicated by the association between GABA and stress:</a:t>
            </a:r>
            <a:r>
              <a:rPr lang="en-GB" baseline="30000"/>
              <a:t>6</a:t>
            </a:r>
            <a:endParaRPr lang="en-GB"/>
          </a:p>
          <a:p>
            <a:pPr lvl="1"/>
            <a:r>
              <a:rPr lang="en-GB"/>
              <a:t>Stress is a risk factor for developing depression</a:t>
            </a:r>
          </a:p>
          <a:p>
            <a:pPr lvl="1"/>
            <a:r>
              <a:rPr lang="en-GB"/>
              <a:t>Stress leads to decreased levels of GABA within the brain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DBE43C-797B-5A1B-2658-C66802B23C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1000"/>
              <a:t>GABA=gamma-aminobutyric acid; MDD=major depressive disorder</a:t>
            </a:r>
          </a:p>
          <a:p>
            <a:endParaRPr lang="en-GB" sz="1000"/>
          </a:p>
          <a:p>
            <a:r>
              <a:rPr lang="en-GB" sz="1000"/>
              <a:t>1. </a:t>
            </a:r>
            <a:r>
              <a:rPr lang="en-GB" sz="1000" err="1"/>
              <a:t>Sanacora</a:t>
            </a:r>
            <a:r>
              <a:rPr lang="en-GB" sz="1000"/>
              <a:t> et al. Neuropharmacology 2012;62(1):63–77; </a:t>
            </a:r>
            <a:r>
              <a:rPr lang="fr-FR" sz="1000"/>
              <a:t>2. </a:t>
            </a:r>
            <a:r>
              <a:rPr lang="fr-FR" sz="1000" err="1"/>
              <a:t>Sanacora</a:t>
            </a:r>
            <a:r>
              <a:rPr lang="fr-FR" sz="1000"/>
              <a:t> et al. Nat </a:t>
            </a:r>
            <a:r>
              <a:rPr lang="fr-FR" sz="1000" err="1"/>
              <a:t>Rev</a:t>
            </a:r>
            <a:r>
              <a:rPr lang="fr-FR" sz="1000"/>
              <a:t> Drug </a:t>
            </a:r>
            <a:r>
              <a:rPr lang="fr-FR" sz="1000" err="1"/>
              <a:t>Discov</a:t>
            </a:r>
            <a:r>
              <a:rPr lang="fr-FR" sz="1000"/>
              <a:t> 2008;7(5):426–437; 3. </a:t>
            </a:r>
            <a:r>
              <a:rPr lang="en-US" sz="1000"/>
              <a:t>Athira et al. Curr </a:t>
            </a:r>
            <a:r>
              <a:rPr lang="en-US" sz="1000" err="1"/>
              <a:t>Neuropharmacol</a:t>
            </a:r>
            <a:r>
              <a:rPr lang="en-US" sz="1000"/>
              <a:t> 2020; 18(3):168–187; </a:t>
            </a:r>
            <a:r>
              <a:rPr lang="fr-FR" sz="1000"/>
              <a:t>4. </a:t>
            </a:r>
            <a:r>
              <a:rPr lang="fr-FR" sz="1000" err="1"/>
              <a:t>Chiapponi</a:t>
            </a:r>
            <a:r>
              <a:rPr lang="fr-FR" sz="1000"/>
              <a:t> et al. Front </a:t>
            </a:r>
            <a:r>
              <a:rPr lang="fr-FR" sz="1000" err="1"/>
              <a:t>Psychiatry</a:t>
            </a:r>
            <a:r>
              <a:rPr lang="fr-FR" sz="1000"/>
              <a:t> 2016;7:61; 5. Stokes et al. </a:t>
            </a:r>
            <a:r>
              <a:rPr lang="fr-FR" sz="1000" err="1"/>
              <a:t>NeuroImage</a:t>
            </a:r>
            <a:r>
              <a:rPr lang="fr-FR" sz="1000"/>
              <a:t> 2014;99:158–165; 6. </a:t>
            </a:r>
            <a:r>
              <a:rPr lang="fr-FR" sz="1000" err="1"/>
              <a:t>Luscher</a:t>
            </a:r>
            <a:r>
              <a:rPr lang="fr-FR" sz="1000"/>
              <a:t> et al. Mol </a:t>
            </a:r>
            <a:r>
              <a:rPr lang="fr-FR" sz="1000" err="1"/>
              <a:t>Psychiatry</a:t>
            </a:r>
            <a:r>
              <a:rPr lang="fr-FR" sz="1000"/>
              <a:t> 2011;16(4):383–406</a:t>
            </a:r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3DC4B46-5E75-865E-2999-C3EF1FE49311}"/>
              </a:ext>
            </a:extLst>
          </p:cNvPr>
          <p:cNvSpPr/>
          <p:nvPr/>
        </p:nvSpPr>
        <p:spPr>
          <a:xfrm>
            <a:off x="1005385" y="4951681"/>
            <a:ext cx="10181230" cy="911364"/>
          </a:xfrm>
          <a:prstGeom prst="roundRect">
            <a:avLst>
              <a:gd name="adj" fmla="val 15543"/>
            </a:avLst>
          </a:prstGeom>
          <a:solidFill>
            <a:schemeClr val="bg1"/>
          </a:solidFill>
          <a:ln w="19050"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Ketamine, a glutamate antagonist, may have effects on depression within hours (rather than the weeks traditional monoamine antidepressants may take) leading some to suggest that the glutamate/GABA system is a key mediator in the development of mental disorders, and should be given more focus in MDD treatment</a:t>
            </a:r>
            <a:r>
              <a:rPr lang="en-GB" sz="1600" baseline="30000">
                <a:solidFill>
                  <a:schemeClr val="tx1"/>
                </a:solidFill>
              </a:rPr>
              <a:t>3</a:t>
            </a:r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2739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A66045D-FF3F-4E5C-83B8-AD9AC083CA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1A4C0A-5726-4D91-A595-3985CCCADAA2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2F4C77-FC49-4CAA-8146-97F4D218DE5A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1800</TotalTime>
  <Words>13267</Words>
  <Application>Microsoft Office PowerPoint</Application>
  <PresentationFormat>Widescreen</PresentationFormat>
  <Paragraphs>865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Times New Roman</vt:lpstr>
      <vt:lpstr>Neurotorium - PowerPoint-Skabelon - 2022-01-28</vt:lpstr>
      <vt:lpstr>PowerPoint Presentation</vt:lpstr>
      <vt:lpstr>The aetiology of depression</vt:lpstr>
      <vt:lpstr>Major depressive disorder is complex and heterogeneous </vt:lpstr>
      <vt:lpstr>Studying the aetiology of depression</vt:lpstr>
      <vt:lpstr>Animal models to study depression and antidepressants</vt:lpstr>
      <vt:lpstr>Gene–environment interactions</vt:lpstr>
      <vt:lpstr>Deep phenotyping towards precision psychiatry</vt:lpstr>
      <vt:lpstr>Pathological hypotheses and mechanisms of depression</vt:lpstr>
      <vt:lpstr>The genetics of depression</vt:lpstr>
      <vt:lpstr>Genes involved in depression</vt:lpstr>
      <vt:lpstr>Environmental risk and protective factors for depression</vt:lpstr>
      <vt:lpstr>Environmental factors underlying depression</vt:lpstr>
      <vt:lpstr>Biological factors driving depression</vt:lpstr>
      <vt:lpstr>Genetic and environmental drivers of behaviour</vt:lpstr>
      <vt:lpstr>Neurotransmitter systems and depression</vt:lpstr>
      <vt:lpstr>Some important neurotransmitters and receptors</vt:lpstr>
      <vt:lpstr>Neurochemical factors – the monoamine hypothesis</vt:lpstr>
      <vt:lpstr>Basic mechanisms of antidepressant action  – Monoamine reuptake inhibition and enzyme inhibition</vt:lpstr>
      <vt:lpstr>Glutamate and GABA in depression</vt:lpstr>
      <vt:lpstr>Brain changes in depression</vt:lpstr>
      <vt:lpstr>Neuroplasticity</vt:lpstr>
      <vt:lpstr>Molecular imaging of the brain</vt:lpstr>
      <vt:lpstr>Neurostructural alterations in MDD</vt:lpstr>
      <vt:lpstr>Neurofunctional alterations in MDD</vt:lpstr>
      <vt:lpstr>Inflammation and depression</vt:lpstr>
      <vt:lpstr>The immune system and depression</vt:lpstr>
      <vt:lpstr>Neuroinflammation</vt:lpstr>
      <vt:lpstr>Immune targets for depression pharmacotherapy</vt:lpstr>
      <vt:lpstr>The hypothalamic–pituitary–adrenal axis</vt:lpstr>
      <vt:lpstr>Stress and depression</vt:lpstr>
      <vt:lpstr>Depression and the gut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6</cp:revision>
  <cp:lastPrinted>2018-02-05T13:55:48Z</cp:lastPrinted>
  <dcterms:created xsi:type="dcterms:W3CDTF">2017-01-23T14:24:15Z</dcterms:created>
  <dcterms:modified xsi:type="dcterms:W3CDTF">2025-07-15T07:26:51Z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