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png" ContentType="image/png"/>
  <Default Extension="svg" ContentType="image/svg+xml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4"/>
  </p:sldMasterIdLst>
  <p:notesMasterIdLst>
    <p:notesMasterId r:id="rId38"/>
  </p:notesMasterIdLst>
  <p:handoutMasterIdLst>
    <p:handoutMasterId r:id="rId39"/>
  </p:handoutMasterIdLst>
  <p:sldIdLst>
    <p:sldId id="382" r:id="rId35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64" clrIdx="0"/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9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FFFFF"/>
    <a:srgbClr val="D9D1CC"/>
    <a:srgbClr val="E3E4E6"/>
    <a:srgbClr val="A5A07B"/>
    <a:srgbClr val="F0D2D0"/>
    <a:srgbClr val="E5E5E5"/>
    <a:srgbClr val="EDECE5"/>
    <a:srgbClr val="B51C12"/>
    <a:srgbClr val="DA8D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576" autoAdjust="0"/>
  </p:normalViewPr>
  <p:slideViewPr>
    <p:cSldViewPr snapToGrid="0">
      <p:cViewPr varScale="1">
        <p:scale>
          <a:sx n="79" d="100"/>
          <a:sy n="79" d="100"/>
        </p:scale>
        <p:origin x="11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31.xml" Id="rId35" /><Relationship Type="http://schemas.openxmlformats.org/officeDocument/2006/relationships/viewProps" Target="/ppt/viewProps.xml" Id="rId43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DB37BC69-1B12-4782-8737-4078049FC044}"/>
    <pc:docChg chg="modSld">
      <pc:chgData name="Rachel Jagger" userId="cf4acb15-657a-45e0-bad4-d602a69c1922" providerId="ADAL" clId="{DB37BC69-1B12-4782-8737-4078049FC044}" dt="2025-07-08T16:58:35.742" v="10" actId="948"/>
      <pc:docMkLst>
        <pc:docMk/>
      </pc:docMkLst>
      <pc:sldChg chg="modSp mod">
        <pc:chgData name="Rachel Jagger" userId="cf4acb15-657a-45e0-bad4-d602a69c1922" providerId="ADAL" clId="{DB37BC69-1B12-4782-8737-4078049FC044}" dt="2025-07-08T16:58:35.742" v="10" actId="948"/>
        <pc:sldMkLst>
          <pc:docMk/>
          <pc:sldMk cId="487071224" sldId="265"/>
        </pc:sldMkLst>
        <pc:spChg chg="mod">
          <ac:chgData name="Rachel Jagger" userId="cf4acb15-657a-45e0-bad4-d602a69c1922" providerId="ADAL" clId="{DB37BC69-1B12-4782-8737-4078049FC044}" dt="2025-07-08T16:55:26.580" v="6" actId="6549"/>
          <ac:spMkLst>
            <pc:docMk/>
            <pc:sldMk cId="487071224" sldId="265"/>
            <ac:spMk id="8" creationId="{7755A9ED-1CA7-9C7E-F13A-5B13A67A672D}"/>
          </ac:spMkLst>
        </pc:spChg>
        <pc:spChg chg="mod">
          <ac:chgData name="Rachel Jagger" userId="cf4acb15-657a-45e0-bad4-d602a69c1922" providerId="ADAL" clId="{DB37BC69-1B12-4782-8737-4078049FC044}" dt="2025-07-08T16:56:16.066" v="9" actId="1076"/>
          <ac:spMkLst>
            <pc:docMk/>
            <pc:sldMk cId="487071224" sldId="265"/>
            <ac:spMk id="14" creationId="{01B9FB21-5100-C75F-D5D3-150E54B8AF34}"/>
          </ac:spMkLst>
        </pc:spChg>
        <pc:spChg chg="mod">
          <ac:chgData name="Rachel Jagger" userId="cf4acb15-657a-45e0-bad4-d602a69c1922" providerId="ADAL" clId="{DB37BC69-1B12-4782-8737-4078049FC044}" dt="2025-07-08T16:58:35.742" v="10" actId="948"/>
          <ac:spMkLst>
            <pc:docMk/>
            <pc:sldMk cId="487071224" sldId="265"/>
            <ac:spMk id="15" creationId="{4434A05B-33EB-D2E1-52CB-87780D06E362}"/>
          </ac:spMkLst>
        </pc:spChg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15-07-2025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Id2" /><Relationship Type="http://schemas.openxmlformats.org/officeDocument/2006/relationships/notesMaster" Target="/ppt/notesMasters/notesMaster1.xml" Id="rId1" /></Relationship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sz="1000" dirty="0">
                <a:latin typeface="+mn-lt"/>
              </a:rPr>
              <a:t>Possible approaches impacting the gut microbiota that are currently under investigation for the treatment of depression include prebiotics (</a:t>
            </a:r>
            <a:r>
              <a:rPr lang="en-GB" sz="1000" b="0" i="0" u="none" strike="noStrike" baseline="0" dirty="0">
                <a:latin typeface="+mn-lt"/>
              </a:rPr>
              <a:t>non-digestive fibres which are partially digested in the gastrointestinal tract and support the growth of helpful gut bacteria), probiotics (helpful gut bacteria), engineered bacteria or faecal microbiota transplantation.</a:t>
            </a:r>
            <a:r>
              <a:rPr lang="en-GB" sz="1000" baseline="30000" dirty="0">
                <a:latin typeface="+mn-lt"/>
              </a:rPr>
              <a:t>3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GB" dirty="0"/>
              <a:t>1. Marx W, </a:t>
            </a:r>
            <a:r>
              <a:rPr lang="en-GB" dirty="0" err="1"/>
              <a:t>Penninx</a:t>
            </a:r>
            <a:r>
              <a:rPr lang="en-GB" dirty="0"/>
              <a:t> BWJH, </a:t>
            </a:r>
            <a:r>
              <a:rPr lang="en-GB" dirty="0" err="1"/>
              <a:t>Solmi</a:t>
            </a:r>
            <a:r>
              <a:rPr lang="en-GB" dirty="0"/>
              <a:t> M, et al. Major depressive disorder. Nat Rev Dis Primers 2023; 9 (1): 44.</a:t>
            </a:r>
          </a:p>
          <a:p>
            <a:r>
              <a:rPr lang="en-GB" dirty="0"/>
              <a:t>2. McGuinness AJ, Davis JA, Dawson SL, et al. A systematic review of gut microbiota composition in observational studies of major depressive disorder, bipolar disorder and schizophrenia. Mol Psychiatry 2022; 27 (4): 1920–1935.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3. Zhu F, Tu H, Chen T. The microbiota–gut–brain axis in depression: the potential pathophysiological mechanisms and microbiota combined antidepression effect. Nutrients 2022; 14 (10): 2081.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31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C9246D-01E2-D9C1-B801-9D8BB864C48F}"/>
              </a:ext>
            </a:extLst>
          </p:cNvPr>
          <p:cNvSpPr/>
          <p:nvPr/>
        </p:nvSpPr>
        <p:spPr>
          <a:xfrm>
            <a:off x="679767" y="4765062"/>
            <a:ext cx="5438140" cy="7060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FF992B-A1AD-82C9-BD79-01FC471480ED}"/>
              </a:ext>
            </a:extLst>
          </p:cNvPr>
          <p:cNvSpPr/>
          <p:nvPr/>
        </p:nvSpPr>
        <p:spPr>
          <a:xfrm>
            <a:off x="-1242059" y="4696703"/>
            <a:ext cx="1921827" cy="1940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solidFill>
                  <a:schemeClr val="tx1"/>
                </a:solidFill>
              </a:rPr>
              <a:t>Zhu et al. 2022 Pg 6-8</a:t>
            </a:r>
          </a:p>
        </p:txBody>
      </p:sp>
    </p:spTree>
    <p:extLst>
      <p:ext uri="{BB962C8B-B14F-4D97-AF65-F5344CB8AC3E}">
        <p14:creationId xmlns:p14="http://schemas.microsoft.com/office/powerpoint/2010/main" val="1343793320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993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350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1.xml.rels>&#65279;<?xml version="1.0" encoding="utf-8"?><Relationships xmlns="http://schemas.openxmlformats.org/package/2006/relationships"><Relationship Type="http://schemas.openxmlformats.org/officeDocument/2006/relationships/notesSlide" Target="/ppt/notesSlides/notesSlide31.xml" Id="rId2" /><Relationship Type="http://schemas.openxmlformats.org/officeDocument/2006/relationships/slideLayout" Target="/ppt/slideLayouts/slideLayout4.xml" Id="rId1" /></Relationships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0C073CA-D6AD-7883-8FD4-A591A80FC84C}"/>
              </a:ext>
            </a:extLst>
          </p:cNvPr>
          <p:cNvCxnSpPr/>
          <p:nvPr/>
        </p:nvCxnSpPr>
        <p:spPr>
          <a:xfrm flipV="1">
            <a:off x="10266248" y="1929684"/>
            <a:ext cx="0" cy="2837814"/>
          </a:xfrm>
          <a:prstGeom prst="line">
            <a:avLst/>
          </a:prstGeom>
          <a:ln w="19050">
            <a:solidFill>
              <a:schemeClr val="tx1">
                <a:lumMod val="90000"/>
                <a:lumOff val="1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39F08D-762E-61C6-0DF4-BFD89AEF44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Major depressive disorder (MDD) – Neurobiology and aetiology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6C2318C-D7BC-5A7B-6DD0-6DF428AE2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Depression and the gut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48681-B732-986C-2F83-A98FB7A75E8E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sz="1400"/>
              <a:t>The bidirectional relationship between the gut microbiota and the brain has been implicated in many different diseases, including mood disorders and MDD</a:t>
            </a:r>
            <a:r>
              <a:rPr lang="en-GB" sz="1400" baseline="30000"/>
              <a:t>1</a:t>
            </a:r>
            <a:endParaRPr lang="en-GB" sz="1400"/>
          </a:p>
          <a:p>
            <a:r>
              <a:rPr lang="en-GB" sz="1400"/>
              <a:t>Bacteria in the gut can modulate inflammatory pathways (also implicated in depression), and can produce metabolites that then interact with the biochemistry of the body (e.g., butyrate)</a:t>
            </a:r>
            <a:r>
              <a:rPr lang="en-GB" sz="1400" baseline="30000"/>
              <a:t>1</a:t>
            </a:r>
            <a:endParaRPr lang="en-GB" sz="1400"/>
          </a:p>
          <a:p>
            <a:r>
              <a:rPr lang="en-GB" sz="1400"/>
              <a:t>Analyses of the gut flora of people with depression have shown that there are differences in composition compared with control populations, including:</a:t>
            </a:r>
            <a:r>
              <a:rPr lang="en-GB" sz="1400" baseline="30000"/>
              <a:t>2</a:t>
            </a:r>
            <a:endParaRPr lang="en-GB" sz="1400"/>
          </a:p>
          <a:p>
            <a:pPr lvl="1"/>
            <a:r>
              <a:rPr lang="en-GB"/>
              <a:t>Higher levels of </a:t>
            </a:r>
            <a:r>
              <a:rPr lang="en-GB" i="1" err="1"/>
              <a:t>Alistipes</a:t>
            </a:r>
            <a:r>
              <a:rPr lang="en-GB"/>
              <a:t> and </a:t>
            </a:r>
            <a:r>
              <a:rPr lang="en-GB" i="1"/>
              <a:t>Parabacteroides</a:t>
            </a:r>
            <a:r>
              <a:rPr lang="en-GB"/>
              <a:t> species</a:t>
            </a:r>
          </a:p>
          <a:p>
            <a:pPr lvl="1"/>
            <a:r>
              <a:rPr lang="en-GB"/>
              <a:t>Lower levels of </a:t>
            </a:r>
            <a:r>
              <a:rPr lang="en-GB" i="1" err="1"/>
              <a:t>Prevotella</a:t>
            </a:r>
            <a:r>
              <a:rPr lang="en-GB"/>
              <a:t> species</a:t>
            </a:r>
          </a:p>
          <a:p>
            <a:r>
              <a:rPr lang="en-GB" sz="1400"/>
              <a:t>Whilst it is known to be a factor in MDD, treatments that modulate or correct the molecular mechanisms that the gut flora disrupt in people with depression are still being researched</a:t>
            </a:r>
            <a:r>
              <a:rPr lang="en-GB" sz="1400" baseline="30000"/>
              <a:t>2,3</a:t>
            </a:r>
            <a:endParaRPr lang="en-GB" sz="140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3C5E47-B20F-D8A6-08ED-6947F506B9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a-DK"/>
              <a:t>5-HT=serotonin; CNS=central nervous system; IBS=irritable bowel syndrome; LPS=lipopolysaccharide; MDD=major depressive disorder; SCFA=short-chain fatty acid</a:t>
            </a:r>
          </a:p>
          <a:p>
            <a:endParaRPr lang="da-DK"/>
          </a:p>
          <a:p>
            <a:r>
              <a:rPr lang="da-DK"/>
              <a:t>1. Marx et al. Nat Rev Dis Primers 2023;9(1):44; 2. McGuinness et al. Mol Psychiatry 2022;27(4):1920–1935; 3. Zhu et al. Nutrients 2022;14(10):2081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099519-73D4-9546-2784-91EFAC06825A}"/>
              </a:ext>
            </a:extLst>
          </p:cNvPr>
          <p:cNvSpPr txBox="1"/>
          <p:nvPr/>
        </p:nvSpPr>
        <p:spPr>
          <a:xfrm>
            <a:off x="6230938" y="1399508"/>
            <a:ext cx="541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accent2">
                    <a:lumMod val="50000"/>
                  </a:schemeClr>
                </a:solidFill>
              </a:rPr>
              <a:t>The gut–brain axis and depression</a:t>
            </a:r>
            <a:r>
              <a:rPr lang="en-GB" sz="1600" b="1" baseline="3000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en-GB" sz="1600" b="1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5C16DF-0B93-10C9-1B70-83F180CBE74D}"/>
              </a:ext>
            </a:extLst>
          </p:cNvPr>
          <p:cNvGrpSpPr/>
          <p:nvPr/>
        </p:nvGrpSpPr>
        <p:grpSpPr>
          <a:xfrm>
            <a:off x="7709338" y="2070538"/>
            <a:ext cx="341586" cy="2950984"/>
            <a:chOff x="7709338" y="2070538"/>
            <a:chExt cx="341586" cy="2950984"/>
          </a:xfrm>
        </p:grpSpPr>
        <p:sp>
          <p:nvSpPr>
            <p:cNvPr id="12" name="Rounded Rectangle 14">
              <a:extLst>
                <a:ext uri="{FF2B5EF4-FFF2-40B4-BE49-F238E27FC236}">
                  <a16:creationId xmlns:a16="http://schemas.microsoft.com/office/drawing/2014/main" id="{63D4BC76-5826-F9FB-2DF8-6CB44171F1EA}"/>
                </a:ext>
              </a:extLst>
            </p:cNvPr>
            <p:cNvSpPr/>
            <p:nvPr/>
          </p:nvSpPr>
          <p:spPr>
            <a:xfrm>
              <a:off x="7709338" y="207053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7">
              <a:extLst>
                <a:ext uri="{FF2B5EF4-FFF2-40B4-BE49-F238E27FC236}">
                  <a16:creationId xmlns:a16="http://schemas.microsoft.com/office/drawing/2014/main" id="{BABEDB92-725D-86C6-296D-37CD4E589367}"/>
                </a:ext>
              </a:extLst>
            </p:cNvPr>
            <p:cNvSpPr/>
            <p:nvPr/>
          </p:nvSpPr>
          <p:spPr>
            <a:xfrm>
              <a:off x="7709338" y="225500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8">
              <a:extLst>
                <a:ext uri="{FF2B5EF4-FFF2-40B4-BE49-F238E27FC236}">
                  <a16:creationId xmlns:a16="http://schemas.microsoft.com/office/drawing/2014/main" id="{6895039E-A2B5-6F96-0389-F4E9405F8B9C}"/>
                </a:ext>
              </a:extLst>
            </p:cNvPr>
            <p:cNvSpPr/>
            <p:nvPr/>
          </p:nvSpPr>
          <p:spPr>
            <a:xfrm>
              <a:off x="7709338" y="243947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10000"/>
                    <a:lumOff val="90000"/>
                  </a:schemeClr>
                </a:gs>
              </a:gsLst>
              <a:lin ang="0" scaled="0"/>
              <a:tileRect/>
            </a:gra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9">
              <a:extLst>
                <a:ext uri="{FF2B5EF4-FFF2-40B4-BE49-F238E27FC236}">
                  <a16:creationId xmlns:a16="http://schemas.microsoft.com/office/drawing/2014/main" id="{3C21C49A-942A-7DD0-5033-489B4448EB5B}"/>
                </a:ext>
              </a:extLst>
            </p:cNvPr>
            <p:cNvSpPr/>
            <p:nvPr/>
          </p:nvSpPr>
          <p:spPr>
            <a:xfrm>
              <a:off x="7709338" y="262394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20">
              <a:extLst>
                <a:ext uri="{FF2B5EF4-FFF2-40B4-BE49-F238E27FC236}">
                  <a16:creationId xmlns:a16="http://schemas.microsoft.com/office/drawing/2014/main" id="{2B9EBBAA-0E22-1B13-55E5-1882CBDE905B}"/>
                </a:ext>
              </a:extLst>
            </p:cNvPr>
            <p:cNvSpPr/>
            <p:nvPr/>
          </p:nvSpPr>
          <p:spPr>
            <a:xfrm>
              <a:off x="7709338" y="280841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21">
              <a:extLst>
                <a:ext uri="{FF2B5EF4-FFF2-40B4-BE49-F238E27FC236}">
                  <a16:creationId xmlns:a16="http://schemas.microsoft.com/office/drawing/2014/main" id="{8772DCA1-404F-AB69-77C6-DA048ACA71C4}"/>
                </a:ext>
              </a:extLst>
            </p:cNvPr>
            <p:cNvSpPr/>
            <p:nvPr/>
          </p:nvSpPr>
          <p:spPr>
            <a:xfrm>
              <a:off x="7709338" y="299288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2">
              <a:extLst>
                <a:ext uri="{FF2B5EF4-FFF2-40B4-BE49-F238E27FC236}">
                  <a16:creationId xmlns:a16="http://schemas.microsoft.com/office/drawing/2014/main" id="{8D724526-B202-EA2E-838D-4425FFF637DD}"/>
                </a:ext>
              </a:extLst>
            </p:cNvPr>
            <p:cNvSpPr/>
            <p:nvPr/>
          </p:nvSpPr>
          <p:spPr>
            <a:xfrm>
              <a:off x="7709338" y="317735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3">
              <a:extLst>
                <a:ext uri="{FF2B5EF4-FFF2-40B4-BE49-F238E27FC236}">
                  <a16:creationId xmlns:a16="http://schemas.microsoft.com/office/drawing/2014/main" id="{FA46E934-FEAE-95D8-56E3-EDBC8C828E74}"/>
                </a:ext>
              </a:extLst>
            </p:cNvPr>
            <p:cNvSpPr/>
            <p:nvPr/>
          </p:nvSpPr>
          <p:spPr>
            <a:xfrm>
              <a:off x="7709338" y="336182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24">
              <a:extLst>
                <a:ext uri="{FF2B5EF4-FFF2-40B4-BE49-F238E27FC236}">
                  <a16:creationId xmlns:a16="http://schemas.microsoft.com/office/drawing/2014/main" id="{9B66D462-AA00-CDCD-04CE-BF9BB21681A9}"/>
                </a:ext>
              </a:extLst>
            </p:cNvPr>
            <p:cNvSpPr/>
            <p:nvPr/>
          </p:nvSpPr>
          <p:spPr>
            <a:xfrm>
              <a:off x="7709338" y="354629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5">
              <a:extLst>
                <a:ext uri="{FF2B5EF4-FFF2-40B4-BE49-F238E27FC236}">
                  <a16:creationId xmlns:a16="http://schemas.microsoft.com/office/drawing/2014/main" id="{BB720CE6-3C21-146C-E9CE-3CFBA85698E7}"/>
                </a:ext>
              </a:extLst>
            </p:cNvPr>
            <p:cNvSpPr/>
            <p:nvPr/>
          </p:nvSpPr>
          <p:spPr>
            <a:xfrm>
              <a:off x="7709338" y="373076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6">
              <a:extLst>
                <a:ext uri="{FF2B5EF4-FFF2-40B4-BE49-F238E27FC236}">
                  <a16:creationId xmlns:a16="http://schemas.microsoft.com/office/drawing/2014/main" id="{77DB712E-7371-50E6-0003-48A29D53E593}"/>
                </a:ext>
              </a:extLst>
            </p:cNvPr>
            <p:cNvSpPr/>
            <p:nvPr/>
          </p:nvSpPr>
          <p:spPr>
            <a:xfrm>
              <a:off x="7709338" y="391523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7">
              <a:extLst>
                <a:ext uri="{FF2B5EF4-FFF2-40B4-BE49-F238E27FC236}">
                  <a16:creationId xmlns:a16="http://schemas.microsoft.com/office/drawing/2014/main" id="{30A4EA28-5535-6FA4-3CFD-F4648F7D0576}"/>
                </a:ext>
              </a:extLst>
            </p:cNvPr>
            <p:cNvSpPr/>
            <p:nvPr/>
          </p:nvSpPr>
          <p:spPr>
            <a:xfrm>
              <a:off x="7709338" y="409970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8">
              <a:extLst>
                <a:ext uri="{FF2B5EF4-FFF2-40B4-BE49-F238E27FC236}">
                  <a16:creationId xmlns:a16="http://schemas.microsoft.com/office/drawing/2014/main" id="{E0D393D4-6694-3C3E-EA5E-095AA90106F5}"/>
                </a:ext>
              </a:extLst>
            </p:cNvPr>
            <p:cNvSpPr/>
            <p:nvPr/>
          </p:nvSpPr>
          <p:spPr>
            <a:xfrm>
              <a:off x="7709338" y="428417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9">
              <a:extLst>
                <a:ext uri="{FF2B5EF4-FFF2-40B4-BE49-F238E27FC236}">
                  <a16:creationId xmlns:a16="http://schemas.microsoft.com/office/drawing/2014/main" id="{AE899F5A-43D3-A87F-B098-812DAE4A794C}"/>
                </a:ext>
              </a:extLst>
            </p:cNvPr>
            <p:cNvSpPr/>
            <p:nvPr/>
          </p:nvSpPr>
          <p:spPr>
            <a:xfrm>
              <a:off x="7709338" y="446864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30">
              <a:extLst>
                <a:ext uri="{FF2B5EF4-FFF2-40B4-BE49-F238E27FC236}">
                  <a16:creationId xmlns:a16="http://schemas.microsoft.com/office/drawing/2014/main" id="{A10A7FF8-9EEA-0F55-772F-EC61CFEC4C46}"/>
                </a:ext>
              </a:extLst>
            </p:cNvPr>
            <p:cNvSpPr/>
            <p:nvPr/>
          </p:nvSpPr>
          <p:spPr>
            <a:xfrm>
              <a:off x="7709338" y="4653118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31">
              <a:extLst>
                <a:ext uri="{FF2B5EF4-FFF2-40B4-BE49-F238E27FC236}">
                  <a16:creationId xmlns:a16="http://schemas.microsoft.com/office/drawing/2014/main" id="{DE4BAD91-1295-CDE8-7206-A73DF4CDAE83}"/>
                </a:ext>
              </a:extLst>
            </p:cNvPr>
            <p:cNvSpPr/>
            <p:nvPr/>
          </p:nvSpPr>
          <p:spPr>
            <a:xfrm>
              <a:off x="7709338" y="4837591"/>
              <a:ext cx="341586" cy="183931"/>
            </a:xfrm>
            <a:prstGeom prst="roundRect">
              <a:avLst/>
            </a:prstGeom>
            <a:gradFill flip="none" rotWithShape="1">
              <a:gsLst>
                <a:gs pos="99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ln w="95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CF9954A-44B8-5C3A-E3F7-6A60D4E2A413}"/>
              </a:ext>
            </a:extLst>
          </p:cNvPr>
          <p:cNvSpPr txBox="1"/>
          <p:nvPr/>
        </p:nvSpPr>
        <p:spPr>
          <a:xfrm>
            <a:off x="6230938" y="5268150"/>
            <a:ext cx="1024427" cy="365760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txBody>
          <a:bodyPr wrap="square" lIns="0" tIns="0" rIns="0" bIns="18288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1050" b="1">
                <a:solidFill>
                  <a:schemeClr val="tx2"/>
                </a:solidFill>
              </a:rPr>
              <a:t>IBS</a:t>
            </a:r>
            <a:endParaRPr lang="en-GB" sz="700">
              <a:solidFill>
                <a:schemeClr val="tx2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929F876-F8E9-E0F0-435F-9430ACDDF8F7}"/>
              </a:ext>
            </a:extLst>
          </p:cNvPr>
          <p:cNvCxnSpPr>
            <a:stCxn id="47" idx="0"/>
            <a:endCxn id="15" idx="1"/>
          </p:cNvCxnSpPr>
          <p:nvPr/>
        </p:nvCxnSpPr>
        <p:spPr>
          <a:xfrm flipV="1">
            <a:off x="6743152" y="2531444"/>
            <a:ext cx="966186" cy="831706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A2B749F-DB53-6E41-09DD-01D162308B14}"/>
              </a:ext>
            </a:extLst>
          </p:cNvPr>
          <p:cNvSpPr txBox="1">
            <a:spLocks/>
          </p:cNvSpPr>
          <p:nvPr/>
        </p:nvSpPr>
        <p:spPr>
          <a:xfrm>
            <a:off x="7026765" y="2783305"/>
            <a:ext cx="457200" cy="274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18288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900" b="1">
                <a:solidFill>
                  <a:schemeClr val="tx2"/>
                </a:solidFill>
              </a:rPr>
              <a:t>LPS</a:t>
            </a:r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AD8D68-258F-B82D-71D7-1F7D89EDFD6E}"/>
              </a:ext>
            </a:extLst>
          </p:cNvPr>
          <p:cNvSpPr txBox="1">
            <a:spLocks/>
          </p:cNvSpPr>
          <p:nvPr/>
        </p:nvSpPr>
        <p:spPr>
          <a:xfrm>
            <a:off x="9050619" y="2346837"/>
            <a:ext cx="731520" cy="365760"/>
          </a:xfrm>
          <a:prstGeom prst="roundRect">
            <a:avLst>
              <a:gd name="adj" fmla="val 0"/>
            </a:avLst>
          </a:prstGeom>
          <a:gradFill>
            <a:gsLst>
              <a:gs pos="98000">
                <a:schemeClr val="tx1">
                  <a:lumMod val="25000"/>
                  <a:lumOff val="75000"/>
                </a:schemeClr>
              </a:gs>
              <a:gs pos="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1050" b="1">
                <a:solidFill>
                  <a:schemeClr val="bg1"/>
                </a:solidFill>
              </a:rPr>
              <a:t>Immune</a:t>
            </a:r>
            <a:br>
              <a:rPr lang="en-GB" sz="1050" b="1">
                <a:solidFill>
                  <a:schemeClr val="bg1"/>
                </a:solidFill>
              </a:rPr>
            </a:br>
            <a:r>
              <a:rPr lang="en-GB" sz="1050" b="1">
                <a:solidFill>
                  <a:schemeClr val="bg1"/>
                </a:solidFill>
              </a:rPr>
              <a:t>system</a:t>
            </a:r>
            <a:endParaRPr lang="en-GB" sz="105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BA6993-F74E-E0EF-3EDF-1D68E7C09CFA}"/>
              </a:ext>
            </a:extLst>
          </p:cNvPr>
          <p:cNvSpPr txBox="1">
            <a:spLocks/>
          </p:cNvSpPr>
          <p:nvPr/>
        </p:nvSpPr>
        <p:spPr>
          <a:xfrm>
            <a:off x="10628115" y="2021305"/>
            <a:ext cx="914400" cy="274320"/>
          </a:xfrm>
          <a:prstGeom prst="roundRect">
            <a:avLst>
              <a:gd name="adj" fmla="val 20202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accent5"/>
            </a:solidFill>
          </a:ln>
        </p:spPr>
        <p:txBody>
          <a:bodyPr wrap="square" lIns="0" tIns="0" rIns="0" bIns="18288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900" b="1" err="1">
                <a:solidFill>
                  <a:schemeClr val="tx2"/>
                </a:solidFill>
              </a:rPr>
              <a:t>Vagus</a:t>
            </a:r>
            <a:r>
              <a:rPr lang="en-GB" sz="900" b="1">
                <a:solidFill>
                  <a:schemeClr val="tx2"/>
                </a:solidFill>
              </a:rPr>
              <a:t> nerve</a:t>
            </a:r>
            <a:endParaRPr lang="en-GB" sz="900">
              <a:solidFill>
                <a:schemeClr val="tx2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9A1DC97-03CB-C1E8-E163-DADAF503A130}"/>
              </a:ext>
            </a:extLst>
          </p:cNvPr>
          <p:cNvGrpSpPr/>
          <p:nvPr/>
        </p:nvGrpSpPr>
        <p:grpSpPr>
          <a:xfrm>
            <a:off x="10529455" y="3668083"/>
            <a:ext cx="1121208" cy="1620319"/>
            <a:chOff x="10529455" y="2803487"/>
            <a:chExt cx="1121208" cy="1620319"/>
          </a:xfrm>
        </p:grpSpPr>
        <p:sp>
          <p:nvSpPr>
            <p:cNvPr id="37" name="Rounded Rectangle 53">
              <a:extLst>
                <a:ext uri="{FF2B5EF4-FFF2-40B4-BE49-F238E27FC236}">
                  <a16:creationId xmlns:a16="http://schemas.microsoft.com/office/drawing/2014/main" id="{FC665DE2-B100-3A46-DB0C-C2E20505E0EC}"/>
                </a:ext>
              </a:extLst>
            </p:cNvPr>
            <p:cNvSpPr/>
            <p:nvPr/>
          </p:nvSpPr>
          <p:spPr>
            <a:xfrm>
              <a:off x="10529455" y="2931906"/>
              <a:ext cx="1121208" cy="1491900"/>
            </a:xfrm>
            <a:prstGeom prst="roundRect">
              <a:avLst>
                <a:gd name="adj" fmla="val 6549"/>
              </a:avLst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A0D0D9E-42D9-B496-3A1B-9B802F9650A7}"/>
                </a:ext>
              </a:extLst>
            </p:cNvPr>
            <p:cNvGrpSpPr/>
            <p:nvPr/>
          </p:nvGrpSpPr>
          <p:grpSpPr>
            <a:xfrm>
              <a:off x="10632859" y="2803487"/>
              <a:ext cx="914400" cy="1521518"/>
              <a:chOff x="10632859" y="2812513"/>
              <a:chExt cx="914400" cy="1521518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95BF0EE-14F3-26BF-4CE9-AA155484C4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32859" y="3179947"/>
                <a:ext cx="914400" cy="274320"/>
              </a:xfrm>
              <a:prstGeom prst="roundRect">
                <a:avLst>
                  <a:gd name="adj" fmla="val 20202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accent5"/>
                </a:solidFill>
              </a:ln>
            </p:spPr>
            <p:txBody>
              <a:bodyPr wrap="square" lIns="0" tIns="0" rIns="0" bIns="18288" anchor="ctr">
                <a:no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GB" sz="900" b="1">
                    <a:solidFill>
                      <a:schemeClr val="tx2"/>
                    </a:solidFill>
                  </a:rPr>
                  <a:t>Hypothalamus</a:t>
                </a:r>
                <a:endParaRPr lang="en-GB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7F7E3B-85E9-59D2-8FF6-939F7CC4C3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32859" y="3619829"/>
                <a:ext cx="914400" cy="274320"/>
              </a:xfrm>
              <a:prstGeom prst="roundRect">
                <a:avLst>
                  <a:gd name="adj" fmla="val 20202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accent5"/>
                </a:solidFill>
              </a:ln>
            </p:spPr>
            <p:txBody>
              <a:bodyPr wrap="square" lIns="0" tIns="0" rIns="0" bIns="18288" anchor="ctr">
                <a:no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GB" sz="900" b="1">
                    <a:solidFill>
                      <a:schemeClr val="tx2"/>
                    </a:solidFill>
                  </a:rPr>
                  <a:t>Pituitary gland</a:t>
                </a:r>
                <a:endParaRPr lang="en-GB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E0C210D-03B6-5DCE-B1D9-FC30324B3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32859" y="4059711"/>
                <a:ext cx="914400" cy="274320"/>
              </a:xfrm>
              <a:prstGeom prst="roundRect">
                <a:avLst>
                  <a:gd name="adj" fmla="val 20202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accent5"/>
                </a:solidFill>
              </a:ln>
            </p:spPr>
            <p:txBody>
              <a:bodyPr wrap="square" lIns="0" tIns="0" rIns="0" bIns="18288" anchor="ctr">
                <a:no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GB" sz="900" b="1">
                    <a:solidFill>
                      <a:schemeClr val="tx2"/>
                    </a:solidFill>
                  </a:rPr>
                  <a:t>Adrenal gland</a:t>
                </a:r>
                <a:endParaRPr lang="en-GB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6CF294A-B4CF-681F-E79A-BF39FD875E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32859" y="2812513"/>
                <a:ext cx="914400" cy="274320"/>
              </a:xfrm>
              <a:prstGeom prst="roundRect">
                <a:avLst>
                  <a:gd name="adj" fmla="val 20202"/>
                </a:avLst>
              </a:prstGeom>
              <a:gradFill>
                <a:gsLst>
                  <a:gs pos="98000">
                    <a:schemeClr val="accent5"/>
                  </a:gs>
                  <a:gs pos="0">
                    <a:schemeClr val="accent5">
                      <a:lumMod val="75000"/>
                    </a:schemeClr>
                  </a:gs>
                </a:gsLst>
                <a:lin ang="5400000" scaled="0"/>
              </a:gradFill>
              <a:ln w="12700">
                <a:solidFill>
                  <a:schemeClr val="accent5"/>
                </a:solidFill>
              </a:ln>
            </p:spPr>
            <p:txBody>
              <a:bodyPr wrap="square" lIns="0" tIns="0" rIns="0" bIns="18288" anchor="ctr">
                <a:noAutofit/>
              </a:bodyPr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GB" sz="900" b="1">
                    <a:solidFill>
                      <a:schemeClr val="bg1"/>
                    </a:solidFill>
                  </a:rPr>
                  <a:t>H-5T system</a:t>
                </a:r>
                <a:endParaRPr lang="en-GB" sz="9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B81AFE50-5CD3-03F6-F647-7C1B20C6F9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90059" y="3454267"/>
                <a:ext cx="0" cy="165562"/>
              </a:xfrm>
              <a:prstGeom prst="straightConnector1">
                <a:avLst/>
              </a:prstGeom>
              <a:ln w="12700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95EAC9AB-0EF1-76F4-E2CD-FE9D3026E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90059" y="3894149"/>
                <a:ext cx="0" cy="165562"/>
              </a:xfrm>
              <a:prstGeom prst="straightConnector1">
                <a:avLst/>
              </a:prstGeom>
              <a:ln w="12700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351E868-9CBE-C210-82B6-76D6B43535E7}"/>
              </a:ext>
            </a:extLst>
          </p:cNvPr>
          <p:cNvSpPr txBox="1"/>
          <p:nvPr/>
        </p:nvSpPr>
        <p:spPr>
          <a:xfrm>
            <a:off x="8431971" y="5227330"/>
            <a:ext cx="1024427" cy="461665"/>
          </a:xfrm>
          <a:prstGeom prst="irregularSeal1">
            <a:avLst/>
          </a:prstGeom>
          <a:solidFill>
            <a:schemeClr val="accent2">
              <a:lumMod val="50000"/>
            </a:schemeClr>
          </a:solidFill>
          <a:ln w="12700">
            <a:solidFill>
              <a:schemeClr val="accent2">
                <a:lumMod val="50000"/>
              </a:schemeClr>
            </a:solidFill>
          </a:ln>
        </p:spPr>
        <p:txBody>
          <a:bodyPr wrap="square" lIns="0" tIns="0" rIns="0" bIns="18288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1050" b="1">
                <a:solidFill>
                  <a:schemeClr val="bg1"/>
                </a:solidFill>
              </a:rPr>
              <a:t>Stress</a:t>
            </a:r>
            <a:endParaRPr lang="en-GB" sz="700">
              <a:solidFill>
                <a:schemeClr val="bg1"/>
              </a:solidFill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B1D48B9-71BE-5B47-76FF-9840053FC2F0}"/>
              </a:ext>
            </a:extLst>
          </p:cNvPr>
          <p:cNvCxnSpPr>
            <a:stCxn id="31" idx="0"/>
            <a:endCxn id="47" idx="2"/>
          </p:cNvCxnSpPr>
          <p:nvPr/>
        </p:nvCxnSpPr>
        <p:spPr>
          <a:xfrm flipV="1">
            <a:off x="6743152" y="3728910"/>
            <a:ext cx="0" cy="153924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A475DA5-9A79-C255-B8FB-06F4EE88E95F}"/>
              </a:ext>
            </a:extLst>
          </p:cNvPr>
          <p:cNvSpPr txBox="1"/>
          <p:nvPr/>
        </p:nvSpPr>
        <p:spPr>
          <a:xfrm>
            <a:off x="6230938" y="3363150"/>
            <a:ext cx="1024427" cy="36576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/>
            </a:solidFill>
          </a:ln>
        </p:spPr>
        <p:txBody>
          <a:bodyPr wrap="square" lIns="0" tIns="0" rIns="0" bIns="18288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1050" b="1">
                <a:solidFill>
                  <a:schemeClr val="tx2"/>
                </a:solidFill>
              </a:rPr>
              <a:t>Gut</a:t>
            </a:r>
            <a:br>
              <a:rPr lang="en-GB" sz="1050" b="1">
                <a:solidFill>
                  <a:schemeClr val="tx2"/>
                </a:solidFill>
              </a:rPr>
            </a:br>
            <a:r>
              <a:rPr lang="en-GB" sz="1050" b="1">
                <a:solidFill>
                  <a:schemeClr val="tx2"/>
                </a:solidFill>
              </a:rPr>
              <a:t>microbiota</a:t>
            </a:r>
            <a:endParaRPr lang="en-GB" sz="700">
              <a:solidFill>
                <a:schemeClr val="tx2"/>
              </a:solidFill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2F8DF0C-47B9-FD52-316B-40AF860DCB1C}"/>
              </a:ext>
            </a:extLst>
          </p:cNvPr>
          <p:cNvCxnSpPr>
            <a:endCxn id="31" idx="3"/>
          </p:cNvCxnSpPr>
          <p:nvPr/>
        </p:nvCxnSpPr>
        <p:spPr>
          <a:xfrm flipH="1">
            <a:off x="7255365" y="5451030"/>
            <a:ext cx="1176606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72">
            <a:extLst>
              <a:ext uri="{FF2B5EF4-FFF2-40B4-BE49-F238E27FC236}">
                <a16:creationId xmlns:a16="http://schemas.microsoft.com/office/drawing/2014/main" id="{8A2F6731-332B-8FC6-7707-BF89F891500F}"/>
              </a:ext>
            </a:extLst>
          </p:cNvPr>
          <p:cNvCxnSpPr>
            <a:cxnSpLocks/>
            <a:endCxn id="39" idx="3"/>
          </p:cNvCxnSpPr>
          <p:nvPr/>
        </p:nvCxnSpPr>
        <p:spPr>
          <a:xfrm flipV="1">
            <a:off x="9456398" y="4172677"/>
            <a:ext cx="2090861" cy="1278353"/>
          </a:xfrm>
          <a:prstGeom prst="bentConnector3">
            <a:avLst>
              <a:gd name="adj1" fmla="val 110933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D0C1848-CCCE-1DC8-4D9E-9A4E2A88FCB8}"/>
              </a:ext>
            </a:extLst>
          </p:cNvPr>
          <p:cNvSpPr txBox="1">
            <a:spLocks/>
          </p:cNvSpPr>
          <p:nvPr/>
        </p:nvSpPr>
        <p:spPr>
          <a:xfrm>
            <a:off x="6876352" y="2401972"/>
            <a:ext cx="743436" cy="274320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txBody>
          <a:bodyPr wrap="square" lIns="0" tIns="0" rIns="0" bIns="18288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900" b="1">
                <a:solidFill>
                  <a:schemeClr val="tx1">
                    <a:lumMod val="50000"/>
                    <a:lumOff val="50000"/>
                  </a:schemeClr>
                </a:solidFill>
              </a:rPr>
              <a:t>Immune cell</a:t>
            </a:r>
            <a:endParaRPr lang="en-GB" sz="9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14E330-7B23-7AB4-6213-67DACCC86F12}"/>
              </a:ext>
            </a:extLst>
          </p:cNvPr>
          <p:cNvSpPr txBox="1">
            <a:spLocks/>
          </p:cNvSpPr>
          <p:nvPr/>
        </p:nvSpPr>
        <p:spPr>
          <a:xfrm>
            <a:off x="7260344" y="1834396"/>
            <a:ext cx="1250881" cy="274320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txBody>
          <a:bodyPr wrap="square" lIns="0" tIns="0" rIns="0" bIns="18288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900" b="1">
                <a:solidFill>
                  <a:schemeClr val="accent4"/>
                </a:solidFill>
              </a:rPr>
              <a:t>Intestinal epithelium</a:t>
            </a:r>
            <a:endParaRPr lang="en-GB" sz="900">
              <a:solidFill>
                <a:schemeClr val="accent4"/>
              </a:solidFill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98EF064-0B5F-0271-3F4F-789A11095404}"/>
              </a:ext>
            </a:extLst>
          </p:cNvPr>
          <p:cNvCxnSpPr>
            <a:stCxn id="47" idx="3"/>
            <a:endCxn id="24" idx="1"/>
          </p:cNvCxnSpPr>
          <p:nvPr/>
        </p:nvCxnSpPr>
        <p:spPr>
          <a:xfrm>
            <a:off x="7255365" y="3546030"/>
            <a:ext cx="453973" cy="276704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82">
            <a:extLst>
              <a:ext uri="{FF2B5EF4-FFF2-40B4-BE49-F238E27FC236}">
                <a16:creationId xmlns:a16="http://schemas.microsoft.com/office/drawing/2014/main" id="{6829B212-A774-1CFA-7E7C-DDA8C0497E01}"/>
              </a:ext>
            </a:extLst>
          </p:cNvPr>
          <p:cNvCxnSpPr>
            <a:stCxn id="26" idx="3"/>
            <a:endCxn id="41" idx="1"/>
          </p:cNvCxnSpPr>
          <p:nvPr/>
        </p:nvCxnSpPr>
        <p:spPr>
          <a:xfrm>
            <a:off x="8050924" y="4191674"/>
            <a:ext cx="2581935" cy="860767"/>
          </a:xfrm>
          <a:prstGeom prst="bentConnector3">
            <a:avLst>
              <a:gd name="adj1" fmla="val 91396"/>
            </a:avLst>
          </a:prstGeom>
          <a:ln w="12700">
            <a:solidFill>
              <a:schemeClr val="accent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4BA13CE-1F3A-8596-13D5-7F4B1C861281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8050924" y="2524091"/>
            <a:ext cx="999695" cy="7353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75D85C5-3FFA-CB83-9B00-2050081F7709}"/>
              </a:ext>
            </a:extLst>
          </p:cNvPr>
          <p:cNvCxnSpPr>
            <a:stCxn id="35" idx="1"/>
            <a:endCxn id="12" idx="3"/>
          </p:cNvCxnSpPr>
          <p:nvPr/>
        </p:nvCxnSpPr>
        <p:spPr>
          <a:xfrm flipH="1">
            <a:off x="8050924" y="2158465"/>
            <a:ext cx="2577191" cy="4039"/>
          </a:xfrm>
          <a:prstGeom prst="straightConnector1">
            <a:avLst/>
          </a:prstGeom>
          <a:ln w="127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FB3AC884-135D-117F-F74B-FB44FE19150A}"/>
              </a:ext>
            </a:extLst>
          </p:cNvPr>
          <p:cNvSpPr txBox="1">
            <a:spLocks/>
          </p:cNvSpPr>
          <p:nvPr/>
        </p:nvSpPr>
        <p:spPr>
          <a:xfrm>
            <a:off x="8944102" y="4827164"/>
            <a:ext cx="1410477" cy="274320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tx1">
                <a:lumMod val="90000"/>
                <a:lumOff val="10000"/>
              </a:schemeClr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1050" b="1">
                <a:solidFill>
                  <a:schemeClr val="bg1"/>
                </a:solidFill>
              </a:rPr>
              <a:t>Blood–brain barrier</a:t>
            </a:r>
            <a:endParaRPr lang="en-GB" sz="1050">
              <a:solidFill>
                <a:schemeClr val="bg1"/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1B628F9-E861-7DA3-49C8-3E715390D4CE}"/>
              </a:ext>
            </a:extLst>
          </p:cNvPr>
          <p:cNvGrpSpPr/>
          <p:nvPr/>
        </p:nvGrpSpPr>
        <p:grpSpPr>
          <a:xfrm>
            <a:off x="10661935" y="2518217"/>
            <a:ext cx="846760" cy="712407"/>
            <a:chOff x="10661935" y="2518217"/>
            <a:chExt cx="846760" cy="712407"/>
          </a:xfrm>
        </p:grpSpPr>
        <p:sp>
          <p:nvSpPr>
            <p:cNvPr id="58" name="Freeform 127">
              <a:extLst>
                <a:ext uri="{FF2B5EF4-FFF2-40B4-BE49-F238E27FC236}">
                  <a16:creationId xmlns:a16="http://schemas.microsoft.com/office/drawing/2014/main" id="{4EA89D54-6889-F149-0677-2C431C5FB8CB}"/>
                </a:ext>
              </a:extLst>
            </p:cNvPr>
            <p:cNvSpPr/>
            <p:nvPr/>
          </p:nvSpPr>
          <p:spPr>
            <a:xfrm>
              <a:off x="11019604" y="2967736"/>
              <a:ext cx="255527" cy="262888"/>
            </a:xfrm>
            <a:custGeom>
              <a:avLst/>
              <a:gdLst>
                <a:gd name="connsiteX0" fmla="*/ 250704 w 255527"/>
                <a:gd name="connsiteY0" fmla="*/ 5 h 262888"/>
                <a:gd name="connsiteX1" fmla="*/ 83680 w 255527"/>
                <a:gd name="connsiteY1" fmla="*/ 1936 h 262888"/>
                <a:gd name="connsiteX2" fmla="*/ 78020 w 255527"/>
                <a:gd name="connsiteY2" fmla="*/ 38454 h 262888"/>
                <a:gd name="connsiteX3" fmla="*/ 31182 w 255527"/>
                <a:gd name="connsiteY3" fmla="*/ 41309 h 262888"/>
                <a:gd name="connsiteX4" fmla="*/ 306 w 255527"/>
                <a:gd name="connsiteY4" fmla="*/ 62974 h 262888"/>
                <a:gd name="connsiteX5" fmla="*/ 47359 w 255527"/>
                <a:gd name="connsiteY5" fmla="*/ 123573 h 262888"/>
                <a:gd name="connsiteX6" fmla="*/ 162691 w 255527"/>
                <a:gd name="connsiteY6" fmla="*/ 257171 h 262888"/>
                <a:gd name="connsiteX7" fmla="*/ 255528 w 255527"/>
                <a:gd name="connsiteY7" fmla="*/ 246627 h 262888"/>
                <a:gd name="connsiteX8" fmla="*/ 250706 w 255527"/>
                <a:gd name="connsiteY8" fmla="*/ 214377 h 262888"/>
                <a:gd name="connsiteX9" fmla="*/ 253131 w 255527"/>
                <a:gd name="connsiteY9" fmla="*/ 164563 h 262888"/>
                <a:gd name="connsiteX10" fmla="*/ 250706 w 255527"/>
                <a:gd name="connsiteY10" fmla="*/ 0 h 26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5527" h="262888">
                  <a:moveTo>
                    <a:pt x="250704" y="5"/>
                  </a:moveTo>
                  <a:lnTo>
                    <a:pt x="83680" y="1936"/>
                  </a:lnTo>
                  <a:lnTo>
                    <a:pt x="78020" y="38454"/>
                  </a:lnTo>
                  <a:lnTo>
                    <a:pt x="31182" y="41309"/>
                  </a:lnTo>
                  <a:lnTo>
                    <a:pt x="306" y="62974"/>
                  </a:lnTo>
                  <a:cubicBezTo>
                    <a:pt x="306" y="62974"/>
                    <a:pt x="-6793" y="93340"/>
                    <a:pt x="47359" y="123573"/>
                  </a:cubicBezTo>
                  <a:cubicBezTo>
                    <a:pt x="101511" y="153809"/>
                    <a:pt x="154955" y="225530"/>
                    <a:pt x="162691" y="257171"/>
                  </a:cubicBezTo>
                  <a:cubicBezTo>
                    <a:pt x="162691" y="257171"/>
                    <a:pt x="210519" y="275456"/>
                    <a:pt x="255528" y="246627"/>
                  </a:cubicBezTo>
                  <a:cubicBezTo>
                    <a:pt x="255528" y="246627"/>
                    <a:pt x="250070" y="242762"/>
                    <a:pt x="250706" y="214377"/>
                  </a:cubicBezTo>
                  <a:cubicBezTo>
                    <a:pt x="250999" y="197971"/>
                    <a:pt x="252228" y="181159"/>
                    <a:pt x="253131" y="164563"/>
                  </a:cubicBezTo>
                  <a:lnTo>
                    <a:pt x="25070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128">
              <a:extLst>
                <a:ext uri="{FF2B5EF4-FFF2-40B4-BE49-F238E27FC236}">
                  <a16:creationId xmlns:a16="http://schemas.microsoft.com/office/drawing/2014/main" id="{9A903595-EE59-9E66-71F6-D9934E6F06E5}"/>
                </a:ext>
              </a:extLst>
            </p:cNvPr>
            <p:cNvSpPr/>
            <p:nvPr/>
          </p:nvSpPr>
          <p:spPr>
            <a:xfrm>
              <a:off x="11161253" y="2951674"/>
              <a:ext cx="296630" cy="230667"/>
            </a:xfrm>
            <a:custGeom>
              <a:avLst/>
              <a:gdLst>
                <a:gd name="connsiteX0" fmla="*/ 296630 w 296630"/>
                <a:gd name="connsiteY0" fmla="*/ 115334 h 230667"/>
                <a:gd name="connsiteX1" fmla="*/ 148315 w 296630"/>
                <a:gd name="connsiteY1" fmla="*/ 230668 h 230667"/>
                <a:gd name="connsiteX2" fmla="*/ 0 w 296630"/>
                <a:gd name="connsiteY2" fmla="*/ 115334 h 230667"/>
                <a:gd name="connsiteX3" fmla="*/ 148315 w 296630"/>
                <a:gd name="connsiteY3" fmla="*/ 0 h 230667"/>
                <a:gd name="connsiteX4" fmla="*/ 296630 w 296630"/>
                <a:gd name="connsiteY4" fmla="*/ 115334 h 23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630" h="230667">
                  <a:moveTo>
                    <a:pt x="296630" y="115334"/>
                  </a:moveTo>
                  <a:cubicBezTo>
                    <a:pt x="296630" y="179031"/>
                    <a:pt x="230228" y="230668"/>
                    <a:pt x="148315" y="230668"/>
                  </a:cubicBezTo>
                  <a:cubicBezTo>
                    <a:pt x="66403" y="230668"/>
                    <a:pt x="0" y="179031"/>
                    <a:pt x="0" y="115334"/>
                  </a:cubicBezTo>
                  <a:cubicBezTo>
                    <a:pt x="0" y="51637"/>
                    <a:pt x="66403" y="0"/>
                    <a:pt x="148315" y="0"/>
                  </a:cubicBezTo>
                  <a:cubicBezTo>
                    <a:pt x="230228" y="0"/>
                    <a:pt x="296630" y="51637"/>
                    <a:pt x="296630" y="11533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129">
              <a:extLst>
                <a:ext uri="{FF2B5EF4-FFF2-40B4-BE49-F238E27FC236}">
                  <a16:creationId xmlns:a16="http://schemas.microsoft.com/office/drawing/2014/main" id="{7E589739-974A-E755-8732-8B094BC70875}"/>
                </a:ext>
              </a:extLst>
            </p:cNvPr>
            <p:cNvSpPr/>
            <p:nvPr/>
          </p:nvSpPr>
          <p:spPr>
            <a:xfrm>
              <a:off x="10661935" y="2518217"/>
              <a:ext cx="846760" cy="543699"/>
            </a:xfrm>
            <a:custGeom>
              <a:avLst/>
              <a:gdLst>
                <a:gd name="connsiteX0" fmla="*/ 372486 w 846760"/>
                <a:gd name="connsiteY0" fmla="*/ 0 h 543699"/>
                <a:gd name="connsiteX1" fmla="*/ 295440 w 846760"/>
                <a:gd name="connsiteY1" fmla="*/ 28829 h 543699"/>
                <a:gd name="connsiteX2" fmla="*/ 275781 w 846760"/>
                <a:gd name="connsiteY2" fmla="*/ 27183 h 543699"/>
                <a:gd name="connsiteX3" fmla="*/ 182774 w 846760"/>
                <a:gd name="connsiteY3" fmla="*/ 72262 h 543699"/>
                <a:gd name="connsiteX4" fmla="*/ 172855 w 846760"/>
                <a:gd name="connsiteY4" fmla="*/ 71850 h 543699"/>
                <a:gd name="connsiteX5" fmla="*/ 61590 w 846760"/>
                <a:gd name="connsiteY5" fmla="*/ 149613 h 543699"/>
                <a:gd name="connsiteX6" fmla="*/ 0 w 846760"/>
                <a:gd name="connsiteY6" fmla="*/ 260199 h 543699"/>
                <a:gd name="connsiteX7" fmla="*/ 130126 w 846760"/>
                <a:gd name="connsiteY7" fmla="*/ 390293 h 543699"/>
                <a:gd name="connsiteX8" fmla="*/ 190327 w 846760"/>
                <a:gd name="connsiteY8" fmla="*/ 421365 h 543699"/>
                <a:gd name="connsiteX9" fmla="*/ 308803 w 846760"/>
                <a:gd name="connsiteY9" fmla="*/ 539811 h 543699"/>
                <a:gd name="connsiteX10" fmla="*/ 377583 w 846760"/>
                <a:gd name="connsiteY10" fmla="*/ 517809 h 543699"/>
                <a:gd name="connsiteX11" fmla="*/ 421435 w 846760"/>
                <a:gd name="connsiteY11" fmla="*/ 526219 h 543699"/>
                <a:gd name="connsiteX12" fmla="*/ 462888 w 846760"/>
                <a:gd name="connsiteY12" fmla="*/ 518733 h 543699"/>
                <a:gd name="connsiteX13" fmla="*/ 524374 w 846760"/>
                <a:gd name="connsiteY13" fmla="*/ 535936 h 543699"/>
                <a:gd name="connsiteX14" fmla="*/ 574865 w 846760"/>
                <a:gd name="connsiteY14" fmla="*/ 524627 h 543699"/>
                <a:gd name="connsiteX15" fmla="*/ 625356 w 846760"/>
                <a:gd name="connsiteY15" fmla="*/ 535936 h 543699"/>
                <a:gd name="connsiteX16" fmla="*/ 668806 w 846760"/>
                <a:gd name="connsiteY16" fmla="*/ 527675 h 543699"/>
                <a:gd name="connsiteX17" fmla="*/ 728294 w 846760"/>
                <a:gd name="connsiteY17" fmla="*/ 543700 h 543699"/>
                <a:gd name="connsiteX18" fmla="*/ 846761 w 846760"/>
                <a:gd name="connsiteY18" fmla="*/ 425255 h 543699"/>
                <a:gd name="connsiteX19" fmla="*/ 839803 w 846760"/>
                <a:gd name="connsiteY19" fmla="*/ 385265 h 543699"/>
                <a:gd name="connsiteX20" fmla="*/ 840930 w 846760"/>
                <a:gd name="connsiteY20" fmla="*/ 368945 h 543699"/>
                <a:gd name="connsiteX21" fmla="*/ 827228 w 846760"/>
                <a:gd name="connsiteY21" fmla="*/ 313651 h 543699"/>
                <a:gd name="connsiteX22" fmla="*/ 827331 w 846760"/>
                <a:gd name="connsiteY22" fmla="*/ 308745 h 543699"/>
                <a:gd name="connsiteX23" fmla="*/ 772271 w 846760"/>
                <a:gd name="connsiteY23" fmla="*/ 208703 h 543699"/>
                <a:gd name="connsiteX24" fmla="*/ 689556 w 846760"/>
                <a:gd name="connsiteY24" fmla="*/ 108236 h 543699"/>
                <a:gd name="connsiteX25" fmla="*/ 584569 w 846760"/>
                <a:gd name="connsiteY25" fmla="*/ 44669 h 543699"/>
                <a:gd name="connsiteX26" fmla="*/ 575499 w 846760"/>
                <a:gd name="connsiteY26" fmla="*/ 45023 h 543699"/>
                <a:gd name="connsiteX27" fmla="*/ 487462 w 846760"/>
                <a:gd name="connsiteY27" fmla="*/ 5838 h 543699"/>
                <a:gd name="connsiteX28" fmla="*/ 435442 w 846760"/>
                <a:gd name="connsiteY28" fmla="*/ 17869 h 543699"/>
                <a:gd name="connsiteX29" fmla="*/ 372886 w 846760"/>
                <a:gd name="connsiteY29" fmla="*/ 7 h 543699"/>
                <a:gd name="connsiteX30" fmla="*/ 372483 w 846760"/>
                <a:gd name="connsiteY30" fmla="*/ 7 h 543699"/>
                <a:gd name="connsiteX31" fmla="*/ 372483 w 846760"/>
                <a:gd name="connsiteY31" fmla="*/ 2 h 54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46760" h="543699">
                  <a:moveTo>
                    <a:pt x="372486" y="0"/>
                  </a:moveTo>
                  <a:cubicBezTo>
                    <a:pt x="344185" y="102"/>
                    <a:pt x="316853" y="10327"/>
                    <a:pt x="295440" y="28829"/>
                  </a:cubicBezTo>
                  <a:cubicBezTo>
                    <a:pt x="288946" y="27737"/>
                    <a:pt x="282368" y="27186"/>
                    <a:pt x="275781" y="27183"/>
                  </a:cubicBezTo>
                  <a:cubicBezTo>
                    <a:pt x="239511" y="27183"/>
                    <a:pt x="205240" y="43794"/>
                    <a:pt x="182774" y="72262"/>
                  </a:cubicBezTo>
                  <a:cubicBezTo>
                    <a:pt x="179474" y="71984"/>
                    <a:pt x="176164" y="71850"/>
                    <a:pt x="172855" y="71850"/>
                  </a:cubicBezTo>
                  <a:cubicBezTo>
                    <a:pt x="123117" y="71850"/>
                    <a:pt x="78674" y="102910"/>
                    <a:pt x="61590" y="149613"/>
                  </a:cubicBezTo>
                  <a:cubicBezTo>
                    <a:pt x="23301" y="173331"/>
                    <a:pt x="2" y="215164"/>
                    <a:pt x="0" y="260199"/>
                  </a:cubicBezTo>
                  <a:cubicBezTo>
                    <a:pt x="2" y="332052"/>
                    <a:pt x="58264" y="390295"/>
                    <a:pt x="130126" y="390293"/>
                  </a:cubicBezTo>
                  <a:cubicBezTo>
                    <a:pt x="167150" y="395721"/>
                    <a:pt x="176167" y="406845"/>
                    <a:pt x="190327" y="421365"/>
                  </a:cubicBezTo>
                  <a:cubicBezTo>
                    <a:pt x="190327" y="486783"/>
                    <a:pt x="243374" y="539813"/>
                    <a:pt x="308803" y="539811"/>
                  </a:cubicBezTo>
                  <a:cubicBezTo>
                    <a:pt x="333462" y="539811"/>
                    <a:pt x="357506" y="532120"/>
                    <a:pt x="377583" y="517809"/>
                  </a:cubicBezTo>
                  <a:cubicBezTo>
                    <a:pt x="391535" y="523366"/>
                    <a:pt x="406417" y="526221"/>
                    <a:pt x="421435" y="526219"/>
                  </a:cubicBezTo>
                  <a:cubicBezTo>
                    <a:pt x="435590" y="526219"/>
                    <a:pt x="449628" y="523683"/>
                    <a:pt x="462888" y="518733"/>
                  </a:cubicBezTo>
                  <a:cubicBezTo>
                    <a:pt x="481423" y="529984"/>
                    <a:pt x="502690" y="535936"/>
                    <a:pt x="524374" y="535936"/>
                  </a:cubicBezTo>
                  <a:cubicBezTo>
                    <a:pt x="541833" y="535931"/>
                    <a:pt x="559073" y="532071"/>
                    <a:pt x="574865" y="524627"/>
                  </a:cubicBezTo>
                  <a:cubicBezTo>
                    <a:pt x="590656" y="532069"/>
                    <a:pt x="607899" y="535931"/>
                    <a:pt x="625356" y="535936"/>
                  </a:cubicBezTo>
                  <a:cubicBezTo>
                    <a:pt x="640231" y="535936"/>
                    <a:pt x="654971" y="533132"/>
                    <a:pt x="668806" y="527675"/>
                  </a:cubicBezTo>
                  <a:cubicBezTo>
                    <a:pt x="686876" y="538167"/>
                    <a:pt x="707398" y="543695"/>
                    <a:pt x="728294" y="543700"/>
                  </a:cubicBezTo>
                  <a:cubicBezTo>
                    <a:pt x="793721" y="543700"/>
                    <a:pt x="846758" y="490669"/>
                    <a:pt x="846761" y="425255"/>
                  </a:cubicBezTo>
                  <a:cubicBezTo>
                    <a:pt x="846761" y="411624"/>
                    <a:pt x="844407" y="398093"/>
                    <a:pt x="839803" y="385265"/>
                  </a:cubicBezTo>
                  <a:cubicBezTo>
                    <a:pt x="840554" y="379856"/>
                    <a:pt x="840930" y="374404"/>
                    <a:pt x="840930" y="368945"/>
                  </a:cubicBezTo>
                  <a:cubicBezTo>
                    <a:pt x="840930" y="349674"/>
                    <a:pt x="836227" y="330693"/>
                    <a:pt x="827228" y="313651"/>
                  </a:cubicBezTo>
                  <a:cubicBezTo>
                    <a:pt x="827289" y="312018"/>
                    <a:pt x="827331" y="310382"/>
                    <a:pt x="827331" y="308745"/>
                  </a:cubicBezTo>
                  <a:cubicBezTo>
                    <a:pt x="827326" y="268170"/>
                    <a:pt x="806552" y="230422"/>
                    <a:pt x="772271" y="208703"/>
                  </a:cubicBezTo>
                  <a:cubicBezTo>
                    <a:pt x="767216" y="161715"/>
                    <a:pt x="734706" y="122227"/>
                    <a:pt x="689556" y="108236"/>
                  </a:cubicBezTo>
                  <a:cubicBezTo>
                    <a:pt x="669121" y="69160"/>
                    <a:pt x="628670" y="44669"/>
                    <a:pt x="584569" y="44669"/>
                  </a:cubicBezTo>
                  <a:cubicBezTo>
                    <a:pt x="581542" y="44669"/>
                    <a:pt x="578516" y="44793"/>
                    <a:pt x="575499" y="45023"/>
                  </a:cubicBezTo>
                  <a:cubicBezTo>
                    <a:pt x="553032" y="20078"/>
                    <a:pt x="521035" y="5838"/>
                    <a:pt x="487462" y="5838"/>
                  </a:cubicBezTo>
                  <a:cubicBezTo>
                    <a:pt x="469432" y="5838"/>
                    <a:pt x="451640" y="9954"/>
                    <a:pt x="435442" y="17869"/>
                  </a:cubicBezTo>
                  <a:cubicBezTo>
                    <a:pt x="416665" y="6196"/>
                    <a:pt x="394996" y="7"/>
                    <a:pt x="372886" y="7"/>
                  </a:cubicBezTo>
                  <a:lnTo>
                    <a:pt x="372483" y="7"/>
                  </a:lnTo>
                  <a:lnTo>
                    <a:pt x="372483" y="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31E4BDE-EAF4-F6D0-29EF-98D8F39033FB}"/>
                </a:ext>
              </a:extLst>
            </p:cNvPr>
            <p:cNvGrpSpPr/>
            <p:nvPr/>
          </p:nvGrpSpPr>
          <p:grpSpPr>
            <a:xfrm>
              <a:off x="10719221" y="2533511"/>
              <a:ext cx="784362" cy="515543"/>
              <a:chOff x="10697716" y="2647299"/>
              <a:chExt cx="784362" cy="515543"/>
            </a:xfrm>
            <a:solidFill>
              <a:schemeClr val="accent4"/>
            </a:solidFill>
          </p:grpSpPr>
          <p:sp>
            <p:nvSpPr>
              <p:cNvPr id="62" name="Freeform 130">
                <a:extLst>
                  <a:ext uri="{FF2B5EF4-FFF2-40B4-BE49-F238E27FC236}">
                    <a16:creationId xmlns:a16="http://schemas.microsoft.com/office/drawing/2014/main" id="{8023B7FE-0C4C-0C36-7841-EB985842B4AC}"/>
                  </a:ext>
                </a:extLst>
              </p:cNvPr>
              <p:cNvSpPr/>
              <p:nvPr/>
            </p:nvSpPr>
            <p:spPr>
              <a:xfrm>
                <a:off x="10827187" y="3015871"/>
                <a:ext cx="148545" cy="47117"/>
              </a:xfrm>
              <a:custGeom>
                <a:avLst/>
                <a:gdLst>
                  <a:gd name="connsiteX0" fmla="*/ 84945 w 148545"/>
                  <a:gd name="connsiteY0" fmla="*/ 1 h 47117"/>
                  <a:gd name="connsiteX1" fmla="*/ 54845 w 148545"/>
                  <a:gd name="connsiteY1" fmla="*/ 4781 h 47117"/>
                  <a:gd name="connsiteX2" fmla="*/ 339 w 148545"/>
                  <a:gd name="connsiteY2" fmla="*/ 33515 h 47117"/>
                  <a:gd name="connsiteX3" fmla="*/ 0 w 148545"/>
                  <a:gd name="connsiteY3" fmla="*/ 33822 h 47117"/>
                  <a:gd name="connsiteX4" fmla="*/ 3568 w 148545"/>
                  <a:gd name="connsiteY4" fmla="*/ 37497 h 47117"/>
                  <a:gd name="connsiteX5" fmla="*/ 3707 w 148545"/>
                  <a:gd name="connsiteY5" fmla="*/ 42615 h 47117"/>
                  <a:gd name="connsiteX6" fmla="*/ 6797 w 148545"/>
                  <a:gd name="connsiteY6" fmla="*/ 41500 h 47117"/>
                  <a:gd name="connsiteX7" fmla="*/ 57861 w 148545"/>
                  <a:gd name="connsiteY7" fmla="*/ 14571 h 47117"/>
                  <a:gd name="connsiteX8" fmla="*/ 100929 w 148545"/>
                  <a:gd name="connsiteY8" fmla="*/ 12405 h 47117"/>
                  <a:gd name="connsiteX9" fmla="*/ 138909 w 148545"/>
                  <a:gd name="connsiteY9" fmla="*/ 44507 h 47117"/>
                  <a:gd name="connsiteX10" fmla="*/ 145911 w 148545"/>
                  <a:gd name="connsiteY10" fmla="*/ 46450 h 47117"/>
                  <a:gd name="connsiteX11" fmla="*/ 145930 w 148545"/>
                  <a:gd name="connsiteY11" fmla="*/ 46441 h 47117"/>
                  <a:gd name="connsiteX12" fmla="*/ 147881 w 148545"/>
                  <a:gd name="connsiteY12" fmla="*/ 39442 h 47117"/>
                  <a:gd name="connsiteX13" fmla="*/ 147864 w 148545"/>
                  <a:gd name="connsiteY13" fmla="*/ 39411 h 47117"/>
                  <a:gd name="connsiteX14" fmla="*/ 103629 w 148545"/>
                  <a:gd name="connsiteY14" fmla="*/ 2488 h 47117"/>
                  <a:gd name="connsiteX15" fmla="*/ 84947 w 148545"/>
                  <a:gd name="connsiteY15" fmla="*/ 4 h 47117"/>
                  <a:gd name="connsiteX16" fmla="*/ 84947 w 148545"/>
                  <a:gd name="connsiteY16" fmla="*/ 4 h 4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8545" h="47117">
                    <a:moveTo>
                      <a:pt x="84945" y="1"/>
                    </a:moveTo>
                    <a:cubicBezTo>
                      <a:pt x="74584" y="-57"/>
                      <a:pt x="64361" y="1884"/>
                      <a:pt x="54845" y="4781"/>
                    </a:cubicBezTo>
                    <a:cubicBezTo>
                      <a:pt x="24391" y="14049"/>
                      <a:pt x="339" y="33515"/>
                      <a:pt x="339" y="33515"/>
                    </a:cubicBezTo>
                    <a:cubicBezTo>
                      <a:pt x="222" y="33612"/>
                      <a:pt x="107" y="33715"/>
                      <a:pt x="0" y="33822"/>
                    </a:cubicBezTo>
                    <a:cubicBezTo>
                      <a:pt x="1176" y="35031"/>
                      <a:pt x="2336" y="36233"/>
                      <a:pt x="3568" y="37497"/>
                    </a:cubicBezTo>
                    <a:cubicBezTo>
                      <a:pt x="3568" y="39213"/>
                      <a:pt x="3634" y="40915"/>
                      <a:pt x="3707" y="42615"/>
                    </a:cubicBezTo>
                    <a:cubicBezTo>
                      <a:pt x="4831" y="42590"/>
                      <a:pt x="5917" y="42200"/>
                      <a:pt x="6797" y="41500"/>
                    </a:cubicBezTo>
                    <a:cubicBezTo>
                      <a:pt x="6797" y="41500"/>
                      <a:pt x="29820" y="23105"/>
                      <a:pt x="57861" y="14571"/>
                    </a:cubicBezTo>
                    <a:cubicBezTo>
                      <a:pt x="71882" y="10304"/>
                      <a:pt x="86959" y="8577"/>
                      <a:pt x="100929" y="12405"/>
                    </a:cubicBezTo>
                    <a:cubicBezTo>
                      <a:pt x="114898" y="16234"/>
                      <a:pt x="128044" y="25426"/>
                      <a:pt x="138909" y="44507"/>
                    </a:cubicBezTo>
                    <a:cubicBezTo>
                      <a:pt x="140306" y="46977"/>
                      <a:pt x="143440" y="47848"/>
                      <a:pt x="145911" y="46450"/>
                    </a:cubicBezTo>
                    <a:cubicBezTo>
                      <a:pt x="145915" y="46448"/>
                      <a:pt x="145923" y="46443"/>
                      <a:pt x="145930" y="46441"/>
                    </a:cubicBezTo>
                    <a:cubicBezTo>
                      <a:pt x="148401" y="45046"/>
                      <a:pt x="149276" y="41913"/>
                      <a:pt x="147881" y="39442"/>
                    </a:cubicBezTo>
                    <a:cubicBezTo>
                      <a:pt x="147876" y="39433"/>
                      <a:pt x="147869" y="39421"/>
                      <a:pt x="147864" y="39411"/>
                    </a:cubicBezTo>
                    <a:cubicBezTo>
                      <a:pt x="135904" y="18409"/>
                      <a:pt x="120154" y="7017"/>
                      <a:pt x="103629" y="2488"/>
                    </a:cubicBezTo>
                    <a:cubicBezTo>
                      <a:pt x="97431" y="791"/>
                      <a:pt x="91161" y="40"/>
                      <a:pt x="84947" y="4"/>
                    </a:cubicBezTo>
                    <a:lnTo>
                      <a:pt x="84947" y="4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131">
                <a:extLst>
                  <a:ext uri="{FF2B5EF4-FFF2-40B4-BE49-F238E27FC236}">
                    <a16:creationId xmlns:a16="http://schemas.microsoft.com/office/drawing/2014/main" id="{4A8088E8-1C5D-3DA2-3F54-7BDB6E0B4D40}"/>
                  </a:ext>
                </a:extLst>
              </p:cNvPr>
              <p:cNvSpPr/>
              <p:nvPr/>
            </p:nvSpPr>
            <p:spPr>
              <a:xfrm>
                <a:off x="10868213" y="2945552"/>
                <a:ext cx="36355" cy="83302"/>
              </a:xfrm>
              <a:custGeom>
                <a:avLst/>
                <a:gdLst>
                  <a:gd name="connsiteX0" fmla="*/ 5356 w 36355"/>
                  <a:gd name="connsiteY0" fmla="*/ 4 h 83302"/>
                  <a:gd name="connsiteX1" fmla="*/ 739 w 36355"/>
                  <a:gd name="connsiteY1" fmla="*/ 2492 h 83302"/>
                  <a:gd name="connsiteX2" fmla="*/ 2485 w 36355"/>
                  <a:gd name="connsiteY2" fmla="*/ 9543 h 83302"/>
                  <a:gd name="connsiteX3" fmla="*/ 2505 w 36355"/>
                  <a:gd name="connsiteY3" fmla="*/ 9556 h 83302"/>
                  <a:gd name="connsiteX4" fmla="*/ 25466 w 36355"/>
                  <a:gd name="connsiteY4" fmla="*/ 51777 h 83302"/>
                  <a:gd name="connsiteX5" fmla="*/ 15030 w 36355"/>
                  <a:gd name="connsiteY5" fmla="*/ 74934 h 83302"/>
                  <a:gd name="connsiteX6" fmla="*/ 15794 w 36355"/>
                  <a:gd name="connsiteY6" fmla="*/ 82159 h 83302"/>
                  <a:gd name="connsiteX7" fmla="*/ 23020 w 36355"/>
                  <a:gd name="connsiteY7" fmla="*/ 81396 h 83302"/>
                  <a:gd name="connsiteX8" fmla="*/ 35585 w 36355"/>
                  <a:gd name="connsiteY8" fmla="*/ 53622 h 83302"/>
                  <a:gd name="connsiteX9" fmla="*/ 7807 w 36355"/>
                  <a:gd name="connsiteY9" fmla="*/ 724 h 83302"/>
                  <a:gd name="connsiteX10" fmla="*/ 5358 w 36355"/>
                  <a:gd name="connsiteY10" fmla="*/ 2 h 83302"/>
                  <a:gd name="connsiteX11" fmla="*/ 5358 w 36355"/>
                  <a:gd name="connsiteY11" fmla="*/ 2 h 83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355" h="83302">
                    <a:moveTo>
                      <a:pt x="5356" y="4"/>
                    </a:moveTo>
                    <a:cubicBezTo>
                      <a:pt x="3478" y="-74"/>
                      <a:pt x="1707" y="882"/>
                      <a:pt x="739" y="2492"/>
                    </a:cubicBezTo>
                    <a:cubicBezTo>
                      <a:pt x="-727" y="4920"/>
                      <a:pt x="56" y="8078"/>
                      <a:pt x="2485" y="9543"/>
                    </a:cubicBezTo>
                    <a:cubicBezTo>
                      <a:pt x="2492" y="9548"/>
                      <a:pt x="2497" y="9551"/>
                      <a:pt x="2505" y="9556"/>
                    </a:cubicBezTo>
                    <a:cubicBezTo>
                      <a:pt x="25649" y="23442"/>
                      <a:pt x="27856" y="38729"/>
                      <a:pt x="25466" y="51777"/>
                    </a:cubicBezTo>
                    <a:cubicBezTo>
                      <a:pt x="23076" y="64827"/>
                      <a:pt x="15030" y="74934"/>
                      <a:pt x="15030" y="74934"/>
                    </a:cubicBezTo>
                    <a:cubicBezTo>
                      <a:pt x="13245" y="77141"/>
                      <a:pt x="13587" y="80374"/>
                      <a:pt x="15794" y="82159"/>
                    </a:cubicBezTo>
                    <a:cubicBezTo>
                      <a:pt x="18001" y="83944"/>
                      <a:pt x="21235" y="83603"/>
                      <a:pt x="23020" y="81396"/>
                    </a:cubicBezTo>
                    <a:cubicBezTo>
                      <a:pt x="23020" y="81396"/>
                      <a:pt x="32636" y="69721"/>
                      <a:pt x="35585" y="53622"/>
                    </a:cubicBezTo>
                    <a:cubicBezTo>
                      <a:pt x="38534" y="37524"/>
                      <a:pt x="33795" y="16320"/>
                      <a:pt x="7807" y="724"/>
                    </a:cubicBezTo>
                    <a:cubicBezTo>
                      <a:pt x="7063" y="282"/>
                      <a:pt x="6221" y="34"/>
                      <a:pt x="5358" y="2"/>
                    </a:cubicBezTo>
                    <a:lnTo>
                      <a:pt x="5358" y="2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132">
                <a:extLst>
                  <a:ext uri="{FF2B5EF4-FFF2-40B4-BE49-F238E27FC236}">
                    <a16:creationId xmlns:a16="http://schemas.microsoft.com/office/drawing/2014/main" id="{493803AD-5B35-9810-2A9D-DBDCE062E7D2}"/>
                  </a:ext>
                </a:extLst>
              </p:cNvPr>
              <p:cNvSpPr/>
              <p:nvPr/>
            </p:nvSpPr>
            <p:spPr>
              <a:xfrm>
                <a:off x="11140888" y="2881880"/>
                <a:ext cx="195914" cy="89843"/>
              </a:xfrm>
              <a:custGeom>
                <a:avLst/>
                <a:gdLst>
                  <a:gd name="connsiteX0" fmla="*/ 146021 w 195914"/>
                  <a:gd name="connsiteY0" fmla="*/ 864 h 89843"/>
                  <a:gd name="connsiteX1" fmla="*/ 113146 w 195914"/>
                  <a:gd name="connsiteY1" fmla="*/ 9011 h 89843"/>
                  <a:gd name="connsiteX2" fmla="*/ 73125 w 195914"/>
                  <a:gd name="connsiteY2" fmla="*/ 40637 h 89843"/>
                  <a:gd name="connsiteX3" fmla="*/ 46390 w 195914"/>
                  <a:gd name="connsiteY3" fmla="*/ 70697 h 89843"/>
                  <a:gd name="connsiteX4" fmla="*/ 5966 w 195914"/>
                  <a:gd name="connsiteY4" fmla="*/ 78563 h 89843"/>
                  <a:gd name="connsiteX5" fmla="*/ 67 w 195914"/>
                  <a:gd name="connsiteY5" fmla="*/ 82806 h 89843"/>
                  <a:gd name="connsiteX6" fmla="*/ 67 w 195914"/>
                  <a:gd name="connsiteY6" fmla="*/ 82818 h 89843"/>
                  <a:gd name="connsiteX7" fmla="*/ 4318 w 195914"/>
                  <a:gd name="connsiteY7" fmla="*/ 88712 h 89843"/>
                  <a:gd name="connsiteX8" fmla="*/ 4362 w 195914"/>
                  <a:gd name="connsiteY8" fmla="*/ 88719 h 89843"/>
                  <a:gd name="connsiteX9" fmla="*/ 52531 w 195914"/>
                  <a:gd name="connsiteY9" fmla="*/ 78885 h 89843"/>
                  <a:gd name="connsiteX10" fmla="*/ 81073 w 195914"/>
                  <a:gd name="connsiteY10" fmla="*/ 47179 h 89843"/>
                  <a:gd name="connsiteX11" fmla="*/ 117202 w 195914"/>
                  <a:gd name="connsiteY11" fmla="*/ 18442 h 89843"/>
                  <a:gd name="connsiteX12" fmla="*/ 190179 w 195914"/>
                  <a:gd name="connsiteY12" fmla="*/ 11981 h 89843"/>
                  <a:gd name="connsiteX13" fmla="*/ 195878 w 195914"/>
                  <a:gd name="connsiteY13" fmla="*/ 7487 h 89843"/>
                  <a:gd name="connsiteX14" fmla="*/ 191423 w 195914"/>
                  <a:gd name="connsiteY14" fmla="*/ 1788 h 89843"/>
                  <a:gd name="connsiteX15" fmla="*/ 146021 w 195914"/>
                  <a:gd name="connsiteY15" fmla="*/ 866 h 89843"/>
                  <a:gd name="connsiteX16" fmla="*/ 146021 w 195914"/>
                  <a:gd name="connsiteY16" fmla="*/ 866 h 89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5914" h="89843">
                    <a:moveTo>
                      <a:pt x="146021" y="864"/>
                    </a:moveTo>
                    <a:cubicBezTo>
                      <a:pt x="133152" y="2212"/>
                      <a:pt x="122367" y="5080"/>
                      <a:pt x="113146" y="9011"/>
                    </a:cubicBezTo>
                    <a:cubicBezTo>
                      <a:pt x="94701" y="16874"/>
                      <a:pt x="82777" y="28947"/>
                      <a:pt x="73125" y="40637"/>
                    </a:cubicBezTo>
                    <a:cubicBezTo>
                      <a:pt x="63472" y="52326"/>
                      <a:pt x="55914" y="63540"/>
                      <a:pt x="46390" y="70697"/>
                    </a:cubicBezTo>
                    <a:cubicBezTo>
                      <a:pt x="36866" y="77854"/>
                      <a:pt x="25519" y="81650"/>
                      <a:pt x="5966" y="78563"/>
                    </a:cubicBezTo>
                    <a:cubicBezTo>
                      <a:pt x="3167" y="78107"/>
                      <a:pt x="525" y="80007"/>
                      <a:pt x="67" y="82806"/>
                    </a:cubicBezTo>
                    <a:cubicBezTo>
                      <a:pt x="67" y="82811"/>
                      <a:pt x="67" y="82814"/>
                      <a:pt x="67" y="82818"/>
                    </a:cubicBezTo>
                    <a:cubicBezTo>
                      <a:pt x="-387" y="85620"/>
                      <a:pt x="1516" y="88259"/>
                      <a:pt x="4318" y="88712"/>
                    </a:cubicBezTo>
                    <a:cubicBezTo>
                      <a:pt x="4332" y="88715"/>
                      <a:pt x="4347" y="88717"/>
                      <a:pt x="4362" y="88719"/>
                    </a:cubicBezTo>
                    <a:cubicBezTo>
                      <a:pt x="25938" y="92126"/>
                      <a:pt x="41086" y="87488"/>
                      <a:pt x="52531" y="78885"/>
                    </a:cubicBezTo>
                    <a:cubicBezTo>
                      <a:pt x="63979" y="70283"/>
                      <a:pt x="71834" y="58366"/>
                      <a:pt x="81073" y="47179"/>
                    </a:cubicBezTo>
                    <a:cubicBezTo>
                      <a:pt x="90311" y="35991"/>
                      <a:pt x="100761" y="25450"/>
                      <a:pt x="117202" y="18442"/>
                    </a:cubicBezTo>
                    <a:cubicBezTo>
                      <a:pt x="133642" y="11434"/>
                      <a:pt x="156323" y="7921"/>
                      <a:pt x="190179" y="11981"/>
                    </a:cubicBezTo>
                    <a:cubicBezTo>
                      <a:pt x="192993" y="12310"/>
                      <a:pt x="195544" y="10298"/>
                      <a:pt x="195878" y="7487"/>
                    </a:cubicBezTo>
                    <a:cubicBezTo>
                      <a:pt x="196210" y="4687"/>
                      <a:pt x="194220" y="2142"/>
                      <a:pt x="191423" y="1788"/>
                    </a:cubicBezTo>
                    <a:cubicBezTo>
                      <a:pt x="173873" y="-316"/>
                      <a:pt x="158891" y="-482"/>
                      <a:pt x="146021" y="866"/>
                    </a:cubicBezTo>
                    <a:lnTo>
                      <a:pt x="146021" y="866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133">
                <a:extLst>
                  <a:ext uri="{FF2B5EF4-FFF2-40B4-BE49-F238E27FC236}">
                    <a16:creationId xmlns:a16="http://schemas.microsoft.com/office/drawing/2014/main" id="{27F1692E-5B2C-6847-696B-959726A5D257}"/>
                  </a:ext>
                </a:extLst>
              </p:cNvPr>
              <p:cNvSpPr/>
              <p:nvPr/>
            </p:nvSpPr>
            <p:spPr>
              <a:xfrm>
                <a:off x="11200044" y="2937956"/>
                <a:ext cx="28439" cy="85948"/>
              </a:xfrm>
              <a:custGeom>
                <a:avLst/>
                <a:gdLst>
                  <a:gd name="connsiteX0" fmla="*/ 4815 w 28439"/>
                  <a:gd name="connsiteY0" fmla="*/ 15 h 85948"/>
                  <a:gd name="connsiteX1" fmla="*/ 1484 w 28439"/>
                  <a:gd name="connsiteY1" fmla="*/ 1539 h 85948"/>
                  <a:gd name="connsiteX2" fmla="*/ 1525 w 28439"/>
                  <a:gd name="connsiteY2" fmla="*/ 8803 h 85948"/>
                  <a:gd name="connsiteX3" fmla="*/ 14210 w 28439"/>
                  <a:gd name="connsiteY3" fmla="*/ 28951 h 85948"/>
                  <a:gd name="connsiteX4" fmla="*/ 9995 w 28439"/>
                  <a:gd name="connsiteY4" fmla="*/ 78236 h 85948"/>
                  <a:gd name="connsiteX5" fmla="*/ 11873 w 28439"/>
                  <a:gd name="connsiteY5" fmla="*/ 85254 h 85948"/>
                  <a:gd name="connsiteX6" fmla="*/ 11883 w 28439"/>
                  <a:gd name="connsiteY6" fmla="*/ 85259 h 85948"/>
                  <a:gd name="connsiteX7" fmla="*/ 18902 w 28439"/>
                  <a:gd name="connsiteY7" fmla="*/ 83381 h 85948"/>
                  <a:gd name="connsiteX8" fmla="*/ 18907 w 28439"/>
                  <a:gd name="connsiteY8" fmla="*/ 83371 h 85948"/>
                  <a:gd name="connsiteX9" fmla="*/ 23765 w 28439"/>
                  <a:gd name="connsiteY9" fmla="*/ 25135 h 85948"/>
                  <a:gd name="connsiteX10" fmla="*/ 8752 w 28439"/>
                  <a:gd name="connsiteY10" fmla="*/ 1456 h 85948"/>
                  <a:gd name="connsiteX11" fmla="*/ 4818 w 28439"/>
                  <a:gd name="connsiteY11" fmla="*/ 12 h 85948"/>
                  <a:gd name="connsiteX12" fmla="*/ 4818 w 28439"/>
                  <a:gd name="connsiteY12" fmla="*/ 12 h 85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439" h="85948">
                    <a:moveTo>
                      <a:pt x="4815" y="15"/>
                    </a:moveTo>
                    <a:cubicBezTo>
                      <a:pt x="3554" y="95"/>
                      <a:pt x="2369" y="639"/>
                      <a:pt x="1484" y="1539"/>
                    </a:cubicBezTo>
                    <a:cubicBezTo>
                      <a:pt x="-511" y="3555"/>
                      <a:pt x="-492" y="6808"/>
                      <a:pt x="1525" y="8803"/>
                    </a:cubicBezTo>
                    <a:cubicBezTo>
                      <a:pt x="1525" y="8803"/>
                      <a:pt x="9230" y="16381"/>
                      <a:pt x="14210" y="28951"/>
                    </a:cubicBezTo>
                    <a:cubicBezTo>
                      <a:pt x="19190" y="41521"/>
                      <a:pt x="21443" y="58412"/>
                      <a:pt x="9995" y="78236"/>
                    </a:cubicBezTo>
                    <a:cubicBezTo>
                      <a:pt x="8576" y="80691"/>
                      <a:pt x="9415" y="83835"/>
                      <a:pt x="11873" y="85254"/>
                    </a:cubicBezTo>
                    <a:cubicBezTo>
                      <a:pt x="11876" y="85254"/>
                      <a:pt x="11878" y="85256"/>
                      <a:pt x="11883" y="85259"/>
                    </a:cubicBezTo>
                    <a:cubicBezTo>
                      <a:pt x="14339" y="86678"/>
                      <a:pt x="17483" y="85839"/>
                      <a:pt x="18902" y="83381"/>
                    </a:cubicBezTo>
                    <a:cubicBezTo>
                      <a:pt x="18902" y="83379"/>
                      <a:pt x="18904" y="83376"/>
                      <a:pt x="18907" y="83371"/>
                    </a:cubicBezTo>
                    <a:cubicBezTo>
                      <a:pt x="31959" y="60767"/>
                      <a:pt x="29572" y="39792"/>
                      <a:pt x="23765" y="25135"/>
                    </a:cubicBezTo>
                    <a:cubicBezTo>
                      <a:pt x="17956" y="10478"/>
                      <a:pt x="8752" y="1456"/>
                      <a:pt x="8752" y="1456"/>
                    </a:cubicBezTo>
                    <a:cubicBezTo>
                      <a:pt x="7705" y="436"/>
                      <a:pt x="6274" y="-88"/>
                      <a:pt x="4818" y="12"/>
                    </a:cubicBezTo>
                    <a:lnTo>
                      <a:pt x="4818" y="12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134">
                <a:extLst>
                  <a:ext uri="{FF2B5EF4-FFF2-40B4-BE49-F238E27FC236}">
                    <a16:creationId xmlns:a16="http://schemas.microsoft.com/office/drawing/2014/main" id="{84AA0FFC-10FE-7DCB-C310-0DA38C5EAA76}"/>
                  </a:ext>
                </a:extLst>
              </p:cNvPr>
              <p:cNvSpPr/>
              <p:nvPr/>
            </p:nvSpPr>
            <p:spPr>
              <a:xfrm>
                <a:off x="11327126" y="2838520"/>
                <a:ext cx="89945" cy="54618"/>
              </a:xfrm>
              <a:custGeom>
                <a:avLst/>
                <a:gdLst>
                  <a:gd name="connsiteX0" fmla="*/ 72528 w 89945"/>
                  <a:gd name="connsiteY0" fmla="*/ 15 h 54618"/>
                  <a:gd name="connsiteX1" fmla="*/ 15547 w 89945"/>
                  <a:gd name="connsiteY1" fmla="*/ 21868 h 54618"/>
                  <a:gd name="connsiteX2" fmla="*/ 126 w 89945"/>
                  <a:gd name="connsiteY2" fmla="*/ 48352 h 54618"/>
                  <a:gd name="connsiteX3" fmla="*/ 4016 w 89945"/>
                  <a:gd name="connsiteY3" fmla="*/ 54489 h 54618"/>
                  <a:gd name="connsiteX4" fmla="*/ 4067 w 89945"/>
                  <a:gd name="connsiteY4" fmla="*/ 54501 h 54618"/>
                  <a:gd name="connsiteX5" fmla="*/ 10164 w 89945"/>
                  <a:gd name="connsiteY5" fmla="*/ 50605 h 54618"/>
                  <a:gd name="connsiteX6" fmla="*/ 22932 w 89945"/>
                  <a:gd name="connsiteY6" fmla="*/ 29049 h 54618"/>
                  <a:gd name="connsiteX7" fmla="*/ 84385 w 89945"/>
                  <a:gd name="connsiteY7" fmla="*/ 10669 h 54618"/>
                  <a:gd name="connsiteX8" fmla="*/ 89929 w 89945"/>
                  <a:gd name="connsiteY8" fmla="*/ 5975 h 54618"/>
                  <a:gd name="connsiteX9" fmla="*/ 89929 w 89945"/>
                  <a:gd name="connsiteY9" fmla="*/ 5136 h 54618"/>
                  <a:gd name="connsiteX10" fmla="*/ 85585 w 89945"/>
                  <a:gd name="connsiteY10" fmla="*/ 2183 h 54618"/>
                  <a:gd name="connsiteX11" fmla="*/ 85329 w 89945"/>
                  <a:gd name="connsiteY11" fmla="*/ 442 h 54618"/>
                  <a:gd name="connsiteX12" fmla="*/ 85234 w 89945"/>
                  <a:gd name="connsiteY12" fmla="*/ 442 h 54618"/>
                  <a:gd name="connsiteX13" fmla="*/ 72533 w 89945"/>
                  <a:gd name="connsiteY13" fmla="*/ 18 h 54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9945" h="54618">
                    <a:moveTo>
                      <a:pt x="72528" y="15"/>
                    </a:moveTo>
                    <a:cubicBezTo>
                      <a:pt x="44352" y="503"/>
                      <a:pt x="26312" y="10781"/>
                      <a:pt x="15547" y="21868"/>
                    </a:cubicBezTo>
                    <a:cubicBezTo>
                      <a:pt x="3245" y="34541"/>
                      <a:pt x="126" y="48352"/>
                      <a:pt x="126" y="48352"/>
                    </a:cubicBezTo>
                    <a:cubicBezTo>
                      <a:pt x="-496" y="51119"/>
                      <a:pt x="1245" y="53867"/>
                      <a:pt x="4016" y="54489"/>
                    </a:cubicBezTo>
                    <a:cubicBezTo>
                      <a:pt x="4033" y="54494"/>
                      <a:pt x="4050" y="54497"/>
                      <a:pt x="4067" y="54501"/>
                    </a:cubicBezTo>
                    <a:cubicBezTo>
                      <a:pt x="6825" y="55096"/>
                      <a:pt x="9545" y="53355"/>
                      <a:pt x="10164" y="50605"/>
                    </a:cubicBezTo>
                    <a:cubicBezTo>
                      <a:pt x="10164" y="50605"/>
                      <a:pt x="12574" y="39717"/>
                      <a:pt x="22932" y="29049"/>
                    </a:cubicBezTo>
                    <a:cubicBezTo>
                      <a:pt x="33287" y="18381"/>
                      <a:pt x="51295" y="8021"/>
                      <a:pt x="84385" y="10669"/>
                    </a:cubicBezTo>
                    <a:cubicBezTo>
                      <a:pt x="87212" y="10903"/>
                      <a:pt x="89695" y="8801"/>
                      <a:pt x="89929" y="5975"/>
                    </a:cubicBezTo>
                    <a:cubicBezTo>
                      <a:pt x="89951" y="5697"/>
                      <a:pt x="89951" y="5414"/>
                      <a:pt x="89929" y="5136"/>
                    </a:cubicBezTo>
                    <a:cubicBezTo>
                      <a:pt x="88495" y="4136"/>
                      <a:pt x="87070" y="3124"/>
                      <a:pt x="85585" y="2183"/>
                    </a:cubicBezTo>
                    <a:cubicBezTo>
                      <a:pt x="85522" y="1595"/>
                      <a:pt x="85402" y="1025"/>
                      <a:pt x="85329" y="442"/>
                    </a:cubicBezTo>
                    <a:cubicBezTo>
                      <a:pt x="85297" y="442"/>
                      <a:pt x="85266" y="442"/>
                      <a:pt x="85234" y="442"/>
                    </a:cubicBezTo>
                    <a:cubicBezTo>
                      <a:pt x="80788" y="86"/>
                      <a:pt x="76557" y="-53"/>
                      <a:pt x="72533" y="18"/>
                    </a:cubicBez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 135">
                <a:extLst>
                  <a:ext uri="{FF2B5EF4-FFF2-40B4-BE49-F238E27FC236}">
                    <a16:creationId xmlns:a16="http://schemas.microsoft.com/office/drawing/2014/main" id="{F0E13BB3-7D26-01BE-7E63-A544169EE273}"/>
                  </a:ext>
                </a:extLst>
              </p:cNvPr>
              <p:cNvSpPr/>
              <p:nvPr/>
            </p:nvSpPr>
            <p:spPr>
              <a:xfrm>
                <a:off x="10797533" y="2829263"/>
                <a:ext cx="145036" cy="58656"/>
              </a:xfrm>
              <a:custGeom>
                <a:avLst/>
                <a:gdLst>
                  <a:gd name="connsiteX0" fmla="*/ 48338 w 145036"/>
                  <a:gd name="connsiteY0" fmla="*/ 865 h 58656"/>
                  <a:gd name="connsiteX1" fmla="*/ 16265 w 145036"/>
                  <a:gd name="connsiteY1" fmla="*/ 1106 h 58656"/>
                  <a:gd name="connsiteX2" fmla="*/ 7073 w 145036"/>
                  <a:gd name="connsiteY2" fmla="*/ 2791 h 58656"/>
                  <a:gd name="connsiteX3" fmla="*/ 4585 w 145036"/>
                  <a:gd name="connsiteY3" fmla="*/ 3433 h 58656"/>
                  <a:gd name="connsiteX4" fmla="*/ 3902 w 145036"/>
                  <a:gd name="connsiteY4" fmla="*/ 3637 h 58656"/>
                  <a:gd name="connsiteX5" fmla="*/ 3739 w 145036"/>
                  <a:gd name="connsiteY5" fmla="*/ 3679 h 58656"/>
                  <a:gd name="connsiteX6" fmla="*/ 3697 w 145036"/>
                  <a:gd name="connsiteY6" fmla="*/ 3679 h 58656"/>
                  <a:gd name="connsiteX7" fmla="*/ 3573 w 145036"/>
                  <a:gd name="connsiteY7" fmla="*/ 3720 h 58656"/>
                  <a:gd name="connsiteX8" fmla="*/ 0 w 145036"/>
                  <a:gd name="connsiteY8" fmla="*/ 8617 h 58656"/>
                  <a:gd name="connsiteX9" fmla="*/ 5139 w 145036"/>
                  <a:gd name="connsiteY9" fmla="*/ 13754 h 58656"/>
                  <a:gd name="connsiteX10" fmla="*/ 5180 w 145036"/>
                  <a:gd name="connsiteY10" fmla="*/ 13754 h 58656"/>
                  <a:gd name="connsiteX11" fmla="*/ 6624 w 145036"/>
                  <a:gd name="connsiteY11" fmla="*/ 13550 h 58656"/>
                  <a:gd name="connsiteX12" fmla="*/ 6665 w 145036"/>
                  <a:gd name="connsiteY12" fmla="*/ 13508 h 58656"/>
                  <a:gd name="connsiteX13" fmla="*/ 6829 w 145036"/>
                  <a:gd name="connsiteY13" fmla="*/ 13467 h 58656"/>
                  <a:gd name="connsiteX14" fmla="*/ 7309 w 145036"/>
                  <a:gd name="connsiteY14" fmla="*/ 13342 h 58656"/>
                  <a:gd name="connsiteX15" fmla="*/ 9436 w 145036"/>
                  <a:gd name="connsiteY15" fmla="*/ 12781 h 58656"/>
                  <a:gd name="connsiteX16" fmla="*/ 17625 w 145036"/>
                  <a:gd name="connsiteY16" fmla="*/ 11296 h 58656"/>
                  <a:gd name="connsiteX17" fmla="*/ 47169 w 145036"/>
                  <a:gd name="connsiteY17" fmla="*/ 11055 h 58656"/>
                  <a:gd name="connsiteX18" fmla="*/ 136245 w 145036"/>
                  <a:gd name="connsiteY18" fmla="*/ 57131 h 58656"/>
                  <a:gd name="connsiteX19" fmla="*/ 143511 w 145036"/>
                  <a:gd name="connsiteY19" fmla="*/ 57173 h 58656"/>
                  <a:gd name="connsiteX20" fmla="*/ 143552 w 145036"/>
                  <a:gd name="connsiteY20" fmla="*/ 49909 h 58656"/>
                  <a:gd name="connsiteX21" fmla="*/ 48335 w 145036"/>
                  <a:gd name="connsiteY21" fmla="*/ 863 h 58656"/>
                  <a:gd name="connsiteX22" fmla="*/ 48338 w 145036"/>
                  <a:gd name="connsiteY22" fmla="*/ 863 h 58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5036" h="58656">
                    <a:moveTo>
                      <a:pt x="48338" y="865"/>
                    </a:moveTo>
                    <a:cubicBezTo>
                      <a:pt x="35141" y="-618"/>
                      <a:pt x="24086" y="36"/>
                      <a:pt x="16265" y="1106"/>
                    </a:cubicBezTo>
                    <a:cubicBezTo>
                      <a:pt x="12353" y="1640"/>
                      <a:pt x="9226" y="2287"/>
                      <a:pt x="7073" y="2791"/>
                    </a:cubicBezTo>
                    <a:cubicBezTo>
                      <a:pt x="5995" y="3045"/>
                      <a:pt x="5168" y="3272"/>
                      <a:pt x="4585" y="3433"/>
                    </a:cubicBezTo>
                    <a:cubicBezTo>
                      <a:pt x="4292" y="3516"/>
                      <a:pt x="4058" y="3596"/>
                      <a:pt x="3902" y="3637"/>
                    </a:cubicBezTo>
                    <a:cubicBezTo>
                      <a:pt x="3819" y="3657"/>
                      <a:pt x="3778" y="3657"/>
                      <a:pt x="3739" y="3679"/>
                    </a:cubicBezTo>
                    <a:lnTo>
                      <a:pt x="3697" y="3679"/>
                    </a:lnTo>
                    <a:cubicBezTo>
                      <a:pt x="3712" y="3674"/>
                      <a:pt x="3573" y="3720"/>
                      <a:pt x="3573" y="3720"/>
                    </a:cubicBezTo>
                    <a:cubicBezTo>
                      <a:pt x="1444" y="4401"/>
                      <a:pt x="-2" y="6381"/>
                      <a:pt x="0" y="8617"/>
                    </a:cubicBezTo>
                    <a:cubicBezTo>
                      <a:pt x="0" y="11455"/>
                      <a:pt x="2300" y="13754"/>
                      <a:pt x="5139" y="13754"/>
                    </a:cubicBezTo>
                    <a:cubicBezTo>
                      <a:pt x="5153" y="13754"/>
                      <a:pt x="5165" y="13754"/>
                      <a:pt x="5180" y="13754"/>
                    </a:cubicBezTo>
                    <a:cubicBezTo>
                      <a:pt x="5180" y="13754"/>
                      <a:pt x="6592" y="13569"/>
                      <a:pt x="6624" y="13550"/>
                    </a:cubicBezTo>
                    <a:lnTo>
                      <a:pt x="6665" y="13508"/>
                    </a:lnTo>
                    <a:cubicBezTo>
                      <a:pt x="6707" y="13498"/>
                      <a:pt x="6768" y="13489"/>
                      <a:pt x="6829" y="13467"/>
                    </a:cubicBezTo>
                    <a:cubicBezTo>
                      <a:pt x="6931" y="13425"/>
                      <a:pt x="7080" y="13406"/>
                      <a:pt x="7309" y="13342"/>
                    </a:cubicBezTo>
                    <a:cubicBezTo>
                      <a:pt x="7770" y="13218"/>
                      <a:pt x="8504" y="12998"/>
                      <a:pt x="9436" y="12781"/>
                    </a:cubicBezTo>
                    <a:cubicBezTo>
                      <a:pt x="11304" y="12343"/>
                      <a:pt x="14067" y="11782"/>
                      <a:pt x="17625" y="11296"/>
                    </a:cubicBezTo>
                    <a:cubicBezTo>
                      <a:pt x="24742" y="10324"/>
                      <a:pt x="34958" y="9682"/>
                      <a:pt x="47169" y="11055"/>
                    </a:cubicBezTo>
                    <a:cubicBezTo>
                      <a:pt x="71592" y="13801"/>
                      <a:pt x="103997" y="24478"/>
                      <a:pt x="136245" y="57131"/>
                    </a:cubicBezTo>
                    <a:cubicBezTo>
                      <a:pt x="138240" y="59148"/>
                      <a:pt x="141494" y="59167"/>
                      <a:pt x="143511" y="57173"/>
                    </a:cubicBezTo>
                    <a:cubicBezTo>
                      <a:pt x="145528" y="55178"/>
                      <a:pt x="145547" y="51925"/>
                      <a:pt x="143552" y="49909"/>
                    </a:cubicBezTo>
                    <a:cubicBezTo>
                      <a:pt x="109662" y="15593"/>
                      <a:pt x="74726" y="3833"/>
                      <a:pt x="48335" y="863"/>
                    </a:cubicBezTo>
                    <a:lnTo>
                      <a:pt x="48338" y="863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136">
                <a:extLst>
                  <a:ext uri="{FF2B5EF4-FFF2-40B4-BE49-F238E27FC236}">
                    <a16:creationId xmlns:a16="http://schemas.microsoft.com/office/drawing/2014/main" id="{9B203E6E-DD3E-9523-8C59-B60FA10CE079}"/>
                  </a:ext>
                </a:extLst>
              </p:cNvPr>
              <p:cNvSpPr/>
              <p:nvPr/>
            </p:nvSpPr>
            <p:spPr>
              <a:xfrm>
                <a:off x="10926705" y="2849232"/>
                <a:ext cx="57629" cy="80023"/>
              </a:xfrm>
              <a:custGeom>
                <a:avLst/>
                <a:gdLst>
                  <a:gd name="connsiteX0" fmla="*/ 52274 w 57629"/>
                  <a:gd name="connsiteY0" fmla="*/ 0 h 80023"/>
                  <a:gd name="connsiteX1" fmla="*/ 51150 w 57629"/>
                  <a:gd name="connsiteY1" fmla="*/ 205 h 80023"/>
                  <a:gd name="connsiteX2" fmla="*/ 2256 w 57629"/>
                  <a:gd name="connsiteY2" fmla="*/ 44635 h 80023"/>
                  <a:gd name="connsiteX3" fmla="*/ 1374 w 57629"/>
                  <a:gd name="connsiteY3" fmla="*/ 76100 h 80023"/>
                  <a:gd name="connsiteX4" fmla="*/ 7580 w 57629"/>
                  <a:gd name="connsiteY4" fmla="*/ 79877 h 80023"/>
                  <a:gd name="connsiteX5" fmla="*/ 7595 w 57629"/>
                  <a:gd name="connsiteY5" fmla="*/ 79875 h 80023"/>
                  <a:gd name="connsiteX6" fmla="*/ 11368 w 57629"/>
                  <a:gd name="connsiteY6" fmla="*/ 73693 h 80023"/>
                  <a:gd name="connsiteX7" fmla="*/ 12212 w 57629"/>
                  <a:gd name="connsiteY7" fmla="*/ 47285 h 80023"/>
                  <a:gd name="connsiteX8" fmla="*/ 53799 w 57629"/>
                  <a:gd name="connsiteY8" fmla="*/ 10119 h 80023"/>
                  <a:gd name="connsiteX9" fmla="*/ 57459 w 57629"/>
                  <a:gd name="connsiteY9" fmla="*/ 3843 h 80023"/>
                  <a:gd name="connsiteX10" fmla="*/ 57452 w 57629"/>
                  <a:gd name="connsiteY10" fmla="*/ 3819 h 80023"/>
                  <a:gd name="connsiteX11" fmla="*/ 52274 w 57629"/>
                  <a:gd name="connsiteY11" fmla="*/ 5 h 80023"/>
                  <a:gd name="connsiteX12" fmla="*/ 52274 w 57629"/>
                  <a:gd name="connsiteY12" fmla="*/ 0 h 80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7629" h="80023">
                    <a:moveTo>
                      <a:pt x="52274" y="0"/>
                    </a:moveTo>
                    <a:cubicBezTo>
                      <a:pt x="51894" y="27"/>
                      <a:pt x="51516" y="95"/>
                      <a:pt x="51150" y="205"/>
                    </a:cubicBezTo>
                    <a:cubicBezTo>
                      <a:pt x="20077" y="8520"/>
                      <a:pt x="6756" y="27807"/>
                      <a:pt x="2256" y="44635"/>
                    </a:cubicBezTo>
                    <a:cubicBezTo>
                      <a:pt x="-2241" y="61462"/>
                      <a:pt x="1374" y="76100"/>
                      <a:pt x="1374" y="76100"/>
                    </a:cubicBezTo>
                    <a:cubicBezTo>
                      <a:pt x="2044" y="78858"/>
                      <a:pt x="4825" y="80548"/>
                      <a:pt x="7580" y="79877"/>
                    </a:cubicBezTo>
                    <a:cubicBezTo>
                      <a:pt x="7585" y="79877"/>
                      <a:pt x="7590" y="79877"/>
                      <a:pt x="7595" y="79875"/>
                    </a:cubicBezTo>
                    <a:cubicBezTo>
                      <a:pt x="10339" y="79202"/>
                      <a:pt x="12024" y="76441"/>
                      <a:pt x="11368" y="73693"/>
                    </a:cubicBezTo>
                    <a:cubicBezTo>
                      <a:pt x="11368" y="73693"/>
                      <a:pt x="8446" y="61370"/>
                      <a:pt x="12212" y="47285"/>
                    </a:cubicBezTo>
                    <a:cubicBezTo>
                      <a:pt x="15977" y="33201"/>
                      <a:pt x="25723" y="17632"/>
                      <a:pt x="53799" y="10119"/>
                    </a:cubicBezTo>
                    <a:cubicBezTo>
                      <a:pt x="56542" y="9398"/>
                      <a:pt x="58181" y="6586"/>
                      <a:pt x="57459" y="3843"/>
                    </a:cubicBezTo>
                    <a:cubicBezTo>
                      <a:pt x="57459" y="3836"/>
                      <a:pt x="57455" y="3826"/>
                      <a:pt x="57452" y="3819"/>
                    </a:cubicBezTo>
                    <a:cubicBezTo>
                      <a:pt x="56833" y="1492"/>
                      <a:pt x="54682" y="-95"/>
                      <a:pt x="52274" y="5"/>
                    </a:cubicBezTo>
                    <a:lnTo>
                      <a:pt x="52274" y="0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137">
                <a:extLst>
                  <a:ext uri="{FF2B5EF4-FFF2-40B4-BE49-F238E27FC236}">
                    <a16:creationId xmlns:a16="http://schemas.microsoft.com/office/drawing/2014/main" id="{D328297B-FCCD-26C7-4A3B-535C51061893}"/>
                  </a:ext>
                </a:extLst>
              </p:cNvPr>
              <p:cNvSpPr/>
              <p:nvPr/>
            </p:nvSpPr>
            <p:spPr>
              <a:xfrm>
                <a:off x="10697716" y="2776846"/>
                <a:ext cx="110122" cy="66743"/>
              </a:xfrm>
              <a:custGeom>
                <a:avLst/>
                <a:gdLst>
                  <a:gd name="connsiteX0" fmla="*/ 6256 w 110122"/>
                  <a:gd name="connsiteY0" fmla="*/ 5 h 66743"/>
                  <a:gd name="connsiteX1" fmla="*/ 4302 w 110122"/>
                  <a:gd name="connsiteY1" fmla="*/ 4772 h 66743"/>
                  <a:gd name="connsiteX2" fmla="*/ 0 w 110122"/>
                  <a:gd name="connsiteY2" fmla="*/ 7627 h 66743"/>
                  <a:gd name="connsiteX3" fmla="*/ 105477 w 110122"/>
                  <a:gd name="connsiteY3" fmla="*/ 66127 h 66743"/>
                  <a:gd name="connsiteX4" fmla="*/ 110099 w 110122"/>
                  <a:gd name="connsiteY4" fmla="*/ 60521 h 66743"/>
                  <a:gd name="connsiteX5" fmla="*/ 110099 w 110122"/>
                  <a:gd name="connsiteY5" fmla="*/ 60499 h 66743"/>
                  <a:gd name="connsiteX6" fmla="*/ 104448 w 110122"/>
                  <a:gd name="connsiteY6" fmla="*/ 55932 h 66743"/>
                  <a:gd name="connsiteX7" fmla="*/ 104438 w 110122"/>
                  <a:gd name="connsiteY7" fmla="*/ 55932 h 66743"/>
                  <a:gd name="connsiteX8" fmla="*/ 8977 w 110122"/>
                  <a:gd name="connsiteY8" fmla="*/ 2624 h 66743"/>
                  <a:gd name="connsiteX9" fmla="*/ 6258 w 110122"/>
                  <a:gd name="connsiteY9" fmla="*/ 0 h 66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0122" h="66743">
                    <a:moveTo>
                      <a:pt x="6256" y="5"/>
                    </a:moveTo>
                    <a:cubicBezTo>
                      <a:pt x="5597" y="1590"/>
                      <a:pt x="4895" y="3148"/>
                      <a:pt x="4302" y="4772"/>
                    </a:cubicBezTo>
                    <a:cubicBezTo>
                      <a:pt x="2831" y="5684"/>
                      <a:pt x="1427" y="6664"/>
                      <a:pt x="0" y="7627"/>
                    </a:cubicBezTo>
                    <a:cubicBezTo>
                      <a:pt x="1888" y="11482"/>
                      <a:pt x="33402" y="73554"/>
                      <a:pt x="105477" y="66127"/>
                    </a:cubicBezTo>
                    <a:cubicBezTo>
                      <a:pt x="108301" y="65856"/>
                      <a:pt x="110372" y="63345"/>
                      <a:pt x="110099" y="60521"/>
                    </a:cubicBezTo>
                    <a:cubicBezTo>
                      <a:pt x="110099" y="60514"/>
                      <a:pt x="110099" y="60506"/>
                      <a:pt x="110099" y="60499"/>
                    </a:cubicBezTo>
                    <a:cubicBezTo>
                      <a:pt x="109799" y="57678"/>
                      <a:pt x="107270" y="55632"/>
                      <a:pt x="104448" y="55932"/>
                    </a:cubicBezTo>
                    <a:cubicBezTo>
                      <a:pt x="104446" y="55932"/>
                      <a:pt x="104441" y="55932"/>
                      <a:pt x="104438" y="55932"/>
                    </a:cubicBezTo>
                    <a:cubicBezTo>
                      <a:pt x="36390" y="62945"/>
                      <a:pt x="8977" y="2624"/>
                      <a:pt x="8977" y="2624"/>
                    </a:cubicBezTo>
                    <a:cubicBezTo>
                      <a:pt x="8436" y="1436"/>
                      <a:pt x="7465" y="497"/>
                      <a:pt x="6258" y="0"/>
                    </a:cubicBez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138">
                <a:extLst>
                  <a:ext uri="{FF2B5EF4-FFF2-40B4-BE49-F238E27FC236}">
                    <a16:creationId xmlns:a16="http://schemas.microsoft.com/office/drawing/2014/main" id="{0E3CF231-38D4-6C0D-39C0-C9135124BA8A}"/>
                  </a:ext>
                </a:extLst>
              </p:cNvPr>
              <p:cNvSpPr/>
              <p:nvPr/>
            </p:nvSpPr>
            <p:spPr>
              <a:xfrm>
                <a:off x="11059846" y="2756841"/>
                <a:ext cx="46812" cy="127874"/>
              </a:xfrm>
              <a:custGeom>
                <a:avLst/>
                <a:gdLst>
                  <a:gd name="connsiteX0" fmla="*/ 23905 w 46812"/>
                  <a:gd name="connsiteY0" fmla="*/ 0 h 127874"/>
                  <a:gd name="connsiteX1" fmla="*/ 20493 w 46812"/>
                  <a:gd name="connsiteY1" fmla="*/ 1246 h 127874"/>
                  <a:gd name="connsiteX2" fmla="*/ 19998 w 46812"/>
                  <a:gd name="connsiteY2" fmla="*/ 8496 h 127874"/>
                  <a:gd name="connsiteX3" fmla="*/ 20013 w 46812"/>
                  <a:gd name="connsiteY3" fmla="*/ 8513 h 127874"/>
                  <a:gd name="connsiteX4" fmla="*/ 35468 w 46812"/>
                  <a:gd name="connsiteY4" fmla="*/ 42426 h 127874"/>
                  <a:gd name="connsiteX5" fmla="*/ 1788 w 46812"/>
                  <a:gd name="connsiteY5" fmla="*/ 118843 h 127874"/>
                  <a:gd name="connsiteX6" fmla="*/ 1227 w 46812"/>
                  <a:gd name="connsiteY6" fmla="*/ 126068 h 127874"/>
                  <a:gd name="connsiteX7" fmla="*/ 8470 w 46812"/>
                  <a:gd name="connsiteY7" fmla="*/ 126648 h 127874"/>
                  <a:gd name="connsiteX8" fmla="*/ 8492 w 46812"/>
                  <a:gd name="connsiteY8" fmla="*/ 126629 h 127874"/>
                  <a:gd name="connsiteX9" fmla="*/ 45584 w 46812"/>
                  <a:gd name="connsiteY9" fmla="*/ 40580 h 127874"/>
                  <a:gd name="connsiteX10" fmla="*/ 27722 w 46812"/>
                  <a:gd name="connsiteY10" fmla="*/ 1729 h 127874"/>
                  <a:gd name="connsiteX11" fmla="*/ 23908 w 46812"/>
                  <a:gd name="connsiteY11" fmla="*/ 3 h 127874"/>
                  <a:gd name="connsiteX12" fmla="*/ 23908 w 46812"/>
                  <a:gd name="connsiteY12" fmla="*/ 3 h 127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812" h="127874">
                    <a:moveTo>
                      <a:pt x="23905" y="0"/>
                    </a:moveTo>
                    <a:cubicBezTo>
                      <a:pt x="22654" y="-14"/>
                      <a:pt x="21442" y="430"/>
                      <a:pt x="20493" y="1246"/>
                    </a:cubicBezTo>
                    <a:cubicBezTo>
                      <a:pt x="18355" y="3112"/>
                      <a:pt x="18133" y="6357"/>
                      <a:pt x="19998" y="8496"/>
                    </a:cubicBezTo>
                    <a:cubicBezTo>
                      <a:pt x="20003" y="8501"/>
                      <a:pt x="20008" y="8505"/>
                      <a:pt x="20013" y="8513"/>
                    </a:cubicBezTo>
                    <a:cubicBezTo>
                      <a:pt x="20013" y="8513"/>
                      <a:pt x="31749" y="21997"/>
                      <a:pt x="35468" y="42426"/>
                    </a:cubicBezTo>
                    <a:cubicBezTo>
                      <a:pt x="39187" y="62857"/>
                      <a:pt x="35407" y="89875"/>
                      <a:pt x="1788" y="118843"/>
                    </a:cubicBezTo>
                    <a:cubicBezTo>
                      <a:pt x="-356" y="120687"/>
                      <a:pt x="-607" y="123915"/>
                      <a:pt x="1227" y="126068"/>
                    </a:cubicBezTo>
                    <a:cubicBezTo>
                      <a:pt x="3066" y="128228"/>
                      <a:pt x="6309" y="128487"/>
                      <a:pt x="8470" y="126648"/>
                    </a:cubicBezTo>
                    <a:cubicBezTo>
                      <a:pt x="8477" y="126641"/>
                      <a:pt x="8485" y="126636"/>
                      <a:pt x="8492" y="126629"/>
                    </a:cubicBezTo>
                    <a:cubicBezTo>
                      <a:pt x="44292" y="95788"/>
                      <a:pt x="49845" y="63996"/>
                      <a:pt x="45584" y="40580"/>
                    </a:cubicBezTo>
                    <a:cubicBezTo>
                      <a:pt x="41321" y="17164"/>
                      <a:pt x="27722" y="1729"/>
                      <a:pt x="27722" y="1729"/>
                    </a:cubicBezTo>
                    <a:cubicBezTo>
                      <a:pt x="26754" y="639"/>
                      <a:pt x="25366" y="10"/>
                      <a:pt x="23908" y="3"/>
                    </a:cubicBezTo>
                    <a:lnTo>
                      <a:pt x="23908" y="3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139">
                <a:extLst>
                  <a:ext uri="{FF2B5EF4-FFF2-40B4-BE49-F238E27FC236}">
                    <a16:creationId xmlns:a16="http://schemas.microsoft.com/office/drawing/2014/main" id="{666124C9-2B9E-ACED-3295-F88C0677473D}"/>
                  </a:ext>
                </a:extLst>
              </p:cNvPr>
              <p:cNvSpPr/>
              <p:nvPr/>
            </p:nvSpPr>
            <p:spPr>
              <a:xfrm>
                <a:off x="11097622" y="2796648"/>
                <a:ext cx="64262" cy="55415"/>
              </a:xfrm>
              <a:custGeom>
                <a:avLst/>
                <a:gdLst>
                  <a:gd name="connsiteX0" fmla="*/ 3831 w 64262"/>
                  <a:gd name="connsiteY0" fmla="*/ 1493 h 55415"/>
                  <a:gd name="connsiteX1" fmla="*/ 170 w 64262"/>
                  <a:gd name="connsiteY1" fmla="*/ 7770 h 55415"/>
                  <a:gd name="connsiteX2" fmla="*/ 178 w 64262"/>
                  <a:gd name="connsiteY2" fmla="*/ 7794 h 55415"/>
                  <a:gd name="connsiteX3" fmla="*/ 6480 w 64262"/>
                  <a:gd name="connsiteY3" fmla="*/ 11405 h 55415"/>
                  <a:gd name="connsiteX4" fmla="*/ 28719 w 64262"/>
                  <a:gd name="connsiteY4" fmla="*/ 11968 h 55415"/>
                  <a:gd name="connsiteX5" fmla="*/ 54008 w 64262"/>
                  <a:gd name="connsiteY5" fmla="*/ 50739 h 55415"/>
                  <a:gd name="connsiteX6" fmla="*/ 59585 w 64262"/>
                  <a:gd name="connsiteY6" fmla="*/ 55394 h 55415"/>
                  <a:gd name="connsiteX7" fmla="*/ 59585 w 64262"/>
                  <a:gd name="connsiteY7" fmla="*/ 55394 h 55415"/>
                  <a:gd name="connsiteX8" fmla="*/ 64241 w 64262"/>
                  <a:gd name="connsiteY8" fmla="*/ 49817 h 55415"/>
                  <a:gd name="connsiteX9" fmla="*/ 64241 w 64262"/>
                  <a:gd name="connsiteY9" fmla="*/ 49817 h 55415"/>
                  <a:gd name="connsiteX10" fmla="*/ 31685 w 64262"/>
                  <a:gd name="connsiteY10" fmla="*/ 2095 h 55415"/>
                  <a:gd name="connsiteX11" fmla="*/ 3826 w 64262"/>
                  <a:gd name="connsiteY11" fmla="*/ 1493 h 55415"/>
                  <a:gd name="connsiteX12" fmla="*/ 3826 w 64262"/>
                  <a:gd name="connsiteY12" fmla="*/ 1493 h 55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4262" h="55415">
                    <a:moveTo>
                      <a:pt x="3831" y="1493"/>
                    </a:moveTo>
                    <a:cubicBezTo>
                      <a:pt x="1087" y="2215"/>
                      <a:pt x="-552" y="5026"/>
                      <a:pt x="170" y="7770"/>
                    </a:cubicBezTo>
                    <a:cubicBezTo>
                      <a:pt x="170" y="7777"/>
                      <a:pt x="175" y="7787"/>
                      <a:pt x="178" y="7794"/>
                    </a:cubicBezTo>
                    <a:cubicBezTo>
                      <a:pt x="921" y="10530"/>
                      <a:pt x="3743" y="12146"/>
                      <a:pt x="6480" y="11405"/>
                    </a:cubicBezTo>
                    <a:cubicBezTo>
                      <a:pt x="6480" y="11405"/>
                      <a:pt x="17498" y="8606"/>
                      <a:pt x="28719" y="11968"/>
                    </a:cubicBezTo>
                    <a:cubicBezTo>
                      <a:pt x="39940" y="15329"/>
                      <a:pt x="51547" y="23770"/>
                      <a:pt x="54008" y="50739"/>
                    </a:cubicBezTo>
                    <a:cubicBezTo>
                      <a:pt x="54261" y="53565"/>
                      <a:pt x="56759" y="55650"/>
                      <a:pt x="59585" y="55394"/>
                    </a:cubicBezTo>
                    <a:lnTo>
                      <a:pt x="59585" y="55394"/>
                    </a:lnTo>
                    <a:cubicBezTo>
                      <a:pt x="62412" y="55140"/>
                      <a:pt x="64497" y="52643"/>
                      <a:pt x="64241" y="49817"/>
                    </a:cubicBezTo>
                    <a:lnTo>
                      <a:pt x="64241" y="49817"/>
                    </a:lnTo>
                    <a:cubicBezTo>
                      <a:pt x="61507" y="19879"/>
                      <a:pt x="46152" y="6428"/>
                      <a:pt x="31685" y="2095"/>
                    </a:cubicBezTo>
                    <a:cubicBezTo>
                      <a:pt x="17220" y="-2238"/>
                      <a:pt x="3826" y="1493"/>
                      <a:pt x="3826" y="1493"/>
                    </a:cubicBezTo>
                    <a:lnTo>
                      <a:pt x="3826" y="1493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140">
                <a:extLst>
                  <a:ext uri="{FF2B5EF4-FFF2-40B4-BE49-F238E27FC236}">
                    <a16:creationId xmlns:a16="http://schemas.microsoft.com/office/drawing/2014/main" id="{8B8D48FC-E513-CF55-1E52-26555051C37A}"/>
                  </a:ext>
                </a:extLst>
              </p:cNvPr>
              <p:cNvSpPr/>
              <p:nvPr/>
            </p:nvSpPr>
            <p:spPr>
              <a:xfrm>
                <a:off x="11070740" y="2647299"/>
                <a:ext cx="42075" cy="119829"/>
              </a:xfrm>
              <a:custGeom>
                <a:avLst/>
                <a:gdLst>
                  <a:gd name="connsiteX0" fmla="*/ 674 w 42075"/>
                  <a:gd name="connsiteY0" fmla="*/ 0 h 119829"/>
                  <a:gd name="connsiteX1" fmla="*/ 1735 w 42075"/>
                  <a:gd name="connsiteY1" fmla="*/ 6393 h 119829"/>
                  <a:gd name="connsiteX2" fmla="*/ 29265 w 42075"/>
                  <a:gd name="connsiteY2" fmla="*/ 79526 h 119829"/>
                  <a:gd name="connsiteX3" fmla="*/ 9564 w 42075"/>
                  <a:gd name="connsiteY3" fmla="*/ 110830 h 119829"/>
                  <a:gd name="connsiteX4" fmla="*/ 9108 w 42075"/>
                  <a:gd name="connsiteY4" fmla="*/ 118082 h 119829"/>
                  <a:gd name="connsiteX5" fmla="*/ 9120 w 42075"/>
                  <a:gd name="connsiteY5" fmla="*/ 118094 h 119829"/>
                  <a:gd name="connsiteX6" fmla="*/ 16373 w 42075"/>
                  <a:gd name="connsiteY6" fmla="*/ 118540 h 119829"/>
                  <a:gd name="connsiteX7" fmla="*/ 16385 w 42075"/>
                  <a:gd name="connsiteY7" fmla="*/ 118531 h 119829"/>
                  <a:gd name="connsiteX8" fmla="*/ 39061 w 42075"/>
                  <a:gd name="connsiteY8" fmla="*/ 82574 h 119829"/>
                  <a:gd name="connsiteX9" fmla="*/ 10193 w 42075"/>
                  <a:gd name="connsiteY9" fmla="*/ 276 h 119829"/>
                  <a:gd name="connsiteX10" fmla="*/ 5137 w 42075"/>
                  <a:gd name="connsiteY10" fmla="*/ 2570 h 119829"/>
                  <a:gd name="connsiteX11" fmla="*/ 677 w 42075"/>
                  <a:gd name="connsiteY11" fmla="*/ 0 h 119829"/>
                  <a:gd name="connsiteX12" fmla="*/ 677 w 42075"/>
                  <a:gd name="connsiteY12" fmla="*/ 0 h 119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2075" h="119829">
                    <a:moveTo>
                      <a:pt x="674" y="0"/>
                    </a:moveTo>
                    <a:cubicBezTo>
                      <a:pt x="-531" y="2114"/>
                      <a:pt x="-87" y="4782"/>
                      <a:pt x="1735" y="6393"/>
                    </a:cubicBezTo>
                    <a:cubicBezTo>
                      <a:pt x="34098" y="35296"/>
                      <a:pt x="35189" y="60528"/>
                      <a:pt x="29265" y="79526"/>
                    </a:cubicBezTo>
                    <a:cubicBezTo>
                      <a:pt x="23341" y="98524"/>
                      <a:pt x="9564" y="110830"/>
                      <a:pt x="9564" y="110830"/>
                    </a:cubicBezTo>
                    <a:cubicBezTo>
                      <a:pt x="7435" y="112705"/>
                      <a:pt x="7230" y="115953"/>
                      <a:pt x="9108" y="118082"/>
                    </a:cubicBezTo>
                    <a:cubicBezTo>
                      <a:pt x="9113" y="118087"/>
                      <a:pt x="9115" y="118089"/>
                      <a:pt x="9120" y="118094"/>
                    </a:cubicBezTo>
                    <a:cubicBezTo>
                      <a:pt x="11000" y="120220"/>
                      <a:pt x="14246" y="120420"/>
                      <a:pt x="16373" y="118540"/>
                    </a:cubicBezTo>
                    <a:cubicBezTo>
                      <a:pt x="16378" y="118536"/>
                      <a:pt x="16380" y="118533"/>
                      <a:pt x="16385" y="118531"/>
                    </a:cubicBezTo>
                    <a:cubicBezTo>
                      <a:pt x="16385" y="118531"/>
                      <a:pt x="32169" y="104676"/>
                      <a:pt x="39061" y="82574"/>
                    </a:cubicBezTo>
                    <a:cubicBezTo>
                      <a:pt x="45839" y="60843"/>
                      <a:pt x="43171" y="30651"/>
                      <a:pt x="10193" y="276"/>
                    </a:cubicBezTo>
                    <a:cubicBezTo>
                      <a:pt x="8495" y="1007"/>
                      <a:pt x="6803" y="1756"/>
                      <a:pt x="5137" y="2570"/>
                    </a:cubicBezTo>
                    <a:cubicBezTo>
                      <a:pt x="3676" y="1661"/>
                      <a:pt x="2172" y="841"/>
                      <a:pt x="677" y="0"/>
                    </a:cubicBezTo>
                    <a:lnTo>
                      <a:pt x="677" y="0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 141">
                <a:extLst>
                  <a:ext uri="{FF2B5EF4-FFF2-40B4-BE49-F238E27FC236}">
                    <a16:creationId xmlns:a16="http://schemas.microsoft.com/office/drawing/2014/main" id="{8E96895C-032B-DF4B-4628-49D0FE7DA795}"/>
                  </a:ext>
                </a:extLst>
              </p:cNvPr>
              <p:cNvSpPr/>
              <p:nvPr/>
            </p:nvSpPr>
            <p:spPr>
              <a:xfrm>
                <a:off x="11336640" y="3012122"/>
                <a:ext cx="145438" cy="98749"/>
              </a:xfrm>
              <a:custGeom>
                <a:avLst/>
                <a:gdLst>
                  <a:gd name="connsiteX0" fmla="*/ 143605 w 145438"/>
                  <a:gd name="connsiteY0" fmla="*/ 2 h 98749"/>
                  <a:gd name="connsiteX1" fmla="*/ 143276 w 145438"/>
                  <a:gd name="connsiteY1" fmla="*/ 12 h 98749"/>
                  <a:gd name="connsiteX2" fmla="*/ 139379 w 145438"/>
                  <a:gd name="connsiteY2" fmla="*/ 2221 h 98749"/>
                  <a:gd name="connsiteX3" fmla="*/ 109513 w 145438"/>
                  <a:gd name="connsiteY3" fmla="*/ 19722 h 98749"/>
                  <a:gd name="connsiteX4" fmla="*/ 68165 w 145438"/>
                  <a:gd name="connsiteY4" fmla="*/ 23938 h 98749"/>
                  <a:gd name="connsiteX5" fmla="*/ 26541 w 145438"/>
                  <a:gd name="connsiteY5" fmla="*/ 39505 h 98749"/>
                  <a:gd name="connsiteX6" fmla="*/ 85 w 145438"/>
                  <a:gd name="connsiteY6" fmla="*/ 92684 h 98749"/>
                  <a:gd name="connsiteX7" fmla="*/ 4213 w 145438"/>
                  <a:gd name="connsiteY7" fmla="*/ 98663 h 98749"/>
                  <a:gd name="connsiteX8" fmla="*/ 4213 w 145438"/>
                  <a:gd name="connsiteY8" fmla="*/ 98663 h 98749"/>
                  <a:gd name="connsiteX9" fmla="*/ 10201 w 145438"/>
                  <a:gd name="connsiteY9" fmla="*/ 94547 h 98749"/>
                  <a:gd name="connsiteX10" fmla="*/ 10203 w 145438"/>
                  <a:gd name="connsiteY10" fmla="*/ 94532 h 98749"/>
                  <a:gd name="connsiteX11" fmla="*/ 33123 w 145438"/>
                  <a:gd name="connsiteY11" fmla="*/ 47415 h 98749"/>
                  <a:gd name="connsiteX12" fmla="*/ 69403 w 145438"/>
                  <a:gd name="connsiteY12" fmla="*/ 34130 h 98749"/>
                  <a:gd name="connsiteX13" fmla="*/ 111515 w 145438"/>
                  <a:gd name="connsiteY13" fmla="*/ 29829 h 98749"/>
                  <a:gd name="connsiteX14" fmla="*/ 145439 w 145438"/>
                  <a:gd name="connsiteY14" fmla="*/ 11087 h 98749"/>
                  <a:gd name="connsiteX15" fmla="*/ 143590 w 145438"/>
                  <a:gd name="connsiteY15" fmla="*/ 5140 h 98749"/>
                  <a:gd name="connsiteX16" fmla="*/ 144122 w 145438"/>
                  <a:gd name="connsiteY16" fmla="*/ 44 h 98749"/>
                  <a:gd name="connsiteX17" fmla="*/ 143603 w 145438"/>
                  <a:gd name="connsiteY17" fmla="*/ 0 h 98749"/>
                  <a:gd name="connsiteX18" fmla="*/ 143603 w 145438"/>
                  <a:gd name="connsiteY18" fmla="*/ 0 h 98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5438" h="98749">
                    <a:moveTo>
                      <a:pt x="143605" y="2"/>
                    </a:moveTo>
                    <a:cubicBezTo>
                      <a:pt x="143495" y="2"/>
                      <a:pt x="143385" y="5"/>
                      <a:pt x="143276" y="12"/>
                    </a:cubicBezTo>
                    <a:cubicBezTo>
                      <a:pt x="141708" y="115"/>
                      <a:pt x="140271" y="927"/>
                      <a:pt x="139379" y="2221"/>
                    </a:cubicBezTo>
                    <a:cubicBezTo>
                      <a:pt x="131960" y="12889"/>
                      <a:pt x="121914" y="17296"/>
                      <a:pt x="109513" y="19722"/>
                    </a:cubicBezTo>
                    <a:cubicBezTo>
                      <a:pt x="97111" y="22148"/>
                      <a:pt x="82663" y="22194"/>
                      <a:pt x="68165" y="23938"/>
                    </a:cubicBezTo>
                    <a:cubicBezTo>
                      <a:pt x="53666" y="25681"/>
                      <a:pt x="38884" y="29251"/>
                      <a:pt x="26541" y="39505"/>
                    </a:cubicBezTo>
                    <a:cubicBezTo>
                      <a:pt x="14200" y="49760"/>
                      <a:pt x="4813" y="66393"/>
                      <a:pt x="85" y="92684"/>
                    </a:cubicBezTo>
                    <a:cubicBezTo>
                      <a:pt x="-425" y="95476"/>
                      <a:pt x="1423" y="98150"/>
                      <a:pt x="4213" y="98663"/>
                    </a:cubicBezTo>
                    <a:cubicBezTo>
                      <a:pt x="4213" y="98663"/>
                      <a:pt x="4213" y="98663"/>
                      <a:pt x="4213" y="98663"/>
                    </a:cubicBezTo>
                    <a:cubicBezTo>
                      <a:pt x="7003" y="99179"/>
                      <a:pt x="9684" y="97336"/>
                      <a:pt x="10201" y="94547"/>
                    </a:cubicBezTo>
                    <a:cubicBezTo>
                      <a:pt x="10201" y="94542"/>
                      <a:pt x="10201" y="94537"/>
                      <a:pt x="10203" y="94532"/>
                    </a:cubicBezTo>
                    <a:cubicBezTo>
                      <a:pt x="14649" y="69804"/>
                      <a:pt x="22980" y="55844"/>
                      <a:pt x="33123" y="47415"/>
                    </a:cubicBezTo>
                    <a:cubicBezTo>
                      <a:pt x="43267" y="38985"/>
                      <a:pt x="55739" y="35774"/>
                      <a:pt x="69403" y="34130"/>
                    </a:cubicBezTo>
                    <a:cubicBezTo>
                      <a:pt x="83068" y="32487"/>
                      <a:pt x="97706" y="32531"/>
                      <a:pt x="111515" y="29829"/>
                    </a:cubicBezTo>
                    <a:cubicBezTo>
                      <a:pt x="124202" y="27349"/>
                      <a:pt x="136396" y="22163"/>
                      <a:pt x="145439" y="11087"/>
                    </a:cubicBezTo>
                    <a:cubicBezTo>
                      <a:pt x="144842" y="9100"/>
                      <a:pt x="144293" y="7098"/>
                      <a:pt x="143590" y="5140"/>
                    </a:cubicBezTo>
                    <a:cubicBezTo>
                      <a:pt x="143825" y="3448"/>
                      <a:pt x="143961" y="1743"/>
                      <a:pt x="144122" y="44"/>
                    </a:cubicBezTo>
                    <a:cubicBezTo>
                      <a:pt x="143949" y="19"/>
                      <a:pt x="143776" y="5"/>
                      <a:pt x="143603" y="0"/>
                    </a:cubicBezTo>
                    <a:lnTo>
                      <a:pt x="143603" y="0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142">
                <a:extLst>
                  <a:ext uri="{FF2B5EF4-FFF2-40B4-BE49-F238E27FC236}">
                    <a16:creationId xmlns:a16="http://schemas.microsoft.com/office/drawing/2014/main" id="{B5EF5CAD-502C-D7B9-C7FF-D4855C1DFE8A}"/>
                  </a:ext>
                </a:extLst>
              </p:cNvPr>
              <p:cNvSpPr/>
              <p:nvPr/>
            </p:nvSpPr>
            <p:spPr>
              <a:xfrm>
                <a:off x="11338173" y="2997129"/>
                <a:ext cx="40723" cy="57294"/>
              </a:xfrm>
              <a:custGeom>
                <a:avLst/>
                <a:gdLst>
                  <a:gd name="connsiteX0" fmla="*/ 7144 w 40723"/>
                  <a:gd name="connsiteY0" fmla="*/ 0 h 57294"/>
                  <a:gd name="connsiteX1" fmla="*/ 2447 w 40723"/>
                  <a:gd name="connsiteY1" fmla="*/ 3653 h 57294"/>
                  <a:gd name="connsiteX2" fmla="*/ 13687 w 40723"/>
                  <a:gd name="connsiteY2" fmla="*/ 48002 h 57294"/>
                  <a:gd name="connsiteX3" fmla="*/ 34803 w 40723"/>
                  <a:gd name="connsiteY3" fmla="*/ 57234 h 57294"/>
                  <a:gd name="connsiteX4" fmla="*/ 40663 w 40723"/>
                  <a:gd name="connsiteY4" fmla="*/ 52940 h 57294"/>
                  <a:gd name="connsiteX5" fmla="*/ 36369 w 40723"/>
                  <a:gd name="connsiteY5" fmla="*/ 47081 h 57294"/>
                  <a:gd name="connsiteX6" fmla="*/ 19950 w 40723"/>
                  <a:gd name="connsiteY6" fmla="*/ 39856 h 57294"/>
                  <a:gd name="connsiteX7" fmla="*/ 12283 w 40723"/>
                  <a:gd name="connsiteY7" fmla="*/ 6625 h 57294"/>
                  <a:gd name="connsiteX8" fmla="*/ 8871 w 40723"/>
                  <a:gd name="connsiteY8" fmla="*/ 244 h 57294"/>
                  <a:gd name="connsiteX9" fmla="*/ 7144 w 40723"/>
                  <a:gd name="connsiteY9" fmla="*/ 2 h 57294"/>
                  <a:gd name="connsiteX10" fmla="*/ 7144 w 40723"/>
                  <a:gd name="connsiteY10" fmla="*/ 2 h 57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723" h="57294">
                    <a:moveTo>
                      <a:pt x="7144" y="0"/>
                    </a:moveTo>
                    <a:cubicBezTo>
                      <a:pt x="4961" y="95"/>
                      <a:pt x="3076" y="1561"/>
                      <a:pt x="2447" y="3653"/>
                    </a:cubicBezTo>
                    <a:cubicBezTo>
                      <a:pt x="-4233" y="25591"/>
                      <a:pt x="3844" y="40377"/>
                      <a:pt x="13687" y="48002"/>
                    </a:cubicBezTo>
                    <a:cubicBezTo>
                      <a:pt x="23530" y="55627"/>
                      <a:pt x="34803" y="57234"/>
                      <a:pt x="34803" y="57234"/>
                    </a:cubicBezTo>
                    <a:cubicBezTo>
                      <a:pt x="37607" y="57666"/>
                      <a:pt x="40232" y="55744"/>
                      <a:pt x="40663" y="52940"/>
                    </a:cubicBezTo>
                    <a:cubicBezTo>
                      <a:pt x="41095" y="50136"/>
                      <a:pt x="39173" y="47512"/>
                      <a:pt x="36369" y="47081"/>
                    </a:cubicBezTo>
                    <a:cubicBezTo>
                      <a:pt x="36369" y="47081"/>
                      <a:pt x="27316" y="45562"/>
                      <a:pt x="19950" y="39856"/>
                    </a:cubicBezTo>
                    <a:cubicBezTo>
                      <a:pt x="12585" y="34150"/>
                      <a:pt x="6556" y="25433"/>
                      <a:pt x="12283" y="6625"/>
                    </a:cubicBezTo>
                    <a:cubicBezTo>
                      <a:pt x="13090" y="3921"/>
                      <a:pt x="11568" y="1073"/>
                      <a:pt x="8871" y="244"/>
                    </a:cubicBezTo>
                    <a:cubicBezTo>
                      <a:pt x="8312" y="66"/>
                      <a:pt x="7729" y="-15"/>
                      <a:pt x="7144" y="2"/>
                    </a:cubicBezTo>
                    <a:lnTo>
                      <a:pt x="7144" y="2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143">
                <a:extLst>
                  <a:ext uri="{FF2B5EF4-FFF2-40B4-BE49-F238E27FC236}">
                    <a16:creationId xmlns:a16="http://schemas.microsoft.com/office/drawing/2014/main" id="{338CE680-E48B-ADEC-E76F-10AF7A6A9FC7}"/>
                  </a:ext>
                </a:extLst>
              </p:cNvPr>
              <p:cNvSpPr/>
              <p:nvPr/>
            </p:nvSpPr>
            <p:spPr>
              <a:xfrm>
                <a:off x="10797543" y="2757828"/>
                <a:ext cx="127918" cy="85178"/>
              </a:xfrm>
              <a:custGeom>
                <a:avLst/>
                <a:gdLst>
                  <a:gd name="connsiteX0" fmla="*/ 123994 w 127918"/>
                  <a:gd name="connsiteY0" fmla="*/ 2383 h 85178"/>
                  <a:gd name="connsiteX1" fmla="*/ 33433 w 127918"/>
                  <a:gd name="connsiteY1" fmla="*/ 33529 h 85178"/>
                  <a:gd name="connsiteX2" fmla="*/ 558 w 127918"/>
                  <a:gd name="connsiteY2" fmla="*/ 77717 h 85178"/>
                  <a:gd name="connsiteX3" fmla="*/ 2806 w 127918"/>
                  <a:gd name="connsiteY3" fmla="*/ 84621 h 85178"/>
                  <a:gd name="connsiteX4" fmla="*/ 9711 w 127918"/>
                  <a:gd name="connsiteY4" fmla="*/ 82372 h 85178"/>
                  <a:gd name="connsiteX5" fmla="*/ 40701 w 127918"/>
                  <a:gd name="connsiteY5" fmla="*/ 40793 h 85178"/>
                  <a:gd name="connsiteX6" fmla="*/ 121546 w 127918"/>
                  <a:gd name="connsiteY6" fmla="*/ 12378 h 85178"/>
                  <a:gd name="connsiteX7" fmla="*/ 127765 w 127918"/>
                  <a:gd name="connsiteY7" fmla="*/ 8620 h 85178"/>
                  <a:gd name="connsiteX8" fmla="*/ 127767 w 127918"/>
                  <a:gd name="connsiteY8" fmla="*/ 8606 h 85178"/>
                  <a:gd name="connsiteX9" fmla="*/ 124009 w 127918"/>
                  <a:gd name="connsiteY9" fmla="*/ 2388 h 85178"/>
                  <a:gd name="connsiteX10" fmla="*/ 123994 w 127918"/>
                  <a:gd name="connsiteY10" fmla="*/ 2385 h 85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7918" h="85178">
                    <a:moveTo>
                      <a:pt x="123994" y="2383"/>
                    </a:moveTo>
                    <a:cubicBezTo>
                      <a:pt x="85932" y="-6902"/>
                      <a:pt x="54539" y="12517"/>
                      <a:pt x="33433" y="33529"/>
                    </a:cubicBezTo>
                    <a:cubicBezTo>
                      <a:pt x="12328" y="54540"/>
                      <a:pt x="558" y="77717"/>
                      <a:pt x="558" y="77717"/>
                    </a:cubicBezTo>
                    <a:cubicBezTo>
                      <a:pt x="-725" y="80244"/>
                      <a:pt x="280" y="83333"/>
                      <a:pt x="2806" y="84621"/>
                    </a:cubicBezTo>
                    <a:cubicBezTo>
                      <a:pt x="5333" y="85903"/>
                      <a:pt x="8423" y="84899"/>
                      <a:pt x="9711" y="82372"/>
                    </a:cubicBezTo>
                    <a:cubicBezTo>
                      <a:pt x="9711" y="82372"/>
                      <a:pt x="20920" y="60485"/>
                      <a:pt x="40701" y="40793"/>
                    </a:cubicBezTo>
                    <a:cubicBezTo>
                      <a:pt x="60482" y="21100"/>
                      <a:pt x="87924" y="4175"/>
                      <a:pt x="121546" y="12378"/>
                    </a:cubicBezTo>
                    <a:cubicBezTo>
                      <a:pt x="124302" y="13058"/>
                      <a:pt x="127084" y="11373"/>
                      <a:pt x="127765" y="8620"/>
                    </a:cubicBezTo>
                    <a:cubicBezTo>
                      <a:pt x="127765" y="8616"/>
                      <a:pt x="127765" y="8611"/>
                      <a:pt x="127767" y="8606"/>
                    </a:cubicBezTo>
                    <a:cubicBezTo>
                      <a:pt x="128448" y="5850"/>
                      <a:pt x="126763" y="3068"/>
                      <a:pt x="124009" y="2388"/>
                    </a:cubicBezTo>
                    <a:cubicBezTo>
                      <a:pt x="124004" y="2388"/>
                      <a:pt x="123999" y="2388"/>
                      <a:pt x="123994" y="2385"/>
                    </a:cubicBez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144">
                <a:extLst>
                  <a:ext uri="{FF2B5EF4-FFF2-40B4-BE49-F238E27FC236}">
                    <a16:creationId xmlns:a16="http://schemas.microsoft.com/office/drawing/2014/main" id="{E6B662DC-28EE-5260-99F1-1E66571AD679}"/>
                  </a:ext>
                </a:extLst>
              </p:cNvPr>
              <p:cNvSpPr/>
              <p:nvPr/>
            </p:nvSpPr>
            <p:spPr>
              <a:xfrm>
                <a:off x="11203480" y="2809558"/>
                <a:ext cx="87965" cy="78897"/>
              </a:xfrm>
              <a:custGeom>
                <a:avLst/>
                <a:gdLst>
                  <a:gd name="connsiteX0" fmla="*/ 4630 w 87965"/>
                  <a:gd name="connsiteY0" fmla="*/ 21 h 78897"/>
                  <a:gd name="connsiteX1" fmla="*/ 14 w 87965"/>
                  <a:gd name="connsiteY1" fmla="*/ 4756 h 78897"/>
                  <a:gd name="connsiteX2" fmla="*/ 4764 w 87965"/>
                  <a:gd name="connsiteY2" fmla="*/ 10252 h 78897"/>
                  <a:gd name="connsiteX3" fmla="*/ 4789 w 87965"/>
                  <a:gd name="connsiteY3" fmla="*/ 10252 h 78897"/>
                  <a:gd name="connsiteX4" fmla="*/ 64318 w 87965"/>
                  <a:gd name="connsiteY4" fmla="*/ 44046 h 78897"/>
                  <a:gd name="connsiteX5" fmla="*/ 77805 w 87965"/>
                  <a:gd name="connsiteY5" fmla="*/ 74709 h 78897"/>
                  <a:gd name="connsiteX6" fmla="*/ 83805 w 87965"/>
                  <a:gd name="connsiteY6" fmla="*/ 78808 h 78897"/>
                  <a:gd name="connsiteX7" fmla="*/ 83824 w 87965"/>
                  <a:gd name="connsiteY7" fmla="*/ 78803 h 78897"/>
                  <a:gd name="connsiteX8" fmla="*/ 87878 w 87965"/>
                  <a:gd name="connsiteY8" fmla="*/ 72824 h 78897"/>
                  <a:gd name="connsiteX9" fmla="*/ 72825 w 87965"/>
                  <a:gd name="connsiteY9" fmla="*/ 38267 h 78897"/>
                  <a:gd name="connsiteX10" fmla="*/ 5506 w 87965"/>
                  <a:gd name="connsiteY10" fmla="*/ 18 h 78897"/>
                  <a:gd name="connsiteX11" fmla="*/ 4623 w 87965"/>
                  <a:gd name="connsiteY11" fmla="*/ 18 h 78897"/>
                  <a:gd name="connsiteX12" fmla="*/ 4623 w 87965"/>
                  <a:gd name="connsiteY12" fmla="*/ 18 h 78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7965" h="78897">
                    <a:moveTo>
                      <a:pt x="4630" y="21"/>
                    </a:moveTo>
                    <a:cubicBezTo>
                      <a:pt x="2145" y="267"/>
                      <a:pt x="197" y="2266"/>
                      <a:pt x="14" y="4756"/>
                    </a:cubicBezTo>
                    <a:cubicBezTo>
                      <a:pt x="-191" y="7587"/>
                      <a:pt x="1935" y="10047"/>
                      <a:pt x="4764" y="10252"/>
                    </a:cubicBezTo>
                    <a:cubicBezTo>
                      <a:pt x="4772" y="10252"/>
                      <a:pt x="4782" y="10252"/>
                      <a:pt x="4789" y="10252"/>
                    </a:cubicBezTo>
                    <a:cubicBezTo>
                      <a:pt x="35928" y="12413"/>
                      <a:pt x="53707" y="28370"/>
                      <a:pt x="64318" y="44046"/>
                    </a:cubicBezTo>
                    <a:cubicBezTo>
                      <a:pt x="74930" y="59723"/>
                      <a:pt x="77805" y="74709"/>
                      <a:pt x="77805" y="74709"/>
                    </a:cubicBezTo>
                    <a:cubicBezTo>
                      <a:pt x="78330" y="77496"/>
                      <a:pt x="81017" y="79332"/>
                      <a:pt x="83805" y="78808"/>
                    </a:cubicBezTo>
                    <a:cubicBezTo>
                      <a:pt x="83812" y="78808"/>
                      <a:pt x="83819" y="78805"/>
                      <a:pt x="83824" y="78803"/>
                    </a:cubicBezTo>
                    <a:cubicBezTo>
                      <a:pt x="86585" y="78257"/>
                      <a:pt x="88395" y="75589"/>
                      <a:pt x="87878" y="72824"/>
                    </a:cubicBezTo>
                    <a:cubicBezTo>
                      <a:pt x="87878" y="72824"/>
                      <a:pt x="84675" y="55775"/>
                      <a:pt x="72825" y="38267"/>
                    </a:cubicBezTo>
                    <a:cubicBezTo>
                      <a:pt x="60972" y="20762"/>
                      <a:pt x="39928" y="2408"/>
                      <a:pt x="5506" y="18"/>
                    </a:cubicBezTo>
                    <a:cubicBezTo>
                      <a:pt x="5211" y="-6"/>
                      <a:pt x="4916" y="-6"/>
                      <a:pt x="4623" y="18"/>
                    </a:cubicBezTo>
                    <a:lnTo>
                      <a:pt x="4623" y="18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145">
                <a:extLst>
                  <a:ext uri="{FF2B5EF4-FFF2-40B4-BE49-F238E27FC236}">
                    <a16:creationId xmlns:a16="http://schemas.microsoft.com/office/drawing/2014/main" id="{B1CEEAC4-5B03-2EB0-CB9F-62F2D724F19C}"/>
                  </a:ext>
                </a:extLst>
              </p:cNvPr>
              <p:cNvSpPr/>
              <p:nvPr/>
            </p:nvSpPr>
            <p:spPr>
              <a:xfrm>
                <a:off x="11069852" y="2988619"/>
                <a:ext cx="39368" cy="64183"/>
              </a:xfrm>
              <a:custGeom>
                <a:avLst/>
                <a:gdLst>
                  <a:gd name="connsiteX0" fmla="*/ 5228 w 39368"/>
                  <a:gd name="connsiteY0" fmla="*/ 2 h 64183"/>
                  <a:gd name="connsiteX1" fmla="*/ 331 w 39368"/>
                  <a:gd name="connsiteY1" fmla="*/ 3333 h 64183"/>
                  <a:gd name="connsiteX2" fmla="*/ 3330 w 39368"/>
                  <a:gd name="connsiteY2" fmla="*/ 9951 h 64183"/>
                  <a:gd name="connsiteX3" fmla="*/ 3343 w 39368"/>
                  <a:gd name="connsiteY3" fmla="*/ 9956 h 64183"/>
                  <a:gd name="connsiteX4" fmla="*/ 29114 w 39368"/>
                  <a:gd name="connsiteY4" fmla="*/ 38532 h 64183"/>
                  <a:gd name="connsiteX5" fmla="*/ 24778 w 39368"/>
                  <a:gd name="connsiteY5" fmla="*/ 56471 h 64183"/>
                  <a:gd name="connsiteX6" fmla="*/ 26656 w 39368"/>
                  <a:gd name="connsiteY6" fmla="*/ 63489 h 64183"/>
                  <a:gd name="connsiteX7" fmla="*/ 26665 w 39368"/>
                  <a:gd name="connsiteY7" fmla="*/ 63494 h 64183"/>
                  <a:gd name="connsiteX8" fmla="*/ 33684 w 39368"/>
                  <a:gd name="connsiteY8" fmla="*/ 61616 h 64183"/>
                  <a:gd name="connsiteX9" fmla="*/ 33689 w 39368"/>
                  <a:gd name="connsiteY9" fmla="*/ 61606 h 64183"/>
                  <a:gd name="connsiteX10" fmla="*/ 39350 w 39368"/>
                  <a:gd name="connsiteY10" fmla="*/ 38249 h 64183"/>
                  <a:gd name="connsiteX11" fmla="*/ 6916 w 39368"/>
                  <a:gd name="connsiteY11" fmla="*/ 280 h 64183"/>
                  <a:gd name="connsiteX12" fmla="*/ 5230 w 39368"/>
                  <a:gd name="connsiteY12" fmla="*/ 0 h 64183"/>
                  <a:gd name="connsiteX13" fmla="*/ 5230 w 39368"/>
                  <a:gd name="connsiteY13" fmla="*/ 0 h 64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9368" h="64183">
                    <a:moveTo>
                      <a:pt x="5228" y="2"/>
                    </a:moveTo>
                    <a:cubicBezTo>
                      <a:pt x="3055" y="-34"/>
                      <a:pt x="1094" y="1300"/>
                      <a:pt x="331" y="3333"/>
                    </a:cubicBezTo>
                    <a:cubicBezTo>
                      <a:pt x="-669" y="5989"/>
                      <a:pt x="675" y="8951"/>
                      <a:pt x="3330" y="9951"/>
                    </a:cubicBezTo>
                    <a:cubicBezTo>
                      <a:pt x="3335" y="9951"/>
                      <a:pt x="3338" y="9954"/>
                      <a:pt x="3343" y="9956"/>
                    </a:cubicBezTo>
                    <a:cubicBezTo>
                      <a:pt x="24658" y="17849"/>
                      <a:pt x="28819" y="28844"/>
                      <a:pt x="29114" y="38532"/>
                    </a:cubicBezTo>
                    <a:cubicBezTo>
                      <a:pt x="29409" y="48222"/>
                      <a:pt x="24778" y="56471"/>
                      <a:pt x="24778" y="56471"/>
                    </a:cubicBezTo>
                    <a:cubicBezTo>
                      <a:pt x="23358" y="58926"/>
                      <a:pt x="24200" y="62070"/>
                      <a:pt x="26656" y="63489"/>
                    </a:cubicBezTo>
                    <a:cubicBezTo>
                      <a:pt x="26658" y="63489"/>
                      <a:pt x="26660" y="63491"/>
                      <a:pt x="26665" y="63494"/>
                    </a:cubicBezTo>
                    <a:cubicBezTo>
                      <a:pt x="29121" y="64913"/>
                      <a:pt x="32265" y="64074"/>
                      <a:pt x="33684" y="61616"/>
                    </a:cubicBezTo>
                    <a:cubicBezTo>
                      <a:pt x="33684" y="61614"/>
                      <a:pt x="33687" y="61611"/>
                      <a:pt x="33689" y="61606"/>
                    </a:cubicBezTo>
                    <a:cubicBezTo>
                      <a:pt x="33689" y="61606"/>
                      <a:pt x="39747" y="51311"/>
                      <a:pt x="39350" y="38249"/>
                    </a:cubicBezTo>
                    <a:cubicBezTo>
                      <a:pt x="38952" y="25184"/>
                      <a:pt x="31028" y="9212"/>
                      <a:pt x="6916" y="280"/>
                    </a:cubicBezTo>
                    <a:cubicBezTo>
                      <a:pt x="6374" y="93"/>
                      <a:pt x="5803" y="-2"/>
                      <a:pt x="5230" y="0"/>
                    </a:cubicBezTo>
                    <a:lnTo>
                      <a:pt x="5230" y="0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146">
                <a:extLst>
                  <a:ext uri="{FF2B5EF4-FFF2-40B4-BE49-F238E27FC236}">
                    <a16:creationId xmlns:a16="http://schemas.microsoft.com/office/drawing/2014/main" id="{9F839D7F-B5D6-93A4-0C39-630AAA727071}"/>
                  </a:ext>
                </a:extLst>
              </p:cNvPr>
              <p:cNvSpPr/>
              <p:nvPr/>
            </p:nvSpPr>
            <p:spPr>
              <a:xfrm>
                <a:off x="11022227" y="3039879"/>
                <a:ext cx="203591" cy="122963"/>
              </a:xfrm>
              <a:custGeom>
                <a:avLst/>
                <a:gdLst>
                  <a:gd name="connsiteX0" fmla="*/ 44587 w 203591"/>
                  <a:gd name="connsiteY0" fmla="*/ 78 h 122963"/>
                  <a:gd name="connsiteX1" fmla="*/ 3400 w 203591"/>
                  <a:gd name="connsiteY1" fmla="*/ 9178 h 122963"/>
                  <a:gd name="connsiteX2" fmla="*/ 305 w 203591"/>
                  <a:gd name="connsiteY2" fmla="*/ 15752 h 122963"/>
                  <a:gd name="connsiteX3" fmla="*/ 307 w 203591"/>
                  <a:gd name="connsiteY3" fmla="*/ 15761 h 122963"/>
                  <a:gd name="connsiteX4" fmla="*/ 6882 w 203591"/>
                  <a:gd name="connsiteY4" fmla="*/ 18856 h 122963"/>
                  <a:gd name="connsiteX5" fmla="*/ 6892 w 203591"/>
                  <a:gd name="connsiteY5" fmla="*/ 18853 h 122963"/>
                  <a:gd name="connsiteX6" fmla="*/ 70192 w 203591"/>
                  <a:gd name="connsiteY6" fmla="*/ 14637 h 122963"/>
                  <a:gd name="connsiteX7" fmla="*/ 102385 w 203591"/>
                  <a:gd name="connsiteY7" fmla="*/ 48512 h 122963"/>
                  <a:gd name="connsiteX8" fmla="*/ 135097 w 203591"/>
                  <a:gd name="connsiteY8" fmla="*/ 96521 h 122963"/>
                  <a:gd name="connsiteX9" fmla="*/ 176784 w 203591"/>
                  <a:gd name="connsiteY9" fmla="*/ 122963 h 122963"/>
                  <a:gd name="connsiteX10" fmla="*/ 193066 w 203591"/>
                  <a:gd name="connsiteY10" fmla="*/ 116750 h 122963"/>
                  <a:gd name="connsiteX11" fmla="*/ 203592 w 203591"/>
                  <a:gd name="connsiteY11" fmla="*/ 121071 h 122963"/>
                  <a:gd name="connsiteX12" fmla="*/ 199407 w 203591"/>
                  <a:gd name="connsiteY12" fmla="*/ 117630 h 122963"/>
                  <a:gd name="connsiteX13" fmla="*/ 142562 w 203591"/>
                  <a:gd name="connsiteY13" fmla="*/ 89457 h 122963"/>
                  <a:gd name="connsiteX14" fmla="*/ 111177 w 203591"/>
                  <a:gd name="connsiteY14" fmla="*/ 43179 h 122963"/>
                  <a:gd name="connsiteX15" fmla="*/ 74450 w 203591"/>
                  <a:gd name="connsiteY15" fmla="*/ 5291 h 122963"/>
                  <a:gd name="connsiteX16" fmla="*/ 44584 w 203591"/>
                  <a:gd name="connsiteY16" fmla="*/ 78 h 12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03591" h="122963">
                    <a:moveTo>
                      <a:pt x="44587" y="78"/>
                    </a:moveTo>
                    <a:cubicBezTo>
                      <a:pt x="32919" y="575"/>
                      <a:pt x="19352" y="3450"/>
                      <a:pt x="3400" y="9178"/>
                    </a:cubicBezTo>
                    <a:cubicBezTo>
                      <a:pt x="729" y="10138"/>
                      <a:pt x="-656" y="13082"/>
                      <a:pt x="305" y="15752"/>
                    </a:cubicBezTo>
                    <a:cubicBezTo>
                      <a:pt x="305" y="15754"/>
                      <a:pt x="305" y="15759"/>
                      <a:pt x="307" y="15761"/>
                    </a:cubicBezTo>
                    <a:cubicBezTo>
                      <a:pt x="1268" y="18431"/>
                      <a:pt x="4212" y="19816"/>
                      <a:pt x="6882" y="18856"/>
                    </a:cubicBezTo>
                    <a:cubicBezTo>
                      <a:pt x="6885" y="18856"/>
                      <a:pt x="6890" y="18856"/>
                      <a:pt x="6892" y="18853"/>
                    </a:cubicBezTo>
                    <a:cubicBezTo>
                      <a:pt x="37395" y="7900"/>
                      <a:pt x="56481" y="8439"/>
                      <a:pt x="70192" y="14637"/>
                    </a:cubicBezTo>
                    <a:cubicBezTo>
                      <a:pt x="83903" y="20836"/>
                      <a:pt x="93107" y="33291"/>
                      <a:pt x="102385" y="48512"/>
                    </a:cubicBezTo>
                    <a:cubicBezTo>
                      <a:pt x="111660" y="63732"/>
                      <a:pt x="120820" y="81442"/>
                      <a:pt x="135097" y="96521"/>
                    </a:cubicBezTo>
                    <a:cubicBezTo>
                      <a:pt x="145572" y="107584"/>
                      <a:pt x="158956" y="117096"/>
                      <a:pt x="176784" y="122963"/>
                    </a:cubicBezTo>
                    <a:cubicBezTo>
                      <a:pt x="182340" y="121286"/>
                      <a:pt x="187788" y="119237"/>
                      <a:pt x="193066" y="116750"/>
                    </a:cubicBezTo>
                    <a:cubicBezTo>
                      <a:pt x="196507" y="118372"/>
                      <a:pt x="200026" y="119793"/>
                      <a:pt x="203592" y="121071"/>
                    </a:cubicBezTo>
                    <a:cubicBezTo>
                      <a:pt x="202965" y="119223"/>
                      <a:pt x="201343" y="117889"/>
                      <a:pt x="199407" y="117630"/>
                    </a:cubicBezTo>
                    <a:cubicBezTo>
                      <a:pt x="172518" y="113966"/>
                      <a:pt x="155566" y="103193"/>
                      <a:pt x="142562" y="89457"/>
                    </a:cubicBezTo>
                    <a:cubicBezTo>
                      <a:pt x="129561" y="75724"/>
                      <a:pt x="120715" y="58828"/>
                      <a:pt x="111177" y="43179"/>
                    </a:cubicBezTo>
                    <a:cubicBezTo>
                      <a:pt x="101641" y="27529"/>
                      <a:pt x="91261" y="12889"/>
                      <a:pt x="74450" y="5291"/>
                    </a:cubicBezTo>
                    <a:cubicBezTo>
                      <a:pt x="66046" y="1492"/>
                      <a:pt x="56252" y="-420"/>
                      <a:pt x="44584" y="78"/>
                    </a:cubicBez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147">
                <a:extLst>
                  <a:ext uri="{FF2B5EF4-FFF2-40B4-BE49-F238E27FC236}">
                    <a16:creationId xmlns:a16="http://schemas.microsoft.com/office/drawing/2014/main" id="{5FF08C6D-FCD8-EE0C-A0D8-1643B65154E7}"/>
                  </a:ext>
                </a:extLst>
              </p:cNvPr>
              <p:cNvSpPr/>
              <p:nvPr/>
            </p:nvSpPr>
            <p:spPr>
              <a:xfrm>
                <a:off x="11203826" y="3042841"/>
                <a:ext cx="87365" cy="64828"/>
              </a:xfrm>
              <a:custGeom>
                <a:avLst/>
                <a:gdLst>
                  <a:gd name="connsiteX0" fmla="*/ 81559 w 87365"/>
                  <a:gd name="connsiteY0" fmla="*/ 0 h 64828"/>
                  <a:gd name="connsiteX1" fmla="*/ 80396 w 87365"/>
                  <a:gd name="connsiteY1" fmla="*/ 124 h 64828"/>
                  <a:gd name="connsiteX2" fmla="*/ 76382 w 87365"/>
                  <a:gd name="connsiteY2" fmla="*/ 6179 h 64828"/>
                  <a:gd name="connsiteX3" fmla="*/ 76382 w 87365"/>
                  <a:gd name="connsiteY3" fmla="*/ 6184 h 64828"/>
                  <a:gd name="connsiteX4" fmla="*/ 55669 w 87365"/>
                  <a:gd name="connsiteY4" fmla="*/ 48607 h 64828"/>
                  <a:gd name="connsiteX5" fmla="*/ 8543 w 87365"/>
                  <a:gd name="connsiteY5" fmla="*/ 45315 h 64828"/>
                  <a:gd name="connsiteX6" fmla="*/ 1292 w 87365"/>
                  <a:gd name="connsiteY6" fmla="*/ 45781 h 64828"/>
                  <a:gd name="connsiteX7" fmla="*/ 1278 w 87365"/>
                  <a:gd name="connsiteY7" fmla="*/ 45798 h 64828"/>
                  <a:gd name="connsiteX8" fmla="*/ 1719 w 87365"/>
                  <a:gd name="connsiteY8" fmla="*/ 53023 h 64828"/>
                  <a:gd name="connsiteX9" fmla="*/ 60807 w 87365"/>
                  <a:gd name="connsiteY9" fmla="*/ 57517 h 64828"/>
                  <a:gd name="connsiteX10" fmla="*/ 86459 w 87365"/>
                  <a:gd name="connsiteY10" fmla="*/ 4138 h 64828"/>
                  <a:gd name="connsiteX11" fmla="*/ 81562 w 87365"/>
                  <a:gd name="connsiteY11" fmla="*/ 5 h 64828"/>
                  <a:gd name="connsiteX12" fmla="*/ 81562 w 87365"/>
                  <a:gd name="connsiteY12" fmla="*/ 5 h 64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7365" h="64828">
                    <a:moveTo>
                      <a:pt x="81559" y="0"/>
                    </a:moveTo>
                    <a:cubicBezTo>
                      <a:pt x="81169" y="-2"/>
                      <a:pt x="80779" y="39"/>
                      <a:pt x="80396" y="124"/>
                    </a:cubicBezTo>
                    <a:cubicBezTo>
                      <a:pt x="77616" y="688"/>
                      <a:pt x="75816" y="3399"/>
                      <a:pt x="76382" y="6179"/>
                    </a:cubicBezTo>
                    <a:cubicBezTo>
                      <a:pt x="76382" y="6179"/>
                      <a:pt x="76382" y="6181"/>
                      <a:pt x="76382" y="6184"/>
                    </a:cubicBezTo>
                    <a:cubicBezTo>
                      <a:pt x="79616" y="22224"/>
                      <a:pt x="71394" y="39529"/>
                      <a:pt x="55669" y="48607"/>
                    </a:cubicBezTo>
                    <a:cubicBezTo>
                      <a:pt x="39941" y="57685"/>
                      <a:pt x="20818" y="56139"/>
                      <a:pt x="8543" y="45315"/>
                    </a:cubicBezTo>
                    <a:cubicBezTo>
                      <a:pt x="6412" y="43443"/>
                      <a:pt x="3166" y="43650"/>
                      <a:pt x="1292" y="45781"/>
                    </a:cubicBezTo>
                    <a:cubicBezTo>
                      <a:pt x="1288" y="45786"/>
                      <a:pt x="1283" y="45791"/>
                      <a:pt x="1278" y="45798"/>
                    </a:cubicBezTo>
                    <a:cubicBezTo>
                      <a:pt x="-585" y="47920"/>
                      <a:pt x="-388" y="51146"/>
                      <a:pt x="1719" y="53023"/>
                    </a:cubicBezTo>
                    <a:cubicBezTo>
                      <a:pt x="17574" y="67002"/>
                      <a:pt x="41523" y="68651"/>
                      <a:pt x="60807" y="57517"/>
                    </a:cubicBezTo>
                    <a:cubicBezTo>
                      <a:pt x="80091" y="46386"/>
                      <a:pt x="90637" y="24852"/>
                      <a:pt x="86459" y="4138"/>
                    </a:cubicBezTo>
                    <a:cubicBezTo>
                      <a:pt x="85991" y="1787"/>
                      <a:pt x="83959" y="71"/>
                      <a:pt x="81562" y="5"/>
                    </a:cubicBezTo>
                    <a:lnTo>
                      <a:pt x="81562" y="5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148">
                <a:extLst>
                  <a:ext uri="{FF2B5EF4-FFF2-40B4-BE49-F238E27FC236}">
                    <a16:creationId xmlns:a16="http://schemas.microsoft.com/office/drawing/2014/main" id="{F5753011-2E89-2233-9395-084A670954FD}"/>
                  </a:ext>
                </a:extLst>
              </p:cNvPr>
              <p:cNvSpPr/>
              <p:nvPr/>
            </p:nvSpPr>
            <p:spPr>
              <a:xfrm>
                <a:off x="10716047" y="2878725"/>
                <a:ext cx="65226" cy="87073"/>
              </a:xfrm>
              <a:custGeom>
                <a:avLst/>
                <a:gdLst>
                  <a:gd name="connsiteX0" fmla="*/ 15618 w 65226"/>
                  <a:gd name="connsiteY0" fmla="*/ 5 h 87073"/>
                  <a:gd name="connsiteX1" fmla="*/ 11523 w 65226"/>
                  <a:gd name="connsiteY1" fmla="*/ 1770 h 87073"/>
                  <a:gd name="connsiteX2" fmla="*/ 7550 w 65226"/>
                  <a:gd name="connsiteY2" fmla="*/ 60848 h 87073"/>
                  <a:gd name="connsiteX3" fmla="*/ 61139 w 65226"/>
                  <a:gd name="connsiteY3" fmla="*/ 86092 h 87073"/>
                  <a:gd name="connsiteX4" fmla="*/ 65116 w 65226"/>
                  <a:gd name="connsiteY4" fmla="*/ 80013 h 87073"/>
                  <a:gd name="connsiteX5" fmla="*/ 65112 w 65226"/>
                  <a:gd name="connsiteY5" fmla="*/ 79991 h 87073"/>
                  <a:gd name="connsiteX6" fmla="*/ 59032 w 65226"/>
                  <a:gd name="connsiteY6" fmla="*/ 76014 h 87073"/>
                  <a:gd name="connsiteX7" fmla="*/ 59010 w 65226"/>
                  <a:gd name="connsiteY7" fmla="*/ 76019 h 87073"/>
                  <a:gd name="connsiteX8" fmla="*/ 16418 w 65226"/>
                  <a:gd name="connsiteY8" fmla="*/ 55632 h 87073"/>
                  <a:gd name="connsiteX9" fmla="*/ 19269 w 65226"/>
                  <a:gd name="connsiteY9" fmla="*/ 8515 h 87073"/>
                  <a:gd name="connsiteX10" fmla="*/ 18766 w 65226"/>
                  <a:gd name="connsiteY10" fmla="*/ 1268 h 87073"/>
                  <a:gd name="connsiteX11" fmla="*/ 18747 w 65226"/>
                  <a:gd name="connsiteY11" fmla="*/ 1251 h 87073"/>
                  <a:gd name="connsiteX12" fmla="*/ 15615 w 65226"/>
                  <a:gd name="connsiteY12" fmla="*/ 7 h 87073"/>
                  <a:gd name="connsiteX13" fmla="*/ 15615 w 65226"/>
                  <a:gd name="connsiteY13" fmla="*/ 7 h 87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226" h="87073">
                    <a:moveTo>
                      <a:pt x="15618" y="5"/>
                    </a:moveTo>
                    <a:cubicBezTo>
                      <a:pt x="14055" y="-61"/>
                      <a:pt x="12547" y="590"/>
                      <a:pt x="11523" y="1770"/>
                    </a:cubicBezTo>
                    <a:cubicBezTo>
                      <a:pt x="-2325" y="17737"/>
                      <a:pt x="-3744" y="41660"/>
                      <a:pt x="7550" y="60848"/>
                    </a:cubicBezTo>
                    <a:cubicBezTo>
                      <a:pt x="18842" y="80033"/>
                      <a:pt x="40455" y="90442"/>
                      <a:pt x="61139" y="86092"/>
                    </a:cubicBezTo>
                    <a:cubicBezTo>
                      <a:pt x="63917" y="85512"/>
                      <a:pt x="65697" y="82791"/>
                      <a:pt x="65116" y="80013"/>
                    </a:cubicBezTo>
                    <a:cubicBezTo>
                      <a:pt x="65116" y="80006"/>
                      <a:pt x="65114" y="79999"/>
                      <a:pt x="65112" y="79991"/>
                    </a:cubicBezTo>
                    <a:cubicBezTo>
                      <a:pt x="64531" y="77214"/>
                      <a:pt x="61809" y="75434"/>
                      <a:pt x="59032" y="76014"/>
                    </a:cubicBezTo>
                    <a:cubicBezTo>
                      <a:pt x="59024" y="76014"/>
                      <a:pt x="59017" y="76017"/>
                      <a:pt x="59010" y="76019"/>
                    </a:cubicBezTo>
                    <a:cubicBezTo>
                      <a:pt x="42996" y="79387"/>
                      <a:pt x="25629" y="71279"/>
                      <a:pt x="16418" y="55632"/>
                    </a:cubicBezTo>
                    <a:cubicBezTo>
                      <a:pt x="7206" y="39982"/>
                      <a:pt x="8545" y="20875"/>
                      <a:pt x="19269" y="8515"/>
                    </a:cubicBezTo>
                    <a:cubicBezTo>
                      <a:pt x="21132" y="6374"/>
                      <a:pt x="20908" y="3128"/>
                      <a:pt x="18766" y="1268"/>
                    </a:cubicBezTo>
                    <a:cubicBezTo>
                      <a:pt x="18759" y="1263"/>
                      <a:pt x="18754" y="1258"/>
                      <a:pt x="18747" y="1251"/>
                    </a:cubicBezTo>
                    <a:cubicBezTo>
                      <a:pt x="17871" y="497"/>
                      <a:pt x="16769" y="58"/>
                      <a:pt x="15615" y="7"/>
                    </a:cubicBezTo>
                    <a:lnTo>
                      <a:pt x="15615" y="7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149">
                <a:extLst>
                  <a:ext uri="{FF2B5EF4-FFF2-40B4-BE49-F238E27FC236}">
                    <a16:creationId xmlns:a16="http://schemas.microsoft.com/office/drawing/2014/main" id="{9430C6F2-0FA5-1274-F78D-70F5A6A5721F}"/>
                  </a:ext>
                </a:extLst>
              </p:cNvPr>
              <p:cNvSpPr/>
              <p:nvPr/>
            </p:nvSpPr>
            <p:spPr>
              <a:xfrm>
                <a:off x="11198163" y="2713130"/>
                <a:ext cx="83040" cy="70222"/>
              </a:xfrm>
              <a:custGeom>
                <a:avLst/>
                <a:gdLst>
                  <a:gd name="connsiteX0" fmla="*/ 31584 w 83040"/>
                  <a:gd name="connsiteY0" fmla="*/ 44 h 70222"/>
                  <a:gd name="connsiteX1" fmla="*/ 2201 w 83040"/>
                  <a:gd name="connsiteY1" fmla="*/ 8393 h 70222"/>
                  <a:gd name="connsiteX2" fmla="*/ 916 w 83040"/>
                  <a:gd name="connsiteY2" fmla="*/ 15538 h 70222"/>
                  <a:gd name="connsiteX3" fmla="*/ 8062 w 83040"/>
                  <a:gd name="connsiteY3" fmla="*/ 16823 h 70222"/>
                  <a:gd name="connsiteX4" fmla="*/ 55268 w 83040"/>
                  <a:gd name="connsiteY4" fmla="*/ 18949 h 70222"/>
                  <a:gd name="connsiteX5" fmla="*/ 71003 w 83040"/>
                  <a:gd name="connsiteY5" fmla="*/ 63499 h 70222"/>
                  <a:gd name="connsiteX6" fmla="*/ 74296 w 83040"/>
                  <a:gd name="connsiteY6" fmla="*/ 69961 h 70222"/>
                  <a:gd name="connsiteX7" fmla="*/ 80788 w 83040"/>
                  <a:gd name="connsiteY7" fmla="*/ 66701 h 70222"/>
                  <a:gd name="connsiteX8" fmla="*/ 80798 w 83040"/>
                  <a:gd name="connsiteY8" fmla="*/ 66671 h 70222"/>
                  <a:gd name="connsiteX9" fmla="*/ 61370 w 83040"/>
                  <a:gd name="connsiteY9" fmla="*/ 10722 h 70222"/>
                  <a:gd name="connsiteX10" fmla="*/ 31584 w 83040"/>
                  <a:gd name="connsiteY10" fmla="*/ 47 h 70222"/>
                  <a:gd name="connsiteX11" fmla="*/ 31584 w 83040"/>
                  <a:gd name="connsiteY11" fmla="*/ 47 h 70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40" h="70222">
                    <a:moveTo>
                      <a:pt x="31584" y="44"/>
                    </a:moveTo>
                    <a:cubicBezTo>
                      <a:pt x="21193" y="-390"/>
                      <a:pt x="10874" y="2356"/>
                      <a:pt x="2201" y="8393"/>
                    </a:cubicBezTo>
                    <a:cubicBezTo>
                      <a:pt x="-123" y="10013"/>
                      <a:pt x="-698" y="13209"/>
                      <a:pt x="916" y="15538"/>
                    </a:cubicBezTo>
                    <a:cubicBezTo>
                      <a:pt x="2535" y="17862"/>
                      <a:pt x="5733" y="18437"/>
                      <a:pt x="8062" y="16823"/>
                    </a:cubicBezTo>
                    <a:cubicBezTo>
                      <a:pt x="21493" y="7477"/>
                      <a:pt x="40684" y="8135"/>
                      <a:pt x="55268" y="18949"/>
                    </a:cubicBezTo>
                    <a:cubicBezTo>
                      <a:pt x="69855" y="29766"/>
                      <a:pt x="76054" y="47935"/>
                      <a:pt x="71003" y="63499"/>
                    </a:cubicBezTo>
                    <a:cubicBezTo>
                      <a:pt x="70133" y="66191"/>
                      <a:pt x="71606" y="69080"/>
                      <a:pt x="74296" y="69961"/>
                    </a:cubicBezTo>
                    <a:cubicBezTo>
                      <a:pt x="76991" y="70853"/>
                      <a:pt x="79898" y="69392"/>
                      <a:pt x="80788" y="66701"/>
                    </a:cubicBezTo>
                    <a:cubicBezTo>
                      <a:pt x="80790" y="66691"/>
                      <a:pt x="80795" y="66681"/>
                      <a:pt x="80798" y="66671"/>
                    </a:cubicBezTo>
                    <a:cubicBezTo>
                      <a:pt x="87319" y="46569"/>
                      <a:pt x="79254" y="23987"/>
                      <a:pt x="61370" y="10722"/>
                    </a:cubicBezTo>
                    <a:cubicBezTo>
                      <a:pt x="52429" y="4092"/>
                      <a:pt x="41976" y="478"/>
                      <a:pt x="31584" y="47"/>
                    </a:cubicBezTo>
                    <a:lnTo>
                      <a:pt x="31584" y="47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150">
                <a:extLst>
                  <a:ext uri="{FF2B5EF4-FFF2-40B4-BE49-F238E27FC236}">
                    <a16:creationId xmlns:a16="http://schemas.microsoft.com/office/drawing/2014/main" id="{FE96BC4D-A07C-4ABD-DD76-7BEF780468B4}"/>
                  </a:ext>
                </a:extLst>
              </p:cNvPr>
              <p:cNvSpPr/>
              <p:nvPr/>
            </p:nvSpPr>
            <p:spPr>
              <a:xfrm>
                <a:off x="10941943" y="2671224"/>
                <a:ext cx="87686" cy="64398"/>
              </a:xfrm>
              <a:custGeom>
                <a:avLst/>
                <a:gdLst>
                  <a:gd name="connsiteX0" fmla="*/ 57830 w 87686"/>
                  <a:gd name="connsiteY0" fmla="*/ 171 h 64398"/>
                  <a:gd name="connsiteX1" fmla="*/ 26961 w 87686"/>
                  <a:gd name="connsiteY1" fmla="*/ 7113 h 64398"/>
                  <a:gd name="connsiteX2" fmla="*/ 829 w 87686"/>
                  <a:gd name="connsiteY2" fmla="*/ 60251 h 64398"/>
                  <a:gd name="connsiteX3" fmla="*/ 6851 w 87686"/>
                  <a:gd name="connsiteY3" fmla="*/ 64303 h 64398"/>
                  <a:gd name="connsiteX4" fmla="*/ 10904 w 87686"/>
                  <a:gd name="connsiteY4" fmla="*/ 58283 h 64398"/>
                  <a:gd name="connsiteX5" fmla="*/ 32020 w 87686"/>
                  <a:gd name="connsiteY5" fmla="*/ 16020 h 64398"/>
                  <a:gd name="connsiteX6" fmla="*/ 79106 w 87686"/>
                  <a:gd name="connsiteY6" fmla="*/ 19712 h 64398"/>
                  <a:gd name="connsiteX7" fmla="*/ 86362 w 87686"/>
                  <a:gd name="connsiteY7" fmla="*/ 19322 h 64398"/>
                  <a:gd name="connsiteX8" fmla="*/ 86371 w 87686"/>
                  <a:gd name="connsiteY8" fmla="*/ 19310 h 64398"/>
                  <a:gd name="connsiteX9" fmla="*/ 85981 w 87686"/>
                  <a:gd name="connsiteY9" fmla="*/ 12056 h 64398"/>
                  <a:gd name="connsiteX10" fmla="*/ 85969 w 87686"/>
                  <a:gd name="connsiteY10" fmla="*/ 12046 h 64398"/>
                  <a:gd name="connsiteX11" fmla="*/ 57830 w 87686"/>
                  <a:gd name="connsiteY11" fmla="*/ 166 h 64398"/>
                  <a:gd name="connsiteX12" fmla="*/ 57830 w 87686"/>
                  <a:gd name="connsiteY12" fmla="*/ 166 h 6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7686" h="64398">
                    <a:moveTo>
                      <a:pt x="57830" y="171"/>
                    </a:moveTo>
                    <a:cubicBezTo>
                      <a:pt x="47465" y="-678"/>
                      <a:pt x="36651" y="1634"/>
                      <a:pt x="26961" y="7113"/>
                    </a:cubicBezTo>
                    <a:cubicBezTo>
                      <a:pt x="7580" y="18076"/>
                      <a:pt x="-3170" y="39500"/>
                      <a:pt x="829" y="60251"/>
                    </a:cubicBezTo>
                    <a:cubicBezTo>
                      <a:pt x="1376" y="63030"/>
                      <a:pt x="4068" y="64845"/>
                      <a:pt x="6851" y="64303"/>
                    </a:cubicBezTo>
                    <a:cubicBezTo>
                      <a:pt x="9631" y="63757"/>
                      <a:pt x="11446" y="61065"/>
                      <a:pt x="10904" y="58283"/>
                    </a:cubicBezTo>
                    <a:cubicBezTo>
                      <a:pt x="7807" y="42216"/>
                      <a:pt x="16214" y="24962"/>
                      <a:pt x="32020" y="16020"/>
                    </a:cubicBezTo>
                    <a:cubicBezTo>
                      <a:pt x="47826" y="7081"/>
                      <a:pt x="66927" y="8786"/>
                      <a:pt x="79106" y="19712"/>
                    </a:cubicBezTo>
                    <a:cubicBezTo>
                      <a:pt x="81218" y="21607"/>
                      <a:pt x="84467" y="21434"/>
                      <a:pt x="86362" y="19322"/>
                    </a:cubicBezTo>
                    <a:cubicBezTo>
                      <a:pt x="86364" y="19317"/>
                      <a:pt x="86369" y="19315"/>
                      <a:pt x="86371" y="19310"/>
                    </a:cubicBezTo>
                    <a:cubicBezTo>
                      <a:pt x="88266" y="17198"/>
                      <a:pt x="88093" y="13950"/>
                      <a:pt x="85981" y="12056"/>
                    </a:cubicBezTo>
                    <a:cubicBezTo>
                      <a:pt x="85976" y="12053"/>
                      <a:pt x="85974" y="12048"/>
                      <a:pt x="85969" y="12046"/>
                    </a:cubicBezTo>
                    <a:cubicBezTo>
                      <a:pt x="78104" y="4989"/>
                      <a:pt x="68195" y="1015"/>
                      <a:pt x="57830" y="166"/>
                    </a:cubicBezTo>
                    <a:lnTo>
                      <a:pt x="57830" y="166"/>
                    </a:lnTo>
                    <a:close/>
                  </a:path>
                </a:pathLst>
              </a:custGeom>
              <a:grpFill/>
              <a:ln w="2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3E9084F8-C2F5-7697-79AB-A9073A3250F8}"/>
              </a:ext>
            </a:extLst>
          </p:cNvPr>
          <p:cNvSpPr txBox="1">
            <a:spLocks/>
          </p:cNvSpPr>
          <p:nvPr/>
        </p:nvSpPr>
        <p:spPr>
          <a:xfrm>
            <a:off x="10809777" y="3277199"/>
            <a:ext cx="551076" cy="182880"/>
          </a:xfrm>
          <a:prstGeom prst="roundRect">
            <a:avLst>
              <a:gd name="adj" fmla="val 20202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900" b="1">
                <a:solidFill>
                  <a:schemeClr val="tx2"/>
                </a:solidFill>
              </a:rPr>
              <a:t>CNS</a:t>
            </a:r>
            <a:endParaRPr lang="en-GB" sz="900">
              <a:solidFill>
                <a:schemeClr val="tx2"/>
              </a:solidFill>
            </a:endParaRP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CE8663A-14E7-C5FD-9BC8-7A1344853AEE}"/>
              </a:ext>
            </a:extLst>
          </p:cNvPr>
          <p:cNvCxnSpPr>
            <a:stCxn id="24" idx="3"/>
          </p:cNvCxnSpPr>
          <p:nvPr/>
        </p:nvCxnSpPr>
        <p:spPr>
          <a:xfrm flipV="1">
            <a:off x="8050924" y="3229221"/>
            <a:ext cx="2611011" cy="593513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C859655B-8AAF-DD78-82BB-57A5792214BE}"/>
              </a:ext>
            </a:extLst>
          </p:cNvPr>
          <p:cNvSpPr txBox="1">
            <a:spLocks/>
          </p:cNvSpPr>
          <p:nvPr/>
        </p:nvSpPr>
        <p:spPr>
          <a:xfrm>
            <a:off x="8239510" y="3499496"/>
            <a:ext cx="1097280" cy="3657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18288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900" b="1">
                <a:solidFill>
                  <a:schemeClr val="tx2"/>
                </a:solidFill>
              </a:rPr>
              <a:t>SCFAs, peptide,</a:t>
            </a:r>
            <a:br>
              <a:rPr lang="en-GB" sz="900" b="1">
                <a:solidFill>
                  <a:schemeClr val="tx2"/>
                </a:solidFill>
              </a:rPr>
            </a:br>
            <a:r>
              <a:rPr lang="en-GB" sz="900" b="1">
                <a:solidFill>
                  <a:schemeClr val="tx2"/>
                </a:solidFill>
              </a:rPr>
              <a:t>neurotransmitters </a:t>
            </a:r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3113FFB-2BFE-FCA9-6265-744FF50C1587}"/>
              </a:ext>
            </a:extLst>
          </p:cNvPr>
          <p:cNvSpPr txBox="1">
            <a:spLocks/>
          </p:cNvSpPr>
          <p:nvPr/>
        </p:nvSpPr>
        <p:spPr>
          <a:xfrm>
            <a:off x="8239510" y="2392557"/>
            <a:ext cx="640080" cy="274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18288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900" b="1">
                <a:solidFill>
                  <a:schemeClr val="tx2"/>
                </a:solidFill>
              </a:rPr>
              <a:t>Cytokines</a:t>
            </a:r>
            <a:endParaRPr lang="en-GB" sz="900">
              <a:solidFill>
                <a:schemeClr val="tx2"/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02561C9-64F6-E744-424D-186808F7633C}"/>
              </a:ext>
            </a:extLst>
          </p:cNvPr>
          <p:cNvSpPr/>
          <p:nvPr/>
        </p:nvSpPr>
        <p:spPr>
          <a:xfrm>
            <a:off x="9907798" y="2071769"/>
            <a:ext cx="84974" cy="84974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35B4BF0-176E-511F-2CF7-78707AC7CEF9}"/>
              </a:ext>
            </a:extLst>
          </p:cNvPr>
          <p:cNvCxnSpPr>
            <a:stCxn id="34" idx="3"/>
            <a:endCxn id="87" idx="4"/>
          </p:cNvCxnSpPr>
          <p:nvPr/>
        </p:nvCxnSpPr>
        <p:spPr>
          <a:xfrm flipV="1">
            <a:off x="9782139" y="2156743"/>
            <a:ext cx="168146" cy="372974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7">
            <a:extLst>
              <a:ext uri="{FF2B5EF4-FFF2-40B4-BE49-F238E27FC236}">
                <a16:creationId xmlns:a16="http://schemas.microsoft.com/office/drawing/2014/main" id="{70D47763-35AC-78DC-F43B-B0E972117BC9}"/>
              </a:ext>
            </a:extLst>
          </p:cNvPr>
          <p:cNvSpPr txBox="1"/>
          <p:nvPr/>
        </p:nvSpPr>
        <p:spPr>
          <a:xfrm>
            <a:off x="6166190" y="5692922"/>
            <a:ext cx="5549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  <a:t>This work is adapted from ‘</a:t>
            </a:r>
            <a:r>
              <a:rPr lang="en-GB" sz="800" dirty="0"/>
              <a:t>The microbiota–gut–brain axis in depression: the potential pathophysiological mechanisms </a:t>
            </a:r>
            <a:br>
              <a:rPr lang="en-GB" sz="800" dirty="0"/>
            </a:br>
            <a:r>
              <a:rPr lang="en-GB" sz="800" dirty="0"/>
              <a:t>and microbiota combined antidepression effect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  <a:t>' by </a:t>
            </a:r>
            <a:r>
              <a:rPr lang="en-US" sz="800" dirty="0">
                <a:solidFill>
                  <a:srgbClr val="3F1A01"/>
                </a:solidFill>
                <a:latin typeface="+mj-lt"/>
                <a:ea typeface="Times New Roman" panose="02020603050405020304" pitchFamily="18" charset="0"/>
              </a:rPr>
              <a:t>Zhu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  <a:t> et al., used under CC-BY. </a:t>
            </a:r>
            <a:b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Times New Roman" panose="02020603050405020304" pitchFamily="18" charset="0"/>
              </a:rPr>
              <a:t>This work is licensed under Creative Commons license CC-BY-SA by The Lundbeck Foundation.</a:t>
            </a:r>
            <a:endParaRPr lang="en-GB" sz="8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103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2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A66045D-FF3F-4E5C-83B8-AD9AC083CA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1A4C0A-5726-4D91-A595-3985CCCADAA2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22F4C77-FC49-4CAA-8146-97F4D218DE5A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1800</TotalTime>
  <Words>13267</Words>
  <Application>Microsoft Office PowerPoint</Application>
  <PresentationFormat>Widescreen</PresentationFormat>
  <Paragraphs>865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Times New Roman</vt:lpstr>
      <vt:lpstr>Neurotorium - PowerPoint-Skabelon - 2022-01-28</vt:lpstr>
      <vt:lpstr>PowerPoint Presentation</vt:lpstr>
      <vt:lpstr>The aetiology of depression</vt:lpstr>
      <vt:lpstr>Major depressive disorder is complex and heterogeneous </vt:lpstr>
      <vt:lpstr>Studying the aetiology of depression</vt:lpstr>
      <vt:lpstr>Animal models to study depression and antidepressants</vt:lpstr>
      <vt:lpstr>Gene–environment interactions</vt:lpstr>
      <vt:lpstr>Deep phenotyping towards precision psychiatry</vt:lpstr>
      <vt:lpstr>Pathological hypotheses and mechanisms of depression</vt:lpstr>
      <vt:lpstr>The genetics of depression</vt:lpstr>
      <vt:lpstr>Genes involved in depression</vt:lpstr>
      <vt:lpstr>Environmental risk and protective factors for depression</vt:lpstr>
      <vt:lpstr>Environmental factors underlying depression</vt:lpstr>
      <vt:lpstr>Biological factors driving depression</vt:lpstr>
      <vt:lpstr>Genetic and environmental drivers of behaviour</vt:lpstr>
      <vt:lpstr>Neurotransmitter systems and depression</vt:lpstr>
      <vt:lpstr>Some important neurotransmitters and receptors</vt:lpstr>
      <vt:lpstr>Neurochemical factors – the monoamine hypothesis</vt:lpstr>
      <vt:lpstr>Basic mechanisms of antidepressant action  – Monoamine reuptake inhibition and enzyme inhibition</vt:lpstr>
      <vt:lpstr>Glutamate and GABA in depression</vt:lpstr>
      <vt:lpstr>Brain changes in depression</vt:lpstr>
      <vt:lpstr>Neuroplasticity</vt:lpstr>
      <vt:lpstr>Molecular imaging of the brain</vt:lpstr>
      <vt:lpstr>Neurostructural alterations in MDD</vt:lpstr>
      <vt:lpstr>Neurofunctional alterations in MDD</vt:lpstr>
      <vt:lpstr>Inflammation and depression</vt:lpstr>
      <vt:lpstr>The immune system and depression</vt:lpstr>
      <vt:lpstr>Neuroinflammation</vt:lpstr>
      <vt:lpstr>Immune targets for depression pharmacotherapy</vt:lpstr>
      <vt:lpstr>The hypothalamic–pituitary–adrenal axis</vt:lpstr>
      <vt:lpstr>Stress and depression</vt:lpstr>
      <vt:lpstr>Depression and the gut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6</cp:revision>
  <cp:lastPrinted>2018-02-05T13:55:48Z</cp:lastPrinted>
  <dcterms:created xsi:type="dcterms:W3CDTF">2017-01-23T14:24:15Z</dcterms:created>
  <dcterms:modified xsi:type="dcterms:W3CDTF">2025-07-15T07:26:51Z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